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5.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88" r:id="rId3"/>
    <p:sldMasterId id="2147483732" r:id="rId4"/>
    <p:sldMasterId id="2147483746" r:id="rId5"/>
    <p:sldMasterId id="2147483783" r:id="rId6"/>
  </p:sldMasterIdLst>
  <p:notesMasterIdLst>
    <p:notesMasterId r:id="rId29"/>
  </p:notesMasterIdLst>
  <p:sldIdLst>
    <p:sldId id="3879" r:id="rId7"/>
    <p:sldId id="2076137111" r:id="rId8"/>
    <p:sldId id="2076137112" r:id="rId9"/>
    <p:sldId id="4207" r:id="rId10"/>
    <p:sldId id="10098" r:id="rId11"/>
    <p:sldId id="8606" r:id="rId12"/>
    <p:sldId id="8506" r:id="rId13"/>
    <p:sldId id="10056" r:id="rId14"/>
    <p:sldId id="10041" r:id="rId15"/>
    <p:sldId id="2076137908" r:id="rId16"/>
    <p:sldId id="10843" r:id="rId17"/>
    <p:sldId id="8607" r:id="rId18"/>
    <p:sldId id="2076137110" r:id="rId19"/>
    <p:sldId id="2076137907" r:id="rId20"/>
    <p:sldId id="2076136047" r:id="rId21"/>
    <p:sldId id="8575" r:id="rId22"/>
    <p:sldId id="8587" r:id="rId23"/>
    <p:sldId id="8571" r:id="rId24"/>
    <p:sldId id="2076137329" r:id="rId25"/>
    <p:sldId id="2076137909" r:id="rId26"/>
    <p:sldId id="10091" r:id="rId27"/>
    <p:sldId id="25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6327"/>
  </p:normalViewPr>
  <p:slideViewPr>
    <p:cSldViewPr snapToGrid="0" snapToObjects="1">
      <p:cViewPr varScale="1">
        <p:scale>
          <a:sx n="136" d="100"/>
          <a:sy n="136" d="100"/>
        </p:scale>
        <p:origin x="216" y="15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presProps" Target="presProps.xml"/><Relationship Id="rId8"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7C27F9-8B5C-8C4A-81DF-1E49D33B72C8}" type="datetimeFigureOut">
              <a:rPr lang="en-US" smtClean="0"/>
              <a:t>2/23/21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716E6E-2A40-C043-B62D-2A4DF5FA6947}" type="slidenum">
              <a:rPr lang="en-US" smtClean="0"/>
              <a:t>‹#›</a:t>
            </a:fld>
            <a:endParaRPr lang="en-US"/>
          </a:p>
        </p:txBody>
      </p:sp>
    </p:spTree>
    <p:extLst>
      <p:ext uri="{BB962C8B-B14F-4D97-AF65-F5344CB8AC3E}">
        <p14:creationId xmlns:p14="http://schemas.microsoft.com/office/powerpoint/2010/main" val="2887361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endParaRPr lang="en-US">
              <a:latin typeface="Calibri" charset="0"/>
            </a:endParaRPr>
          </a:p>
        </p:txBody>
      </p:sp>
      <p:sp>
        <p:nvSpPr>
          <p:cNvPr id="4" name="Footer Placeholder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512E35DC-3216-46B9-966C-1BBD548BA28B}"/>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prstClr val="white"/>
                </a:solidFill>
                <a:effectLst/>
                <a:uLnTx/>
                <a:uFillTx/>
                <a:latin typeface="Calibri" panose="020F0502020204030204"/>
                <a:ea typeface="+mn-ea"/>
                <a:cs typeface="+mn-cs"/>
              </a:rPr>
              <a:t>“Insert text here”</a:t>
            </a:r>
          </a:p>
        </p:txBody>
      </p:sp>
      <p:sp>
        <p:nvSpPr>
          <p:cNvPr id="7" name="TextBox 6">
            <a:extLst>
              <a:ext uri="{FF2B5EF4-FFF2-40B4-BE49-F238E27FC236}">
                <a16:creationId xmlns:a16="http://schemas.microsoft.com/office/drawing/2014/main" id="{7DF8A0DD-2DFC-4914-95D2-369D2C80C77B}"/>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Calibri Light" panose="020F0302020204030204"/>
                <a:ea typeface="+mn-ea"/>
                <a:cs typeface="+mn-cs"/>
              </a:rPr>
              <a:t>Key points to land</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Text</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Text</a:t>
            </a:r>
          </a:p>
          <a:p>
            <a:pPr marL="342900" marR="0" lvl="0" indent="-3429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rPr>
              <a:t>Text</a:t>
            </a: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2374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to partner – modify as appropriate to include the solutions that you utilize.</a:t>
            </a:r>
          </a:p>
          <a:p>
            <a:endParaRPr lang="en-US" dirty="0"/>
          </a:p>
          <a:p>
            <a:r>
              <a:rPr lang="en-US" dirty="0"/>
              <a:t>Please explore our ISV partner environment - https://docs.microsoft.com/en-us/azure/virtual-desktop/partners</a:t>
            </a:r>
          </a:p>
          <a:p>
            <a:endParaRPr lang="en-US" dirty="0"/>
          </a:p>
          <a:p>
            <a:r>
              <a:rPr lang="en-US" dirty="0"/>
              <a:t>Presenter needs to talk about which ISV partner solution to use to solve different pain points</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406671"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2/23/21 12:13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1113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PIETER: 11 minutes up to here </a:t>
            </a:r>
          </a:p>
          <a:p>
            <a:endParaRPr lang="en-US"/>
          </a:p>
          <a:p>
            <a:r>
              <a:rPr lang="en-US"/>
              <a:t>WVD includes a full set of REST APIs, PowerShell CMDLETS, ARM Templates, Azure Marketplace Tools and coming soon a fully integrated Azure Portal experience for deployment and management.</a:t>
            </a:r>
          </a:p>
          <a:p>
            <a:endParaRPr lang="en-US"/>
          </a:p>
          <a:p>
            <a:r>
              <a:rPr lang="en-US"/>
              <a:t>What I will show you now is how easy it is to setup a WVD deployment using our Azure Marketplace Tool.</a:t>
            </a:r>
          </a:p>
          <a:p>
            <a:endParaRPr lang="en-US"/>
          </a:p>
          <a:p>
            <a:pPr marL="0" indent="0">
              <a:buFontTx/>
              <a:buNone/>
            </a:pPr>
            <a:endParaRPr lang="en-US"/>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2/23/21 12:16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810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07000"/>
              </a:lnSpc>
              <a:spcAft>
                <a:spcPts val="800"/>
              </a:spcAft>
              <a:buFont typeface="Arial" panose="020B0604020202020204" pitchFamily="34" charset="0"/>
              <a:buChar char="•"/>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8825589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rgbClr val="000000"/>
                </a:solidFill>
                <a:effectLst/>
                <a:latin typeface="Segoe UI" panose="020B0502040204020203" pitchFamily="34" charset="0"/>
                <a:ea typeface="Calibri" panose="020F0502020204030204" pitchFamily="34" charset="0"/>
              </a:rPr>
              <a:t>You can rely on multi-layered hybrid security in Azure – be it customized hardware or security controls integrated into hardware and firmware components.  Protect your cloud workloads with context from &gt;8T threat signals processed per day.  Secure your entire org with cloud-native SIEM accessed from anywhere.</a:t>
            </a:r>
          </a:p>
          <a:p>
            <a:endParaRPr lang="en-US" sz="1200" b="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Segoe UI Light" pitchFamily="34" charset="0"/>
                <a:ea typeface="+mn-ea"/>
                <a:cs typeface="+mn-cs"/>
              </a:rPr>
              <a:t>Our </a:t>
            </a:r>
            <a:r>
              <a:rPr lang="en-US" sz="1200" b="1" i="0" u="none" strike="noStrike" kern="1200">
                <a:solidFill>
                  <a:schemeClr val="tx1"/>
                </a:solidFill>
                <a:effectLst/>
                <a:latin typeface="Segoe UI Light" pitchFamily="34" charset="0"/>
                <a:ea typeface="+mn-ea"/>
                <a:cs typeface="+mn-cs"/>
              </a:rPr>
              <a:t>Identity and Access Management tools </a:t>
            </a:r>
            <a:r>
              <a:rPr lang="en-US" sz="1200" b="0" i="0" u="none" strike="noStrike" kern="1200">
                <a:solidFill>
                  <a:schemeClr val="tx1"/>
                </a:solidFill>
                <a:effectLst/>
                <a:latin typeface="Segoe UI Light" pitchFamily="34" charset="0"/>
                <a:ea typeface="+mn-ea"/>
                <a:cs typeface="+mn-cs"/>
              </a:rPr>
              <a:t>enable you to take an identity-based approach to security, and establish truly conditional access policies</a:t>
            </a:r>
            <a:r>
              <a:rPr lang="en-US" sz="1200" b="0" i="0" kern="1200">
                <a:solidFill>
                  <a:schemeClr val="tx1"/>
                </a:solidFill>
                <a:effectLst/>
                <a:latin typeface="Segoe UI Light" pitchFamily="34" charset="0"/>
                <a:ea typeface="+mn-ea"/>
                <a:cs typeface="+mn-cs"/>
              </a:rPr>
              <a:t>​</a:t>
            </a:r>
          </a:p>
          <a:p>
            <a:endParaRPr lang="en-US" sz="1200" b="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Segoe UI Light" pitchFamily="34" charset="0"/>
                <a:ea typeface="+mn-ea"/>
                <a:cs typeface="+mn-cs"/>
              </a:rPr>
              <a:t>Our </a:t>
            </a:r>
            <a:r>
              <a:rPr lang="en-US" sz="1200" b="1" i="0" u="none" strike="noStrike" kern="1200">
                <a:solidFill>
                  <a:schemeClr val="tx1"/>
                </a:solidFill>
                <a:effectLst/>
                <a:latin typeface="Segoe UI Light" pitchFamily="34" charset="0"/>
                <a:ea typeface="+mn-ea"/>
                <a:cs typeface="+mn-cs"/>
              </a:rPr>
              <a:t>App and Data Security </a:t>
            </a:r>
            <a:r>
              <a:rPr lang="en-US" sz="1200" b="0" i="0" u="none" strike="noStrike" kern="1200">
                <a:solidFill>
                  <a:schemeClr val="tx1"/>
                </a:solidFill>
                <a:effectLst/>
                <a:latin typeface="Segoe UI Light" pitchFamily="34" charset="0"/>
                <a:ea typeface="+mn-ea"/>
                <a:cs typeface="+mn-cs"/>
              </a:rPr>
              <a:t>help you protect your apps and your data as it moves around—both inside and outside your organization</a:t>
            </a:r>
            <a:r>
              <a:rPr lang="en-US" sz="1200" b="0" i="0" kern="1200">
                <a:solidFill>
                  <a:schemeClr val="tx1"/>
                </a:solidFill>
                <a:effectLst/>
                <a:latin typeface="Segoe UI Light"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t>Network security</a:t>
            </a:r>
            <a:r>
              <a:rPr lang="en-US" sz="1200"/>
              <a:t>: E</a:t>
            </a:r>
            <a:r>
              <a:rPr lang="en-US" sz="1200" kern="1200">
                <a:solidFill>
                  <a:schemeClr val="tx1"/>
                </a:solidFill>
                <a:effectLst/>
                <a:latin typeface="Segoe UI Light" pitchFamily="34" charset="0"/>
                <a:ea typeface="+mn-ea"/>
                <a:cs typeface="+mn-cs"/>
              </a:rPr>
              <a:t>stablish secure connections to and within Azure using virtual networks, network security groups, VPN, and ExpressRoute. Protect and ensure availability of your apps, protect against network layer threats with services like Web Application Firewall, Azure Firewall and Azure DDoS Protection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a:solidFill>
                  <a:schemeClr val="tx1"/>
                </a:solidFill>
                <a:effectLst/>
                <a:latin typeface="Segoe UI Light" pitchFamily="34" charset="0"/>
                <a:ea typeface="+mn-ea"/>
                <a:cs typeface="+mn-cs"/>
              </a:rPr>
              <a:t>Threat protection </a:t>
            </a:r>
            <a:r>
              <a:rPr lang="en-US" sz="1200" b="0" i="0" kern="1200">
                <a:solidFill>
                  <a:schemeClr val="tx1"/>
                </a:solidFill>
                <a:effectLst/>
                <a:latin typeface="Segoe UI Light" pitchFamily="34" charset="0"/>
                <a:ea typeface="+mn-ea"/>
                <a:cs typeface="+mn-cs"/>
              </a:rPr>
              <a:t>- </a:t>
            </a:r>
            <a:r>
              <a:rPr lang="en-US" sz="1800">
                <a:effectLst/>
                <a:latin typeface="Calibri" panose="020F0502020204030204" pitchFamily="34" charset="0"/>
                <a:ea typeface="Calibri" panose="020F0502020204030204" pitchFamily="34" charset="0"/>
                <a:cs typeface="Calibri" panose="020F0502020204030204" pitchFamily="34" charset="0"/>
              </a:rPr>
              <a:t>Secure your entire organization from threats with Azure Sentinel - a cloud native SIEM (Security Information and Events Management) - that scales to your needs and </a:t>
            </a:r>
            <a:r>
              <a:rPr lang="en-US" sz="1800">
                <a:effectLst/>
                <a:latin typeface="Calibri" panose="020F0502020204030204" pitchFamily="34" charset="0"/>
                <a:ea typeface="PMingLiU" panose="02020500000000000000" pitchFamily="18" charset="-120"/>
                <a:cs typeface="Calibri" panose="020F0502020204030204" pitchFamily="34" charset="0"/>
              </a:rPr>
              <a:t>can be accessed from anywhere.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PMingLiU" panose="02020500000000000000" pitchFamily="18" charset="-120"/>
              <a:cs typeface="Arial" panose="020B0604020202020204" pitchFamily="34" charset="0"/>
            </a:endParaRPr>
          </a:p>
          <a:p>
            <a:endParaRPr lang="en-US" sz="1200" b="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Segoe UI Light" pitchFamily="34" charset="0"/>
                <a:ea typeface="+mn-ea"/>
                <a:cs typeface="+mn-cs"/>
              </a:rPr>
              <a:t>Security Management</a:t>
            </a:r>
            <a:r>
              <a:rPr lang="en-US" sz="1200" kern="1200">
                <a:solidFill>
                  <a:schemeClr val="tx1"/>
                </a:solidFill>
                <a:effectLst/>
                <a:latin typeface="Segoe UI Light" pitchFamily="34" charset="0"/>
                <a:ea typeface="+mn-ea"/>
                <a:cs typeface="+mn-cs"/>
              </a:rPr>
              <a:t>: It is important to assess security state continuously, especially as cloud workloads change dynamically.  Azure Security Center will help you monitor security state of Azure resources and hybrid workloads. It will provide a dynamic security score card and recommendations to improve your security in a centralized console making security management easier across different resources. And you get advanced threat protection across many services like virtual machines, servers, apps, Azure SQL, Storage, containers on VMs – backed by Microsoft Intelligent Graph you are able to detect and respond to threats quickly across these services.  Plus, manage data across your enterprise with Azure Sentinel.</a:t>
            </a:r>
          </a:p>
          <a:p>
            <a:endParaRPr lang="en-US" sz="1200" b="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cs typeface="Calibri"/>
              </a:rPr>
              <a:t>Finally, take advantage of extended security updates and integrate with our many partner solutions. </a:t>
            </a:r>
            <a:r>
              <a:rPr lang="en-US">
                <a:highlight>
                  <a:srgbClr val="FFFF00"/>
                </a:highlight>
              </a:rPr>
              <a:t>These are the solutions that you can use to get further enhanced protection for your Azure and hybrid workloads quickly.</a:t>
            </a:r>
          </a:p>
          <a:p>
            <a:endParaRPr lang="en-US"/>
          </a:p>
          <a:p>
            <a:endParaRPr lang="en-US"/>
          </a:p>
          <a:p>
            <a:endParaRPr lang="en-US"/>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2/23/21 12:16 AM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46292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07000"/>
              </a:lnSpc>
              <a:spcBef>
                <a:spcPts val="0"/>
              </a:spcBef>
              <a:spcAft>
                <a:spcPts val="800"/>
              </a:spcAft>
              <a:buClrTx/>
              <a:buSzTx/>
              <a:buFontTx/>
              <a:buNone/>
              <a:tabLst/>
              <a:defRPr/>
            </a:pPr>
            <a:endParaRPr lang="en-US"/>
          </a:p>
          <a:p>
            <a:pPr>
              <a:lnSpc>
                <a:spcPct val="107000"/>
              </a:lnSpc>
              <a:spcAft>
                <a:spcPts val="800"/>
              </a:spcAft>
            </a:pP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0854EB8-4C4D-4596-9E16-F337F8524D5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5843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7000"/>
              </a:lnSpc>
              <a:spcAft>
                <a:spcPts val="800"/>
              </a:spcAft>
              <a:buFontTx/>
              <a:buChar char="-"/>
            </a:pPr>
            <a:endParaRPr lang="en-US"/>
          </a:p>
          <a:p>
            <a:pPr>
              <a:lnSpc>
                <a:spcPct val="107000"/>
              </a:lnSpc>
              <a:spcAft>
                <a:spcPts val="800"/>
              </a:spcAft>
            </a:pPr>
            <a:endParaRPr lang="en-US"/>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Virtualization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16</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1215814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7000"/>
              </a:lnSpc>
              <a:spcAft>
                <a:spcPts val="800"/>
              </a:spcAft>
              <a:buFontTx/>
              <a:buChar char="-"/>
            </a:pPr>
            <a:endParaRPr lang="en-US"/>
          </a:p>
          <a:p>
            <a:pPr>
              <a:lnSpc>
                <a:spcPct val="107000"/>
              </a:lnSpc>
              <a:spcAft>
                <a:spcPts val="800"/>
              </a:spcAft>
            </a:pPr>
            <a:endParaRPr lang="en-US"/>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Virtualization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17</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739552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7000"/>
              </a:lnSpc>
              <a:spcAft>
                <a:spcPts val="800"/>
              </a:spcAft>
              <a:buFontTx/>
              <a:buChar char="-"/>
            </a:pPr>
            <a:endParaRPr lang="en-US"/>
          </a:p>
          <a:p>
            <a:pPr>
              <a:lnSpc>
                <a:spcPct val="107000"/>
              </a:lnSpc>
              <a:spcAft>
                <a:spcPts val="800"/>
              </a:spcAft>
            </a:pPr>
            <a:endParaRPr lang="en-US"/>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0462060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7000"/>
              </a:lnSpc>
              <a:spcAft>
                <a:spcPts val="800"/>
              </a:spcAft>
              <a:buFontTx/>
              <a:buChar char="-"/>
            </a:pPr>
            <a:endParaRPr lang="en-US"/>
          </a:p>
          <a:p>
            <a:pPr>
              <a:lnSpc>
                <a:spcPct val="107000"/>
              </a:lnSpc>
              <a:spcAft>
                <a:spcPts val="800"/>
              </a:spcAft>
            </a:pPr>
            <a:endParaRPr lang="en-US"/>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19</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0678082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PIETER: 11 minutes up to here </a:t>
            </a:r>
          </a:p>
          <a:p>
            <a:endParaRPr lang="en-US"/>
          </a:p>
          <a:p>
            <a:r>
              <a:rPr lang="en-US"/>
              <a:t>WVD includes a full set of REST APIs, PowerShell CMDLETS, ARM Templates, Azure Marketplace Tools and coming soon a fully integrated Azure Portal experience for deployment and management.</a:t>
            </a:r>
          </a:p>
          <a:p>
            <a:endParaRPr lang="en-US"/>
          </a:p>
          <a:p>
            <a:r>
              <a:rPr lang="en-US"/>
              <a:t>What I will show you now is how easy it is to setup a WVD deployment using our Azure Marketplace Tool.</a:t>
            </a:r>
          </a:p>
          <a:p>
            <a:endParaRPr lang="en-US"/>
          </a:p>
          <a:p>
            <a:pPr marL="0" indent="0">
              <a:buFontTx/>
              <a:buNone/>
            </a:pPr>
            <a:endParaRPr lang="en-US"/>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2/23/21 12:18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782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224" kern="1200">
                <a:solidFill>
                  <a:schemeClr val="tx1"/>
                </a:solidFill>
                <a:effectLst/>
                <a:latin typeface="+mn-lt"/>
                <a:ea typeface="+mn-ea"/>
                <a:cs typeface="+mn-cs"/>
              </a:rPr>
              <a:t>Virtualization helps companies address address specific business needs: </a:t>
            </a:r>
          </a:p>
          <a:p>
            <a:pPr marL="285750" indent="-285750">
              <a:lnSpc>
                <a:spcPct val="107000"/>
              </a:lnSpc>
              <a:spcAft>
                <a:spcPts val="800"/>
              </a:spcAft>
              <a:buFont typeface="Arial" panose="020B0604020202020204" pitchFamily="34" charset="0"/>
              <a:buChar char="•"/>
            </a:pPr>
            <a:r>
              <a:rPr lang="en-US" sz="1224" kern="1200">
                <a:solidFill>
                  <a:schemeClr val="tx1"/>
                </a:solidFill>
                <a:effectLst/>
                <a:latin typeface="+mn-lt"/>
                <a:ea typeface="+mn-ea"/>
                <a:cs typeface="+mn-cs"/>
              </a:rPr>
              <a:t>More secure access to data/organizational resources</a:t>
            </a:r>
          </a:p>
          <a:p>
            <a:pPr marL="285750" indent="-285750">
              <a:lnSpc>
                <a:spcPct val="107000"/>
              </a:lnSpc>
              <a:spcAft>
                <a:spcPts val="800"/>
              </a:spcAft>
              <a:buFont typeface="Arial" panose="020B0604020202020204" pitchFamily="34" charset="0"/>
              <a:buChar char="•"/>
            </a:pPr>
            <a:r>
              <a:rPr lang="en-US" sz="1224" kern="1200">
                <a:solidFill>
                  <a:schemeClr val="tx1"/>
                </a:solidFill>
                <a:effectLst/>
                <a:latin typeface="+mn-lt"/>
                <a:ea typeface="+mn-ea"/>
                <a:cs typeface="+mn-cs"/>
              </a:rPr>
              <a:t>Compliance with industry regulations (i.e. FSI, healthcare, government)</a:t>
            </a:r>
          </a:p>
          <a:p>
            <a:pPr marL="285750" indent="-285750">
              <a:lnSpc>
                <a:spcPct val="107000"/>
              </a:lnSpc>
              <a:spcAft>
                <a:spcPts val="800"/>
              </a:spcAft>
              <a:buFont typeface="Arial" panose="020B0604020202020204" pitchFamily="34" charset="0"/>
              <a:buChar char="•"/>
            </a:pPr>
            <a:r>
              <a:rPr lang="en-US" sz="1224" kern="1200">
                <a:solidFill>
                  <a:schemeClr val="tx1"/>
                </a:solidFill>
                <a:effectLst/>
                <a:latin typeface="+mn-lt"/>
                <a:ea typeface="+mn-ea"/>
                <a:cs typeface="+mn-cs"/>
              </a:rPr>
              <a:t>An increasingly elastic workforce (i.e. mergers/acquisitions, short-term employees, contractor/partner access)</a:t>
            </a:r>
          </a:p>
          <a:p>
            <a:pPr marL="285750" indent="-285750">
              <a:lnSpc>
                <a:spcPct val="107000"/>
              </a:lnSpc>
              <a:spcAft>
                <a:spcPts val="800"/>
              </a:spcAft>
              <a:buFont typeface="Arial" panose="020B0604020202020204" pitchFamily="34" charset="0"/>
              <a:buChar char="•"/>
            </a:pPr>
            <a:r>
              <a:rPr lang="en-US" sz="1224" kern="1200">
                <a:solidFill>
                  <a:schemeClr val="tx1"/>
                </a:solidFill>
                <a:effectLst/>
                <a:latin typeface="+mn-lt"/>
                <a:ea typeface="+mn-ea"/>
                <a:cs typeface="+mn-cs"/>
              </a:rPr>
              <a:t>Employee-specific needs (i.e. BYOD or mobile staff, call centers, branch workers)</a:t>
            </a:r>
          </a:p>
          <a:p>
            <a:pPr marL="285750" indent="-285750">
              <a:lnSpc>
                <a:spcPct val="107000"/>
              </a:lnSpc>
              <a:spcAft>
                <a:spcPts val="800"/>
              </a:spcAft>
              <a:buFont typeface="Arial" panose="020B0604020202020204" pitchFamily="34" charset="0"/>
              <a:buChar char="•"/>
            </a:pPr>
            <a:r>
              <a:rPr lang="en-US" sz="1224" kern="1200">
                <a:solidFill>
                  <a:schemeClr val="tx1"/>
                </a:solidFill>
                <a:effectLst/>
                <a:latin typeface="+mn-lt"/>
                <a:ea typeface="+mn-ea"/>
                <a:cs typeface="+mn-cs"/>
              </a:rPr>
              <a:t>Specialized workloads (i.e. design/engineering, legacy apps, software dev test)</a:t>
            </a:r>
          </a:p>
          <a:p>
            <a:pPr marL="285750" indent="-285750">
              <a:lnSpc>
                <a:spcPct val="107000"/>
              </a:lnSpc>
              <a:spcAft>
                <a:spcPts val="800"/>
              </a:spcAft>
              <a:buFont typeface="Arial" panose="020B0604020202020204" pitchFamily="34" charset="0"/>
              <a:buChar char="•"/>
            </a:pPr>
            <a:endParaRPr lang="en-US" sz="1224" kern="1200">
              <a:solidFill>
                <a:schemeClr val="tx1"/>
              </a:solidFill>
              <a:effectLst/>
              <a:latin typeface="+mn-lt"/>
              <a:ea typeface="+mn-ea"/>
              <a:cs typeface="+mn-cs"/>
            </a:endParaRPr>
          </a:p>
          <a:p>
            <a:r>
              <a:rPr lang="en-US" sz="1224" kern="1200">
                <a:solidFill>
                  <a:schemeClr val="tx1"/>
                </a:solidFill>
                <a:effectLst/>
                <a:latin typeface="+mn-lt"/>
                <a:ea typeface="+mn-ea"/>
                <a:cs typeface="+mn-cs"/>
              </a:rPr>
              <a:t>Windows Virtual Desktop helps: </a:t>
            </a:r>
          </a:p>
          <a:p>
            <a:pPr marL="285750" indent="-285750">
              <a:buFont typeface="Arial" panose="020B0604020202020204" pitchFamily="34" charset="0"/>
              <a:buChar char="•"/>
            </a:pPr>
            <a:r>
              <a:rPr lang="en-US" sz="1224" kern="1200">
                <a:solidFill>
                  <a:schemeClr val="tx1"/>
                </a:solidFill>
                <a:effectLst/>
                <a:latin typeface="+mn-lt"/>
                <a:ea typeface="+mn-ea"/>
                <a:cs typeface="+mn-cs"/>
              </a:rPr>
              <a:t>Employees stay as productive with a virtualized experience on a PC, phone, tablet, or browser as they are with a physical PC sitting right in front of them</a:t>
            </a:r>
          </a:p>
          <a:p>
            <a:pPr marL="285750" indent="-285750">
              <a:buFont typeface="Arial" panose="020B0604020202020204" pitchFamily="34" charset="0"/>
              <a:buChar char="•"/>
            </a:pPr>
            <a:r>
              <a:rPr lang="en-US" sz="1224" kern="1200">
                <a:solidFill>
                  <a:schemeClr val="tx1"/>
                </a:solidFill>
                <a:effectLst/>
                <a:latin typeface="+mn-lt"/>
                <a:ea typeface="+mn-ea"/>
                <a:cs typeface="+mn-cs"/>
              </a:rPr>
              <a:t>Simplify management, provisioning, and access to corporate data and apps</a:t>
            </a:r>
          </a:p>
          <a:p>
            <a:pPr marL="285750" indent="-285750">
              <a:buFont typeface="Arial" panose="020B0604020202020204" pitchFamily="34" charset="0"/>
              <a:buChar char="•"/>
            </a:pPr>
            <a:r>
              <a:rPr lang="en-US" sz="1224" kern="1200">
                <a:solidFill>
                  <a:schemeClr val="tx1"/>
                </a:solidFill>
                <a:effectLst/>
                <a:latin typeface="+mn-lt"/>
                <a:ea typeface="+mn-ea"/>
                <a:cs typeface="+mn-cs"/>
              </a:rPr>
              <a:t>Support customers as they migrate to the cloud </a:t>
            </a:r>
          </a:p>
          <a:p>
            <a:pPr marL="285750" indent="-285750">
              <a:buFont typeface="Arial" panose="020B0604020202020204" pitchFamily="34" charset="0"/>
              <a:buChar char="•"/>
            </a:pPr>
            <a:r>
              <a:rPr lang="en-US" sz="1224" kern="1200">
                <a:solidFill>
                  <a:schemeClr val="tx1"/>
                </a:solidFill>
                <a:effectLst/>
                <a:latin typeface="+mn-lt"/>
                <a:ea typeface="+mn-ea"/>
                <a:cs typeface="+mn-cs"/>
              </a:rPr>
              <a:t>Reduce the costs and resources associated with managing on-premises infrastructure</a:t>
            </a:r>
          </a:p>
          <a:p>
            <a:pPr marL="285750" indent="-285750">
              <a:buFont typeface="Arial" panose="020B0604020202020204" pitchFamily="34" charset="0"/>
              <a:buChar char="•"/>
            </a:pPr>
            <a:r>
              <a:rPr lang="en-US" sz="1224" kern="1200">
                <a:solidFill>
                  <a:schemeClr val="tx1"/>
                </a:solidFill>
                <a:effectLst/>
                <a:latin typeface="+mn-lt"/>
                <a:ea typeface="+mn-ea"/>
                <a:cs typeface="+mn-cs"/>
              </a:rPr>
              <a:t>Empower IT to transform the workplace </a:t>
            </a:r>
          </a:p>
          <a:p>
            <a:pPr marL="285750" indent="-285750">
              <a:lnSpc>
                <a:spcPct val="107000"/>
              </a:lnSpc>
              <a:spcAft>
                <a:spcPts val="800"/>
              </a:spcAft>
              <a:buFont typeface="Arial" panose="020B0604020202020204" pitchFamily="34" charset="0"/>
              <a:buChar char="•"/>
            </a:pPr>
            <a:endParaRPr lang="en-US"/>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312268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POINTS:</a:t>
            </a:r>
          </a:p>
          <a:p>
            <a:pPr marL="171450" indent="-171450">
              <a:buFont typeface="Arial" panose="020B0604020202020204" pitchFamily="34" charset="0"/>
              <a:buChar char="•"/>
            </a:pPr>
            <a:r>
              <a:rPr lang="en-US"/>
              <a:t>Many Microsoft customers are already eligible for WVD today…</a:t>
            </a:r>
          </a:p>
          <a:p>
            <a:pPr marL="171450" indent="-171450">
              <a:buFont typeface="Arial" panose="020B0604020202020204" pitchFamily="34" charset="0"/>
              <a:buChar char="•"/>
            </a:pPr>
            <a:r>
              <a:rPr lang="en-US"/>
              <a:t>This makes positioning WVD even easier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580FA7-2A11-4403-A54D-9B2F15AFF8C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5147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4114800" cy="2314575"/>
          </a:xfrm>
          <a:prstGeom prst="rect">
            <a:avLst/>
          </a:prstGeom>
        </p:spPr>
      </p:sp>
      <p:sp>
        <p:nvSpPr>
          <p:cNvPr id="3" name="Notes Placeholder 2"/>
          <p:cNvSpPr>
            <a:spLocks noGrp="1"/>
          </p:cNvSpPr>
          <p:nvPr>
            <p:ph type="body" idx="1"/>
          </p:nvPr>
        </p:nvSpPr>
        <p:spPr>
          <a:xfrm>
            <a:off x="145473" y="2462904"/>
            <a:ext cx="5808518" cy="4051005"/>
          </a:xfrm>
          <a:prstGeom prst="rect">
            <a:avLst/>
          </a:prstGeom>
        </p:spPr>
        <p:txBody>
          <a:bodyPr/>
          <a:lstStyle/>
          <a:p>
            <a:r>
              <a:rPr lang="en-US"/>
              <a:t>Windows 10 and Office 365—kept up to date, with cloud-connected management powered by </a:t>
            </a:r>
            <a:r>
              <a:rPr lang="en-US" err="1"/>
              <a:t>ConfigMgr</a:t>
            </a:r>
            <a:r>
              <a:rPr lang="en-US"/>
              <a:t> and Intune—provides the </a:t>
            </a:r>
            <a:r>
              <a:rPr lang="en-US" b="1"/>
              <a:t>most productive </a:t>
            </a:r>
            <a:r>
              <a:rPr lang="en-US"/>
              <a:t>and </a:t>
            </a:r>
            <a:r>
              <a:rPr lang="en-US" b="1"/>
              <a:t>most secure </a:t>
            </a:r>
            <a:r>
              <a:rPr lang="en-US"/>
              <a:t>computing experience for users while </a:t>
            </a:r>
            <a:r>
              <a:rPr lang="en-US" b="1"/>
              <a:t>lowering total cost of ownership</a:t>
            </a:r>
            <a:r>
              <a:rPr lang="en-US" b="0"/>
              <a:t> and</a:t>
            </a:r>
            <a:r>
              <a:rPr lang="en-US"/>
              <a:t> reducing complexity for IT teams</a:t>
            </a:r>
          </a:p>
          <a:p>
            <a:endParaRPr lang="en-US"/>
          </a:p>
          <a:p>
            <a:r>
              <a:rPr lang="en-US"/>
              <a:t>Designed for all customer types, across all segments, Microsoft 365 is the best way for customers to license the products and services necessary to deliver this experience.</a:t>
            </a:r>
          </a:p>
          <a:p>
            <a:endParaRPr lang="en-US"/>
          </a:p>
          <a:p>
            <a:r>
              <a:rPr lang="en-US"/>
              <a:t>Let’s take a look at each of these benefits, starting with productivity and what it means to have the most productive experience.</a:t>
            </a:r>
          </a:p>
        </p:txBody>
      </p:sp>
      <p:sp>
        <p:nvSpPr>
          <p:cNvPr id="7" name="Slide Number Placeholder 6"/>
          <p:cNvSpPr>
            <a:spLocks noGrp="1"/>
          </p:cNvSpPr>
          <p:nvPr>
            <p:ph type="sldNum" sz="quarter" idx="13"/>
          </p:nvPr>
        </p:nvSpPr>
        <p:spPr>
          <a:xfrm>
            <a:off x="5179484" y="6605695"/>
            <a:ext cx="3816927" cy="160521"/>
          </a:xfrm>
          <a:prstGeom prst="rect">
            <a:avLst/>
          </a:prstGeom>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4" name="Footer Placeholder 3">
            <a:extLst>
              <a:ext uri="{FF2B5EF4-FFF2-40B4-BE49-F238E27FC236}">
                <a16:creationId xmlns:a16="http://schemas.microsoft.com/office/drawing/2014/main" id="{DD27C425-E624-4AA4-A141-1F5BE107A4FC}"/>
              </a:ext>
            </a:extLst>
          </p:cNvPr>
          <p:cNvSpPr>
            <a:spLocks noGrp="1"/>
          </p:cNvSpPr>
          <p:nvPr>
            <p:ph type="ftr" sz="quarter" idx="14"/>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Shift to a modern desktop with M365</a:t>
            </a:r>
          </a:p>
        </p:txBody>
      </p:sp>
      <p:sp>
        <p:nvSpPr>
          <p:cNvPr id="6" name="TextBox 5">
            <a:extLst>
              <a:ext uri="{FF2B5EF4-FFF2-40B4-BE49-F238E27FC236}">
                <a16:creationId xmlns:a16="http://schemas.microsoft.com/office/drawing/2014/main" id="{7F996261-F481-4A52-AADC-ECAA6A84873F}"/>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a:t>
            </a:r>
          </a:p>
        </p:txBody>
      </p:sp>
      <p:sp>
        <p:nvSpPr>
          <p:cNvPr id="8" name="TextBox 7">
            <a:extLst>
              <a:ext uri="{FF2B5EF4-FFF2-40B4-BE49-F238E27FC236}">
                <a16:creationId xmlns:a16="http://schemas.microsoft.com/office/drawing/2014/main" id="{1699B6C1-EB50-4678-B25D-58D017866A14}"/>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820253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Scaling tool – add some notes on there – for a high number of users – less not main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~80% of customers use Win 10 multi-session pooled desktop which provides the lowest cost in most customer scenarios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Azure automation - automate your Azure management tasks and to orchestrate actions across external systems from right within Azure. Requires monitoring and governance. </a:t>
            </a:r>
            <a:r>
              <a:rPr lang="en-US" dirty="0"/>
              <a:t>. Based on predictable daily usage patterns, use Azure Automation to optimize multi-session and single-session pooled desktops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Segoe UI" panose="020B0502040204020203" pitchFamily="34" charset="0"/>
              </a:rPr>
              <a:t>personal -&gt; </a:t>
            </a:r>
            <a:r>
              <a:rPr lang="en-US" sz="1800" dirty="0" err="1">
                <a:latin typeface="Segoe UI" panose="020B0502040204020203" pitchFamily="34" charset="0"/>
              </a:rPr>
              <a:t>evey</a:t>
            </a:r>
            <a:r>
              <a:rPr lang="en-US" sz="1800" dirty="0">
                <a:latin typeface="Segoe UI" panose="020B0502040204020203" pitchFamily="34" charset="0"/>
              </a:rPr>
              <a:t> user has his machine / pooled -&gt; a user will always </a:t>
            </a:r>
            <a:r>
              <a:rPr lang="en-US" sz="1800" dirty="0" err="1">
                <a:latin typeface="Segoe UI" panose="020B0502040204020203" pitchFamily="34" charset="0"/>
              </a:rPr>
              <a:t>hava</a:t>
            </a:r>
            <a:r>
              <a:rPr lang="en-US" sz="1800" dirty="0">
                <a:latin typeface="Segoe UI" panose="020B0502040204020203" pitchFamily="34" charset="0"/>
              </a:rPr>
              <a:t> a different one...</a:t>
            </a:r>
          </a:p>
          <a:p>
            <a:endParaRPr lang="en-US" dirty="0"/>
          </a:p>
        </p:txBody>
      </p:sp>
      <p:sp>
        <p:nvSpPr>
          <p:cNvPr id="4" name="Slide Number Placeholder 3"/>
          <p:cNvSpPr>
            <a:spLocks noGrp="1"/>
          </p:cNvSpPr>
          <p:nvPr>
            <p:ph type="sldNum" sz="quarter" idx="5"/>
          </p:nvPr>
        </p:nvSpPr>
        <p:spPr/>
        <p:txBody>
          <a:bodyPr/>
          <a:lstStyle/>
          <a:p>
            <a:fld id="{9AA9CA99-34A7-4595-BE4C-391698B153EE}" type="slidenum">
              <a:rPr lang="en-US" smtClean="0"/>
              <a:t>5</a:t>
            </a:fld>
            <a:endParaRPr lang="en-US"/>
          </a:p>
        </p:txBody>
      </p:sp>
    </p:spTree>
    <p:extLst>
      <p:ext uri="{BB962C8B-B14F-4D97-AF65-F5344CB8AC3E}">
        <p14:creationId xmlns:p14="http://schemas.microsoft.com/office/powerpoint/2010/main" val="2908897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PIETER: 11 minutes up to here </a:t>
            </a:r>
          </a:p>
          <a:p>
            <a:endParaRPr lang="en-US"/>
          </a:p>
          <a:p>
            <a:r>
              <a:rPr lang="en-US"/>
              <a:t>WVD includes a full set of REST APIs, PowerShell CMDLETS, ARM Templates, Azure Marketplace Tools and coming soon a fully integrated Azure Portal experience for deployment and management.</a:t>
            </a:r>
          </a:p>
          <a:p>
            <a:endParaRPr lang="en-US"/>
          </a:p>
          <a:p>
            <a:r>
              <a:rPr lang="en-US"/>
              <a:t>What I will show you now is how easy it is to setup a WVD deployment using our Azure Marketplace Tool.</a:t>
            </a:r>
          </a:p>
          <a:p>
            <a:endParaRPr lang="en-US"/>
          </a:p>
          <a:p>
            <a:pPr marL="0" indent="0">
              <a:buFontTx/>
              <a:buNone/>
            </a:pPr>
            <a:endParaRPr lang="en-US"/>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2/23/21 12:15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6361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2000"/>
              </a:spcBef>
            </a:pPr>
            <a:r>
              <a:rPr lang="en-US" sz="1400">
                <a:latin typeface="Segoe UI" panose="020B0502040204020203" pitchFamily="34" charset="0"/>
                <a:cs typeface="Segoe UI" panose="020B0502040204020203" pitchFamily="34" charset="0"/>
              </a:rPr>
              <a:t>Provides virtualization infrastructure as a managed service</a:t>
            </a:r>
          </a:p>
          <a:p>
            <a:pPr>
              <a:spcBef>
                <a:spcPts val="2000"/>
              </a:spcBef>
            </a:pPr>
            <a:r>
              <a:rPr lang="en-US" sz="1400">
                <a:latin typeface="Segoe UI" panose="020B0502040204020203" pitchFamily="34" charset="0"/>
                <a:cs typeface="Segoe UI" panose="020B0502040204020203" pitchFamily="34" charset="0"/>
              </a:rPr>
              <a:t>Deploy and manage VMs in Azure subscription </a:t>
            </a:r>
          </a:p>
          <a:p>
            <a:pPr>
              <a:spcBef>
                <a:spcPts val="2000"/>
              </a:spcBef>
            </a:pPr>
            <a:r>
              <a:rPr lang="en-US" sz="1400">
                <a:latin typeface="Segoe UI" panose="020B0502040204020203" pitchFamily="34" charset="0"/>
                <a:cs typeface="Segoe UI" panose="020B0502040204020203" pitchFamily="34" charset="0"/>
              </a:rPr>
              <a:t>* SCCM – 1906 and up</a:t>
            </a:r>
          </a:p>
          <a:p>
            <a:pPr>
              <a:spcBef>
                <a:spcPts val="2000"/>
              </a:spcBef>
            </a:pPr>
            <a:r>
              <a:rPr lang="en-US" sz="1400">
                <a:latin typeface="Segoe UI" panose="020B0502040204020203" pitchFamily="34" charset="0"/>
                <a:cs typeface="Segoe UI" panose="020B0502040204020203" pitchFamily="34" charset="0"/>
              </a:rPr>
              <a:t>* Microsoft Intune integration w/multi-session – coming soon</a:t>
            </a:r>
          </a:p>
          <a:p>
            <a:pPr marL="0" indent="0">
              <a:lnSpc>
                <a:spcPct val="107000"/>
              </a:lnSpc>
              <a:spcAft>
                <a:spcPts val="800"/>
              </a:spcAft>
              <a:buFontTx/>
              <a:buNone/>
            </a:pPr>
            <a:endParaRPr lang="en-US"/>
          </a:p>
          <a:p>
            <a:pPr>
              <a:lnSpc>
                <a:spcPct val="107000"/>
              </a:lnSpc>
              <a:spcAft>
                <a:spcPts val="800"/>
              </a:spcAft>
            </a:pPr>
            <a:endParaRPr lang="en-US"/>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Virtualization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95993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 prem storage vs. the cloud. </a:t>
            </a:r>
          </a:p>
          <a:p>
            <a:endParaRPr lang="en-US"/>
          </a:p>
          <a:p>
            <a:r>
              <a:rPr lang="en-US"/>
              <a:t>Classic VDI VM</a:t>
            </a:r>
          </a:p>
          <a:p>
            <a:pPr marL="285750" indent="-285750">
              <a:buFont typeface="Arial" panose="020B0604020202020204" pitchFamily="34" charset="0"/>
              <a:buChar char="•"/>
            </a:pPr>
            <a:r>
              <a:rPr lang="en-US"/>
              <a:t>Typical file share. VM / Data disk (this is where you have storage) </a:t>
            </a:r>
          </a:p>
          <a:p>
            <a:pPr marL="285750" indent="-285750">
              <a:buFont typeface="Arial" panose="020B0604020202020204" pitchFamily="34" charset="0"/>
              <a:buChar char="•"/>
            </a:pPr>
            <a:r>
              <a:rPr lang="en-US"/>
              <a:t>When move into the cloud, want to ensure you have same resiliency and redundancy that you would with a standard file share.</a:t>
            </a:r>
          </a:p>
          <a:p>
            <a:endParaRPr lang="en-US"/>
          </a:p>
          <a:p>
            <a:r>
              <a:rPr lang="en-US"/>
              <a:t>VM with </a:t>
            </a:r>
            <a:r>
              <a:rPr lang="en-US" err="1"/>
              <a:t>FSLogix</a:t>
            </a:r>
            <a:r>
              <a:rPr lang="en-US"/>
              <a:t> profile</a:t>
            </a:r>
          </a:p>
          <a:p>
            <a:pPr marL="285750" indent="-285750">
              <a:buFont typeface="Arial" panose="020B0604020202020204" pitchFamily="34" charset="0"/>
              <a:buChar char="•"/>
            </a:pPr>
            <a:r>
              <a:rPr lang="en-US" err="1"/>
              <a:t>FSLogix</a:t>
            </a:r>
            <a:r>
              <a:rPr lang="en-US"/>
              <a:t> acts as file share</a:t>
            </a:r>
          </a:p>
          <a:p>
            <a:pPr marL="285750" indent="-285750">
              <a:buFont typeface="Arial" panose="020B0604020202020204" pitchFamily="34" charset="0"/>
              <a:buChar char="•"/>
            </a:pPr>
            <a:r>
              <a:rPr lang="en-US"/>
              <a:t>Can use data disks. With Azure these disks are resilient and will have same SLA’s that Azure provides for other resources </a:t>
            </a:r>
          </a:p>
          <a:p>
            <a:endParaRPr lang="en-US"/>
          </a:p>
          <a:p>
            <a:pPr marL="0" marR="0" lvl="0" indent="0" algn="l" defTabSz="932688" rtl="0" eaLnBrk="1" fontAlgn="auto" latinLnBrk="0" hangingPunct="1">
              <a:lnSpc>
                <a:spcPct val="100000"/>
              </a:lnSpc>
              <a:spcBef>
                <a:spcPts val="0"/>
              </a:spcBef>
              <a:spcAft>
                <a:spcPts val="0"/>
              </a:spcAft>
              <a:buClrTx/>
              <a:buSzTx/>
              <a:buFontTx/>
              <a:buNone/>
              <a:tabLst/>
              <a:defRPr/>
            </a:pPr>
            <a:r>
              <a:rPr lang="en-US"/>
              <a:t>VM with </a:t>
            </a:r>
            <a:r>
              <a:rPr lang="en-US" err="1"/>
              <a:t>FSLogix</a:t>
            </a:r>
            <a:r>
              <a:rPr lang="en-US"/>
              <a:t> profile and Azure Files (How to leverage </a:t>
            </a:r>
            <a:r>
              <a:rPr lang="en-US" err="1"/>
              <a:t>FSLogix</a:t>
            </a:r>
            <a:r>
              <a:rPr lang="en-US"/>
              <a:t> to make the solution even easier and integrate into all the services Azure has to offer)</a:t>
            </a:r>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Azure files – no longer need VM’s with disks in order to have file share. Instead, connect to Azure files (managed service by Azure) and have all profile data contained here. </a:t>
            </a: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E0854EB8-4C4D-4596-9E16-F337F8524D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8849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FSLogix</a:t>
            </a:r>
            <a:r>
              <a:rPr lang="en-US"/>
              <a:t> Profile container solution</a:t>
            </a:r>
          </a:p>
          <a:p>
            <a:pPr marL="292100" indent="-292100">
              <a:lnSpc>
                <a:spcPct val="100000"/>
              </a:lnSpc>
              <a:spcBef>
                <a:spcPts val="600"/>
              </a:spcBef>
              <a:buFont typeface="Arial" panose="020B0604020202020204" pitchFamily="34" charset="0"/>
              <a:buChar char="•"/>
            </a:pPr>
            <a:r>
              <a:rPr lang="en-US" sz="1400">
                <a:solidFill>
                  <a:schemeClr val="tx1"/>
                </a:solidFill>
              </a:rPr>
              <a:t>Profile is stored in VHD/VHD(X)</a:t>
            </a:r>
          </a:p>
          <a:p>
            <a:pPr marL="292100" indent="-292100">
              <a:lnSpc>
                <a:spcPct val="100000"/>
              </a:lnSpc>
              <a:spcBef>
                <a:spcPts val="600"/>
              </a:spcBef>
              <a:buFont typeface="Arial" panose="020B0604020202020204" pitchFamily="34" charset="0"/>
              <a:buChar char="•"/>
            </a:pPr>
            <a:r>
              <a:rPr lang="en-US" sz="1400">
                <a:solidFill>
                  <a:schemeClr val="tx1"/>
                </a:solidFill>
              </a:rPr>
              <a:t>Same approach used by UPD</a:t>
            </a:r>
          </a:p>
          <a:p>
            <a:pPr marL="292100" indent="-292100">
              <a:lnSpc>
                <a:spcPct val="100000"/>
              </a:lnSpc>
              <a:spcBef>
                <a:spcPts val="600"/>
              </a:spcBef>
              <a:buFont typeface="Arial" panose="020B0604020202020204" pitchFamily="34" charset="0"/>
              <a:buChar char="•"/>
            </a:pPr>
            <a:r>
              <a:rPr lang="en-US" sz="1400">
                <a:solidFill>
                  <a:schemeClr val="tx1"/>
                </a:solidFill>
              </a:rPr>
              <a:t>Mounted at Login using block transfer – faster login and no target storage requirement. More performant and more resilient </a:t>
            </a:r>
          </a:p>
          <a:p>
            <a:pPr marL="292100" indent="-292100">
              <a:lnSpc>
                <a:spcPct val="100000"/>
              </a:lnSpc>
              <a:spcBef>
                <a:spcPts val="600"/>
              </a:spcBef>
              <a:buFont typeface="Arial" panose="020B0604020202020204" pitchFamily="34" charset="0"/>
              <a:buChar char="•"/>
            </a:pPr>
            <a:r>
              <a:rPr lang="en-US" sz="1400">
                <a:solidFill>
                  <a:schemeClr val="tx1"/>
                </a:solidFill>
              </a:rPr>
              <a:t>Size of Profile doesn’t impact logon time</a:t>
            </a:r>
          </a:p>
          <a:p>
            <a:pPr marL="292100" indent="-292100">
              <a:lnSpc>
                <a:spcPct val="100000"/>
              </a:lnSpc>
              <a:spcBef>
                <a:spcPts val="600"/>
              </a:spcBef>
              <a:buFont typeface="Arial" panose="020B0604020202020204" pitchFamily="34" charset="0"/>
              <a:buChar char="•"/>
            </a:pPr>
            <a:r>
              <a:rPr lang="en-US" sz="1400">
                <a:solidFill>
                  <a:schemeClr val="tx1"/>
                </a:solidFill>
              </a:rPr>
              <a:t>VHD(X) = Block Transfer decreases network utilization</a:t>
            </a:r>
          </a:p>
          <a:p>
            <a:pPr marL="292100" indent="-292100">
              <a:lnSpc>
                <a:spcPct val="100000"/>
              </a:lnSpc>
              <a:spcBef>
                <a:spcPts val="600"/>
              </a:spcBef>
              <a:buFont typeface="Arial" panose="020B0604020202020204" pitchFamily="34" charset="0"/>
              <a:buChar char="•"/>
            </a:pPr>
            <a:r>
              <a:rPr lang="en-US" sz="1400">
                <a:solidFill>
                  <a:schemeClr val="tx1"/>
                </a:solidFill>
              </a:rPr>
              <a:t>Caching from Windows Cache Manager</a:t>
            </a:r>
          </a:p>
          <a:p>
            <a:pPr marL="292100" indent="-292100">
              <a:lnSpc>
                <a:spcPct val="100000"/>
              </a:lnSpc>
              <a:spcBef>
                <a:spcPts val="600"/>
              </a:spcBef>
              <a:buFont typeface="Arial" panose="020B0604020202020204" pitchFamily="34" charset="0"/>
              <a:buChar char="•"/>
            </a:pPr>
            <a:r>
              <a:rPr lang="en-US" sz="1400">
                <a:solidFill>
                  <a:schemeClr val="tx1"/>
                </a:solidFill>
              </a:rPr>
              <a:t>Profile Container redirects everything from the user profile.</a:t>
            </a:r>
          </a:p>
          <a:p>
            <a:pPr marL="292100" indent="-292100">
              <a:lnSpc>
                <a:spcPct val="100000"/>
              </a:lnSpc>
              <a:spcBef>
                <a:spcPts val="600"/>
              </a:spcBef>
              <a:buFont typeface="Arial" panose="020B0604020202020204" pitchFamily="34" charset="0"/>
              <a:buChar char="•"/>
            </a:pPr>
            <a:r>
              <a:rPr lang="en-US" sz="1400">
                <a:solidFill>
                  <a:schemeClr val="tx1"/>
                </a:solidFill>
              </a:rPr>
              <a:t>Filter driver causes profile to appear local – broader application support</a:t>
            </a:r>
          </a:p>
          <a:p>
            <a:pPr marL="758444" lvl="1" indent="-292100">
              <a:lnSpc>
                <a:spcPct val="100000"/>
              </a:lnSpc>
              <a:spcBef>
                <a:spcPts val="600"/>
              </a:spcBef>
              <a:buFont typeface="Arial" panose="020B0604020202020204" pitchFamily="34" charset="0"/>
              <a:buChar char="•"/>
            </a:pPr>
            <a:r>
              <a:rPr lang="en-US" sz="1400">
                <a:solidFill>
                  <a:schemeClr val="tx1"/>
                </a:solidFill>
              </a:rPr>
              <a:t>System thinks internal, key for apps that want system/local drives to do work </a:t>
            </a:r>
          </a:p>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E0854EB8-4C4D-4596-9E16-F337F8524D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6298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PIETER: 11 minutes up to here </a:t>
            </a:r>
          </a:p>
          <a:p>
            <a:endParaRPr lang="en-US"/>
          </a:p>
          <a:p>
            <a:r>
              <a:rPr lang="en-US"/>
              <a:t>WVD includes a full set of REST APIs, PowerShell CMDLETS, ARM Templates, Azure Marketplace Tools and coming soon a fully integrated Azure Portal experience for deployment and management.</a:t>
            </a:r>
          </a:p>
          <a:p>
            <a:endParaRPr lang="en-US"/>
          </a:p>
          <a:p>
            <a:r>
              <a:rPr lang="en-US"/>
              <a:t>What I will show you now is how easy it is to setup a WVD deployment using our Azure Marketplace Tool.</a:t>
            </a:r>
          </a:p>
          <a:p>
            <a:endParaRPr lang="en-US"/>
          </a:p>
          <a:p>
            <a:pPr marL="0" indent="0">
              <a:buFontTx/>
              <a:buNone/>
            </a:pPr>
            <a:endParaRPr lang="en-US"/>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2/23/21 12:17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83198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17.jp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9.emf"/><Relationship Id="rId5" Type="http://schemas.openxmlformats.org/officeDocument/2006/relationships/oleObject" Target="../embeddings/oleObject1.bin"/><Relationship Id="rId4"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FF8A9-3D9A-9246-A197-2640BF8FAC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11ECE0C-1646-464E-807A-EE2E908048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B9FF13-2E03-BE42-9B74-E0C1F7E83B05}"/>
              </a:ext>
            </a:extLst>
          </p:cNvPr>
          <p:cNvSpPr>
            <a:spLocks noGrp="1"/>
          </p:cNvSpPr>
          <p:nvPr>
            <p:ph type="dt" sz="half" idx="10"/>
          </p:nvPr>
        </p:nvSpPr>
        <p:spPr/>
        <p:txBody>
          <a:bodyPr/>
          <a:lstStyle/>
          <a:p>
            <a:fld id="{0D73A090-A820-2840-AE40-976949642C84}" type="datetimeFigureOut">
              <a:rPr lang="en-US" smtClean="0"/>
              <a:t>2/23/21</a:t>
            </a:fld>
            <a:endParaRPr lang="en-US"/>
          </a:p>
        </p:txBody>
      </p:sp>
      <p:sp>
        <p:nvSpPr>
          <p:cNvPr id="5" name="Footer Placeholder 4">
            <a:extLst>
              <a:ext uri="{FF2B5EF4-FFF2-40B4-BE49-F238E27FC236}">
                <a16:creationId xmlns:a16="http://schemas.microsoft.com/office/drawing/2014/main" id="{35A162C9-E106-9445-B7E1-8116B7D9BC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AA7955-7127-8342-B192-F5E112F98E6D}"/>
              </a:ext>
            </a:extLst>
          </p:cNvPr>
          <p:cNvSpPr>
            <a:spLocks noGrp="1"/>
          </p:cNvSpPr>
          <p:nvPr>
            <p:ph type="sldNum" sz="quarter" idx="12"/>
          </p:nvPr>
        </p:nvSpPr>
        <p:spPr/>
        <p:txBody>
          <a:bodyPr/>
          <a:lstStyle/>
          <a:p>
            <a:fld id="{BEA9F91E-BBF0-BD4C-9C05-6D543D1D3DDE}" type="slidenum">
              <a:rPr lang="en-US" smtClean="0"/>
              <a:t>‹#›</a:t>
            </a:fld>
            <a:endParaRPr lang="en-US"/>
          </a:p>
        </p:txBody>
      </p:sp>
    </p:spTree>
    <p:extLst>
      <p:ext uri="{BB962C8B-B14F-4D97-AF65-F5344CB8AC3E}">
        <p14:creationId xmlns:p14="http://schemas.microsoft.com/office/powerpoint/2010/main" val="1335590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29CF2-1FB1-AA49-8121-3D32577DCD3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9B51600-2260-1F4F-8A59-1CAFABFBBC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2FA444-9504-7A42-A56E-B77D81E6B749}"/>
              </a:ext>
            </a:extLst>
          </p:cNvPr>
          <p:cNvSpPr>
            <a:spLocks noGrp="1"/>
          </p:cNvSpPr>
          <p:nvPr>
            <p:ph type="dt" sz="half" idx="10"/>
          </p:nvPr>
        </p:nvSpPr>
        <p:spPr/>
        <p:txBody>
          <a:bodyPr/>
          <a:lstStyle/>
          <a:p>
            <a:fld id="{0D73A090-A820-2840-AE40-976949642C84}" type="datetimeFigureOut">
              <a:rPr lang="en-US" smtClean="0"/>
              <a:t>2/23/21</a:t>
            </a:fld>
            <a:endParaRPr lang="en-US"/>
          </a:p>
        </p:txBody>
      </p:sp>
      <p:sp>
        <p:nvSpPr>
          <p:cNvPr id="5" name="Footer Placeholder 4">
            <a:extLst>
              <a:ext uri="{FF2B5EF4-FFF2-40B4-BE49-F238E27FC236}">
                <a16:creationId xmlns:a16="http://schemas.microsoft.com/office/drawing/2014/main" id="{952D8F21-E042-924A-8FBE-2284C13B06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EF6863-5F55-B340-8E05-7DBE772FB0C5}"/>
              </a:ext>
            </a:extLst>
          </p:cNvPr>
          <p:cNvSpPr>
            <a:spLocks noGrp="1"/>
          </p:cNvSpPr>
          <p:nvPr>
            <p:ph type="sldNum" sz="quarter" idx="12"/>
          </p:nvPr>
        </p:nvSpPr>
        <p:spPr/>
        <p:txBody>
          <a:bodyPr/>
          <a:lstStyle/>
          <a:p>
            <a:fld id="{BEA9F91E-BBF0-BD4C-9C05-6D543D1D3DDE}" type="slidenum">
              <a:rPr lang="en-US" smtClean="0"/>
              <a:t>‹#›</a:t>
            </a:fld>
            <a:endParaRPr lang="en-US"/>
          </a:p>
        </p:txBody>
      </p:sp>
    </p:spTree>
    <p:extLst>
      <p:ext uri="{BB962C8B-B14F-4D97-AF65-F5344CB8AC3E}">
        <p14:creationId xmlns:p14="http://schemas.microsoft.com/office/powerpoint/2010/main" val="212250111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8233779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18748821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11074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2660388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41643600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15940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7" y="3033223"/>
            <a:ext cx="55107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266815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55107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8" y="-1"/>
            <a:ext cx="4117383" cy="6858001"/>
          </a:xfrm>
          <a:prstGeom prst="rect">
            <a:avLst/>
          </a:prstGeom>
        </p:spPr>
      </p:pic>
    </p:spTree>
    <p:extLst>
      <p:ext uri="{BB962C8B-B14F-4D97-AF65-F5344CB8AC3E}">
        <p14:creationId xmlns:p14="http://schemas.microsoft.com/office/powerpoint/2010/main" val="3225538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10674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01425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E1E0BD-82E0-F245-B71D-4C55FC4AE7E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7506DC1-FA3F-C148-9335-B1E0D9559B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85B9A5-06E7-5245-A360-1F2B2E608D8B}"/>
              </a:ext>
            </a:extLst>
          </p:cNvPr>
          <p:cNvSpPr>
            <a:spLocks noGrp="1"/>
          </p:cNvSpPr>
          <p:nvPr>
            <p:ph type="dt" sz="half" idx="10"/>
          </p:nvPr>
        </p:nvSpPr>
        <p:spPr/>
        <p:txBody>
          <a:bodyPr/>
          <a:lstStyle/>
          <a:p>
            <a:fld id="{0D73A090-A820-2840-AE40-976949642C84}" type="datetimeFigureOut">
              <a:rPr lang="en-US" smtClean="0"/>
              <a:t>2/23/21</a:t>
            </a:fld>
            <a:endParaRPr lang="en-US"/>
          </a:p>
        </p:txBody>
      </p:sp>
      <p:sp>
        <p:nvSpPr>
          <p:cNvPr id="5" name="Footer Placeholder 4">
            <a:extLst>
              <a:ext uri="{FF2B5EF4-FFF2-40B4-BE49-F238E27FC236}">
                <a16:creationId xmlns:a16="http://schemas.microsoft.com/office/drawing/2014/main" id="{2B251F6D-3952-F744-A355-6AD4B06957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761018-12F1-6A41-B387-D07330227134}"/>
              </a:ext>
            </a:extLst>
          </p:cNvPr>
          <p:cNvSpPr>
            <a:spLocks noGrp="1"/>
          </p:cNvSpPr>
          <p:nvPr>
            <p:ph type="sldNum" sz="quarter" idx="12"/>
          </p:nvPr>
        </p:nvSpPr>
        <p:spPr/>
        <p:txBody>
          <a:bodyPr/>
          <a:lstStyle/>
          <a:p>
            <a:fld id="{BEA9F91E-BBF0-BD4C-9C05-6D543D1D3DDE}" type="slidenum">
              <a:rPr lang="en-US" smtClean="0"/>
              <a:t>‹#›</a:t>
            </a:fld>
            <a:endParaRPr lang="en-US"/>
          </a:p>
        </p:txBody>
      </p:sp>
    </p:spTree>
    <p:extLst>
      <p:ext uri="{BB962C8B-B14F-4D97-AF65-F5344CB8AC3E}">
        <p14:creationId xmlns:p14="http://schemas.microsoft.com/office/powerpoint/2010/main" val="330020372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785927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7354478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672873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53348"/>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38252493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One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65960"/>
            <a:ext cx="11277600" cy="1612768"/>
          </a:xfrm>
        </p:spPr>
        <p:txBody>
          <a:bodyPr/>
          <a:lstStyle>
            <a:lvl1pPr>
              <a:defRPr>
                <a:latin typeface="+mn-lt"/>
              </a:defRPr>
            </a:lvl1pPr>
            <a:lvl2pPr>
              <a:defRPr>
                <a:solidFill>
                  <a:schemeClr val="tx1"/>
                </a:solidFill>
                <a:latin typeface="+mn-lt"/>
              </a:defRPr>
            </a:lvl2pPr>
            <a:lvl3pPr>
              <a:defRPr>
                <a:solidFill>
                  <a:schemeClr val="tx1"/>
                </a:solidFill>
                <a:latin typeface="+mn-lt"/>
              </a:defRPr>
            </a:lvl3pPr>
            <a:lvl4pPr>
              <a:defRPr>
                <a:latin typeface="+mn-lt"/>
              </a:defRPr>
            </a:lvl4pPr>
            <a:lvl5pP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itle 21"/>
          <p:cNvSpPr>
            <a:spLocks noGrp="1"/>
          </p:cNvSpPr>
          <p:nvPr>
            <p:ph type="title"/>
          </p:nvPr>
        </p:nvSpPr>
        <p:spPr>
          <a:xfrm>
            <a:off x="457202" y="411482"/>
            <a:ext cx="11277599" cy="554061"/>
          </a:xfrm>
        </p:spPr>
        <p:txBody>
          <a:bodyPr/>
          <a:lstStyle/>
          <a:p>
            <a:r>
              <a:rPr lang="en-US"/>
              <a:t>Click to edit Master title style</a:t>
            </a:r>
          </a:p>
        </p:txBody>
      </p:sp>
      <p:sp>
        <p:nvSpPr>
          <p:cNvPr id="23" name="Text Placeholder 2"/>
          <p:cNvSpPr>
            <a:spLocks noGrp="1"/>
          </p:cNvSpPr>
          <p:nvPr>
            <p:ph type="body" idx="10" hasCustomPrompt="1"/>
          </p:nvPr>
        </p:nvSpPr>
        <p:spPr>
          <a:xfrm>
            <a:off x="457199" y="1271017"/>
            <a:ext cx="11277599" cy="276999"/>
          </a:xfrm>
        </p:spPr>
        <p:txBody>
          <a:bodyPr wrap="square">
            <a:spAutoFit/>
          </a:bodyPr>
          <a:lstStyle>
            <a:lvl1pPr marL="0" indent="0">
              <a:buNone/>
              <a:defRPr sz="1800" spc="-30" baseline="0">
                <a:solidFill>
                  <a:schemeClr val="tx1"/>
                </a:solidFill>
                <a:latin typeface="+mn-lt"/>
              </a:defRPr>
            </a:lvl1pPr>
            <a:lvl2pPr marL="457025" indent="0">
              <a:buNone/>
              <a:defRPr sz="2000">
                <a:solidFill>
                  <a:schemeClr val="tx1">
                    <a:tint val="75000"/>
                  </a:schemeClr>
                </a:solidFill>
              </a:defRPr>
            </a:lvl2pPr>
            <a:lvl3pPr marL="914049" indent="0">
              <a:buNone/>
              <a:defRPr sz="1800">
                <a:solidFill>
                  <a:schemeClr val="tx1">
                    <a:tint val="75000"/>
                  </a:schemeClr>
                </a:solidFill>
              </a:defRPr>
            </a:lvl3pPr>
            <a:lvl4pPr marL="1371074" indent="0">
              <a:buNone/>
              <a:defRPr sz="1600">
                <a:solidFill>
                  <a:schemeClr val="tx1">
                    <a:tint val="75000"/>
                  </a:schemeClr>
                </a:solidFill>
              </a:defRPr>
            </a:lvl4pPr>
            <a:lvl5pPr marL="1828098" indent="0">
              <a:buNone/>
              <a:defRPr sz="1600">
                <a:solidFill>
                  <a:schemeClr val="tx1">
                    <a:tint val="75000"/>
                  </a:schemeClr>
                </a:solidFill>
              </a:defRPr>
            </a:lvl5pPr>
            <a:lvl6pPr marL="2285122" indent="0">
              <a:buNone/>
              <a:defRPr sz="1600">
                <a:solidFill>
                  <a:schemeClr val="tx1">
                    <a:tint val="75000"/>
                  </a:schemeClr>
                </a:solidFill>
              </a:defRPr>
            </a:lvl6pPr>
            <a:lvl7pPr marL="2742147" indent="0">
              <a:buNone/>
              <a:defRPr sz="1600">
                <a:solidFill>
                  <a:schemeClr val="tx1">
                    <a:tint val="75000"/>
                  </a:schemeClr>
                </a:solidFill>
              </a:defRPr>
            </a:lvl7pPr>
            <a:lvl8pPr marL="3199171" indent="0">
              <a:buNone/>
              <a:defRPr sz="1600">
                <a:solidFill>
                  <a:schemeClr val="tx1">
                    <a:tint val="75000"/>
                  </a:schemeClr>
                </a:solidFill>
              </a:defRPr>
            </a:lvl8pPr>
            <a:lvl9pPr marL="3656195"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692649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4922438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itle slide photo">
    <p:spTree>
      <p:nvGrpSpPr>
        <p:cNvPr id="1" name=""/>
        <p:cNvGrpSpPr/>
        <p:nvPr/>
      </p:nvGrpSpPr>
      <p:grpSpPr>
        <a:xfrm>
          <a:off x="0" y="0"/>
          <a:ext cx="0" cy="0"/>
          <a:chOff x="0" y="0"/>
          <a:chExt cx="0" cy="0"/>
        </a:xfrm>
      </p:grpSpPr>
      <p:pic>
        <p:nvPicPr>
          <p:cNvPr id="3" name="Picture 2" descr="A person wearing a suit and tie&#10;&#10;Description generated with very high confidence">
            <a:extLst>
              <a:ext uri="{FF2B5EF4-FFF2-40B4-BE49-F238E27FC236}">
                <a16:creationId xmlns:a16="http://schemas.microsoft.com/office/drawing/2014/main" id="{D7C7894B-0FFD-4641-97BE-1876DDD190F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973"/>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09397"/>
            <a:ext cx="9401560" cy="1813702"/>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990DFA7B-97BC-46B8-B956-1ACFF1DA09E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424" y="438439"/>
            <a:ext cx="1364901" cy="224637"/>
          </a:xfrm>
          <a:prstGeom prst="rect">
            <a:avLst/>
          </a:prstGeom>
        </p:spPr>
      </p:pic>
    </p:spTree>
    <p:extLst>
      <p:ext uri="{BB962C8B-B14F-4D97-AF65-F5344CB8AC3E}">
        <p14:creationId xmlns:p14="http://schemas.microsoft.com/office/powerpoint/2010/main" val="3887823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7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777240" y="3287911"/>
            <a:ext cx="1645920" cy="1661993"/>
          </a:xfrm>
        </p:spPr>
        <p:txBody>
          <a:bodyPr/>
          <a:lstStyle>
            <a:lvl1pPr marL="0" indent="0" algn="l">
              <a:spcBef>
                <a:spcPts val="0"/>
              </a:spcBef>
              <a:spcAft>
                <a:spcPts val="1800"/>
              </a:spcAft>
              <a:buNone/>
              <a:defRPr sz="1600">
                <a:solidFill>
                  <a:schemeClr val="accent2"/>
                </a:solidFill>
                <a:latin typeface="+mj-lt"/>
              </a:defRPr>
            </a:lvl1pPr>
            <a:lvl2pPr marL="0" indent="0" algn="l">
              <a:spcBef>
                <a:spcPts val="0"/>
              </a:spcBef>
              <a:spcAft>
                <a:spcPts val="600"/>
              </a:spcAft>
              <a:buNone/>
              <a:defRPr sz="1400"/>
            </a:lvl2pPr>
            <a:lvl3pPr marL="0" indent="0" algn="l">
              <a:spcBef>
                <a:spcPts val="0"/>
              </a:spcBef>
              <a:spcAft>
                <a:spcPts val="600"/>
              </a:spcAft>
              <a:buNone/>
              <a:defRPr sz="1100"/>
            </a:lvl3pPr>
            <a:lvl4pPr marL="0" indent="0" algn="l">
              <a:spcBef>
                <a:spcPts val="0"/>
              </a:spcBef>
              <a:spcAft>
                <a:spcPts val="600"/>
              </a:spcAft>
              <a:buNone/>
              <a:defRPr sz="1050"/>
            </a:lvl4pPr>
            <a:lvl5pPr marL="0" indent="0" algn="l">
              <a:spcBef>
                <a:spcPts val="0"/>
              </a:spcBef>
              <a:spcAft>
                <a:spcPts val="600"/>
              </a:spcAft>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3025140" y="3287911"/>
            <a:ext cx="1645920" cy="1661993"/>
          </a:xfrm>
        </p:spPr>
        <p:txBody>
          <a:bodyPr/>
          <a:lstStyle>
            <a:lvl1pPr marL="0" indent="0" algn="l">
              <a:spcBef>
                <a:spcPts val="0"/>
              </a:spcBef>
              <a:spcAft>
                <a:spcPts val="1800"/>
              </a:spcAft>
              <a:buNone/>
              <a:defRPr sz="1600">
                <a:solidFill>
                  <a:schemeClr val="accent2"/>
                </a:solidFill>
                <a:latin typeface="+mj-lt"/>
              </a:defRPr>
            </a:lvl1pPr>
            <a:lvl2pPr marL="0" indent="0" algn="l">
              <a:spcBef>
                <a:spcPts val="0"/>
              </a:spcBef>
              <a:spcAft>
                <a:spcPts val="600"/>
              </a:spcAft>
              <a:buNone/>
              <a:defRPr sz="1400"/>
            </a:lvl2pPr>
            <a:lvl3pPr marL="0" indent="0" algn="l">
              <a:spcBef>
                <a:spcPts val="0"/>
              </a:spcBef>
              <a:spcAft>
                <a:spcPts val="600"/>
              </a:spcAft>
              <a:buNone/>
              <a:defRPr sz="1100"/>
            </a:lvl3pPr>
            <a:lvl4pPr marL="0" indent="0" algn="l">
              <a:spcBef>
                <a:spcPts val="0"/>
              </a:spcBef>
              <a:spcAft>
                <a:spcPts val="600"/>
              </a:spcAft>
              <a:buNone/>
              <a:defRPr sz="1050"/>
            </a:lvl4pPr>
            <a:lvl5pPr marL="0" indent="0" algn="l">
              <a:spcBef>
                <a:spcPts val="0"/>
              </a:spcBef>
              <a:spcAft>
                <a:spcPts val="600"/>
              </a:spcAft>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5273040" y="3287911"/>
            <a:ext cx="1645920" cy="1661993"/>
          </a:xfrm>
        </p:spPr>
        <p:txBody>
          <a:bodyPr/>
          <a:lstStyle>
            <a:lvl1pPr marL="0" indent="0" algn="l">
              <a:spcBef>
                <a:spcPts val="0"/>
              </a:spcBef>
              <a:spcAft>
                <a:spcPts val="1800"/>
              </a:spcAft>
              <a:buNone/>
              <a:defRPr sz="1600">
                <a:solidFill>
                  <a:schemeClr val="accent2"/>
                </a:solidFill>
                <a:latin typeface="+mj-lt"/>
              </a:defRPr>
            </a:lvl1pPr>
            <a:lvl2pPr marL="0" indent="0" algn="l">
              <a:spcBef>
                <a:spcPts val="0"/>
              </a:spcBef>
              <a:spcAft>
                <a:spcPts val="600"/>
              </a:spcAft>
              <a:buNone/>
              <a:defRPr sz="1400"/>
            </a:lvl2pPr>
            <a:lvl3pPr marL="0" indent="0" algn="l">
              <a:spcBef>
                <a:spcPts val="0"/>
              </a:spcBef>
              <a:spcAft>
                <a:spcPts val="600"/>
              </a:spcAft>
              <a:buNone/>
              <a:defRPr sz="1100"/>
            </a:lvl3pPr>
            <a:lvl4pPr marL="0" indent="0" algn="l">
              <a:spcBef>
                <a:spcPts val="0"/>
              </a:spcBef>
              <a:spcAft>
                <a:spcPts val="600"/>
              </a:spcAft>
              <a:buNone/>
              <a:defRPr sz="1050"/>
            </a:lvl4pPr>
            <a:lvl5pPr marL="0" indent="0" algn="l">
              <a:spcBef>
                <a:spcPts val="0"/>
              </a:spcBef>
              <a:spcAft>
                <a:spcPts val="600"/>
              </a:spcAft>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22F03626-05EB-442B-B3AE-641A0D990AC0}"/>
              </a:ext>
            </a:extLst>
          </p:cNvPr>
          <p:cNvSpPr>
            <a:spLocks noGrp="1"/>
          </p:cNvSpPr>
          <p:nvPr>
            <p:ph type="body" sz="quarter" idx="14"/>
          </p:nvPr>
        </p:nvSpPr>
        <p:spPr>
          <a:xfrm>
            <a:off x="7520940" y="3287911"/>
            <a:ext cx="1645920" cy="1661993"/>
          </a:xfrm>
        </p:spPr>
        <p:txBody>
          <a:bodyPr/>
          <a:lstStyle>
            <a:lvl1pPr marL="0" indent="0" algn="l">
              <a:spcBef>
                <a:spcPts val="0"/>
              </a:spcBef>
              <a:spcAft>
                <a:spcPts val="1800"/>
              </a:spcAft>
              <a:buNone/>
              <a:defRPr sz="1600">
                <a:solidFill>
                  <a:schemeClr val="accent2"/>
                </a:solidFill>
                <a:latin typeface="+mj-lt"/>
              </a:defRPr>
            </a:lvl1pPr>
            <a:lvl2pPr marL="0" indent="0" algn="l">
              <a:spcBef>
                <a:spcPts val="0"/>
              </a:spcBef>
              <a:spcAft>
                <a:spcPts val="600"/>
              </a:spcAft>
              <a:buNone/>
              <a:defRPr sz="1400"/>
            </a:lvl2pPr>
            <a:lvl3pPr marL="0" indent="0" algn="l">
              <a:spcBef>
                <a:spcPts val="0"/>
              </a:spcBef>
              <a:spcAft>
                <a:spcPts val="600"/>
              </a:spcAft>
              <a:buNone/>
              <a:defRPr sz="1100"/>
            </a:lvl3pPr>
            <a:lvl4pPr marL="0" indent="0" algn="l">
              <a:spcBef>
                <a:spcPts val="0"/>
              </a:spcBef>
              <a:spcAft>
                <a:spcPts val="600"/>
              </a:spcAft>
              <a:buNone/>
              <a:defRPr sz="1050"/>
            </a:lvl4pPr>
            <a:lvl5pPr marL="0" indent="0" algn="l">
              <a:spcBef>
                <a:spcPts val="0"/>
              </a:spcBef>
              <a:spcAft>
                <a:spcPts val="600"/>
              </a:spcAft>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DD365DFC-A991-4A38-9F9E-A27B0EA0FCC1}"/>
              </a:ext>
            </a:extLst>
          </p:cNvPr>
          <p:cNvSpPr>
            <a:spLocks noGrp="1"/>
          </p:cNvSpPr>
          <p:nvPr>
            <p:ph type="body" sz="quarter" idx="15"/>
          </p:nvPr>
        </p:nvSpPr>
        <p:spPr>
          <a:xfrm>
            <a:off x="9768840" y="3287911"/>
            <a:ext cx="1645920" cy="1661993"/>
          </a:xfrm>
        </p:spPr>
        <p:txBody>
          <a:bodyPr/>
          <a:lstStyle>
            <a:lvl1pPr marL="0" indent="0" algn="l">
              <a:spcBef>
                <a:spcPts val="0"/>
              </a:spcBef>
              <a:spcAft>
                <a:spcPts val="1800"/>
              </a:spcAft>
              <a:buNone/>
              <a:defRPr sz="1600">
                <a:solidFill>
                  <a:schemeClr val="accent2"/>
                </a:solidFill>
                <a:latin typeface="+mj-lt"/>
              </a:defRPr>
            </a:lvl1pPr>
            <a:lvl2pPr marL="0" indent="0" algn="l">
              <a:spcBef>
                <a:spcPts val="0"/>
              </a:spcBef>
              <a:spcAft>
                <a:spcPts val="600"/>
              </a:spcAft>
              <a:buNone/>
              <a:defRPr sz="1400"/>
            </a:lvl2pPr>
            <a:lvl3pPr marL="0" indent="0" algn="l">
              <a:spcBef>
                <a:spcPts val="0"/>
              </a:spcBef>
              <a:spcAft>
                <a:spcPts val="600"/>
              </a:spcAft>
              <a:buNone/>
              <a:defRPr sz="1100"/>
            </a:lvl3pPr>
            <a:lvl4pPr marL="0" indent="0" algn="l">
              <a:spcBef>
                <a:spcPts val="0"/>
              </a:spcBef>
              <a:spcAft>
                <a:spcPts val="600"/>
              </a:spcAft>
              <a:buNone/>
              <a:defRPr sz="1050"/>
            </a:lvl4pPr>
            <a:lvl5pPr marL="0" indent="0" algn="l">
              <a:spcBef>
                <a:spcPts val="0"/>
              </a:spcBef>
              <a:spcAft>
                <a:spcPts val="600"/>
              </a:spcAft>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97495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512">
          <p15:clr>
            <a:srgbClr val="5ACBF0"/>
          </p15:clr>
        </p15:guide>
        <p15:guide id="30" orient="horz" pos="288">
          <p15:clr>
            <a:srgbClr val="5ACBF0"/>
          </p15:clr>
        </p15:guide>
        <p15:guide id="31" pos="2424">
          <p15:clr>
            <a:srgbClr val="FBAE40"/>
          </p15:clr>
        </p15:guide>
        <p15:guide id="32" pos="1008">
          <p15:clr>
            <a:srgbClr val="FBAE40"/>
          </p15:clr>
        </p15:guide>
        <p15:guide id="33" pos="6672">
          <p15:clr>
            <a:srgbClr val="FBAE40"/>
          </p15:clr>
        </p15:guide>
        <p15:guide id="34" pos="5256">
          <p15:clr>
            <a:srgbClr val="FBAE40"/>
          </p15:clr>
        </p15:guide>
        <p15:guide id="35" pos="384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983189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8260974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5206283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475845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251381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67520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50872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05146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552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033812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26641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369970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377538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963777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913779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144038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9" name="Picture 8">
            <a:extLst>
              <a:ext uri="{FF2B5EF4-FFF2-40B4-BE49-F238E27FC236}">
                <a16:creationId xmlns:a16="http://schemas.microsoft.com/office/drawing/2014/main" id="{E631573B-58F8-43B4-8E3E-6F895442CB9B}"/>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3114307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153561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6" name="Picture 5">
            <a:extLst>
              <a:ext uri="{FF2B5EF4-FFF2-40B4-BE49-F238E27FC236}">
                <a16:creationId xmlns:a16="http://schemas.microsoft.com/office/drawing/2014/main" id="{C381C0FB-0396-463F-9527-BACCE968684E}"/>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326243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574714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2764951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2725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435098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3113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41503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802573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145111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032895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1925992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836481513"/>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15259269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37203630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_Title slide photo">
    <p:spTree>
      <p:nvGrpSpPr>
        <p:cNvPr id="1" name=""/>
        <p:cNvGrpSpPr/>
        <p:nvPr/>
      </p:nvGrpSpPr>
      <p:grpSpPr>
        <a:xfrm>
          <a:off x="0" y="0"/>
          <a:ext cx="0" cy="0"/>
          <a:chOff x="0" y="0"/>
          <a:chExt cx="0" cy="0"/>
        </a:xfrm>
      </p:grpSpPr>
      <p:pic>
        <p:nvPicPr>
          <p:cNvPr id="3" name="Picture 2" descr="A person wearing a suit and tie&#10;&#10;Description generated with very high confidence">
            <a:extLst>
              <a:ext uri="{FF2B5EF4-FFF2-40B4-BE49-F238E27FC236}">
                <a16:creationId xmlns:a16="http://schemas.microsoft.com/office/drawing/2014/main" id="{D7C7894B-0FFD-4641-97BE-1876DDD190F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973"/>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09397"/>
            <a:ext cx="9401560" cy="1813702"/>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990DFA7B-97BC-46B8-B956-1ACFF1DA09E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424" y="438439"/>
            <a:ext cx="1364901" cy="224637"/>
          </a:xfrm>
          <a:prstGeom prst="rect">
            <a:avLst/>
          </a:prstGeom>
        </p:spPr>
      </p:pic>
    </p:spTree>
    <p:extLst>
      <p:ext uri="{BB962C8B-B14F-4D97-AF65-F5344CB8AC3E}">
        <p14:creationId xmlns:p14="http://schemas.microsoft.com/office/powerpoint/2010/main" val="33684079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627941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2054734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5826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8987489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59768"/>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424461369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12106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8144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22590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59418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D85A1-DDB4-4345-BA3C-29384DC3AA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938F62-04A8-4545-B42C-2A76DCF45E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6709FD-C945-DF4E-997B-C9E4CAFCE804}"/>
              </a:ext>
            </a:extLst>
          </p:cNvPr>
          <p:cNvSpPr>
            <a:spLocks noGrp="1"/>
          </p:cNvSpPr>
          <p:nvPr>
            <p:ph type="dt" sz="half" idx="10"/>
          </p:nvPr>
        </p:nvSpPr>
        <p:spPr/>
        <p:txBody>
          <a:bodyPr/>
          <a:lstStyle/>
          <a:p>
            <a:fld id="{0D73A090-A820-2840-AE40-976949642C84}" type="datetimeFigureOut">
              <a:rPr lang="en-US" smtClean="0"/>
              <a:t>2/23/21</a:t>
            </a:fld>
            <a:endParaRPr lang="en-US"/>
          </a:p>
        </p:txBody>
      </p:sp>
      <p:sp>
        <p:nvSpPr>
          <p:cNvPr id="5" name="Footer Placeholder 4">
            <a:extLst>
              <a:ext uri="{FF2B5EF4-FFF2-40B4-BE49-F238E27FC236}">
                <a16:creationId xmlns:a16="http://schemas.microsoft.com/office/drawing/2014/main" id="{B3B9E2DB-F1FF-FA48-A48A-67B451C52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D12523-AF62-6947-9824-3A632F210AD2}"/>
              </a:ext>
            </a:extLst>
          </p:cNvPr>
          <p:cNvSpPr>
            <a:spLocks noGrp="1"/>
          </p:cNvSpPr>
          <p:nvPr>
            <p:ph type="sldNum" sz="quarter" idx="12"/>
          </p:nvPr>
        </p:nvSpPr>
        <p:spPr/>
        <p:txBody>
          <a:bodyPr/>
          <a:lstStyle/>
          <a:p>
            <a:fld id="{BEA9F91E-BBF0-BD4C-9C05-6D543D1D3DDE}" type="slidenum">
              <a:rPr lang="en-US" smtClean="0"/>
              <a:t>‹#›</a:t>
            </a:fld>
            <a:endParaRPr lang="en-US"/>
          </a:p>
        </p:txBody>
      </p:sp>
    </p:spTree>
    <p:extLst>
      <p:ext uri="{BB962C8B-B14F-4D97-AF65-F5344CB8AC3E}">
        <p14:creationId xmlns:p14="http://schemas.microsoft.com/office/powerpoint/2010/main" val="23318403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99573971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70976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469473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5473923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3990507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5307995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942576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927769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529839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828706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103F0-E32D-8141-BB72-6C1937153E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87C770E-7A82-4445-A92B-55EC6319C1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6ED40D-A907-8843-9431-FC059C8D37D8}"/>
              </a:ext>
            </a:extLst>
          </p:cNvPr>
          <p:cNvSpPr>
            <a:spLocks noGrp="1"/>
          </p:cNvSpPr>
          <p:nvPr>
            <p:ph type="dt" sz="half" idx="10"/>
          </p:nvPr>
        </p:nvSpPr>
        <p:spPr/>
        <p:txBody>
          <a:bodyPr/>
          <a:lstStyle/>
          <a:p>
            <a:fld id="{0D73A090-A820-2840-AE40-976949642C84}" type="datetimeFigureOut">
              <a:rPr lang="en-US" smtClean="0"/>
              <a:t>2/23/21</a:t>
            </a:fld>
            <a:endParaRPr lang="en-US"/>
          </a:p>
        </p:txBody>
      </p:sp>
      <p:sp>
        <p:nvSpPr>
          <p:cNvPr id="5" name="Footer Placeholder 4">
            <a:extLst>
              <a:ext uri="{FF2B5EF4-FFF2-40B4-BE49-F238E27FC236}">
                <a16:creationId xmlns:a16="http://schemas.microsoft.com/office/drawing/2014/main" id="{2B59284F-04E9-7B42-BDE1-79CE5C47E8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67BC74-78A8-4748-8C4A-B67DF4BF2D4F}"/>
              </a:ext>
            </a:extLst>
          </p:cNvPr>
          <p:cNvSpPr>
            <a:spLocks noGrp="1"/>
          </p:cNvSpPr>
          <p:nvPr>
            <p:ph type="sldNum" sz="quarter" idx="12"/>
          </p:nvPr>
        </p:nvSpPr>
        <p:spPr/>
        <p:txBody>
          <a:bodyPr/>
          <a:lstStyle/>
          <a:p>
            <a:fld id="{BEA9F91E-BBF0-BD4C-9C05-6D543D1D3DDE}" type="slidenum">
              <a:rPr lang="en-US" smtClean="0"/>
              <a:t>‹#›</a:t>
            </a:fld>
            <a:endParaRPr lang="en-US"/>
          </a:p>
        </p:txBody>
      </p:sp>
    </p:spTree>
    <p:extLst>
      <p:ext uri="{BB962C8B-B14F-4D97-AF65-F5344CB8AC3E}">
        <p14:creationId xmlns:p14="http://schemas.microsoft.com/office/powerpoint/2010/main" val="39950031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44207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67213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2069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79300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25585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65419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61791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42441989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3954765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29545" y="437139"/>
            <a:ext cx="896425" cy="190218"/>
          </a:xfrm>
          <a:prstGeom prst="rect">
            <a:avLst/>
          </a:prstGeom>
        </p:spPr>
      </p:pic>
    </p:spTree>
    <p:extLst>
      <p:ext uri="{BB962C8B-B14F-4D97-AF65-F5344CB8AC3E}">
        <p14:creationId xmlns:p14="http://schemas.microsoft.com/office/powerpoint/2010/main" val="1427678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E65ED-26EE-7D49-82EB-53B1792C5F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C39576-4FA9-874A-9B9F-BEA9058164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E324199-1A40-F646-BEDC-F8FCAEA6D14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52C1D3-0BE8-3246-BA41-3F8BA0363411}"/>
              </a:ext>
            </a:extLst>
          </p:cNvPr>
          <p:cNvSpPr>
            <a:spLocks noGrp="1"/>
          </p:cNvSpPr>
          <p:nvPr>
            <p:ph type="dt" sz="half" idx="10"/>
          </p:nvPr>
        </p:nvSpPr>
        <p:spPr/>
        <p:txBody>
          <a:bodyPr/>
          <a:lstStyle/>
          <a:p>
            <a:fld id="{0D73A090-A820-2840-AE40-976949642C84}" type="datetimeFigureOut">
              <a:rPr lang="en-US" smtClean="0"/>
              <a:t>2/23/21</a:t>
            </a:fld>
            <a:endParaRPr lang="en-US"/>
          </a:p>
        </p:txBody>
      </p:sp>
      <p:sp>
        <p:nvSpPr>
          <p:cNvPr id="6" name="Footer Placeholder 5">
            <a:extLst>
              <a:ext uri="{FF2B5EF4-FFF2-40B4-BE49-F238E27FC236}">
                <a16:creationId xmlns:a16="http://schemas.microsoft.com/office/drawing/2014/main" id="{943367CC-04A7-0F44-A8F0-2A1DD9766C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3A123A-17F2-B74B-87BE-6CBE59B651EC}"/>
              </a:ext>
            </a:extLst>
          </p:cNvPr>
          <p:cNvSpPr>
            <a:spLocks noGrp="1"/>
          </p:cNvSpPr>
          <p:nvPr>
            <p:ph type="sldNum" sz="quarter" idx="12"/>
          </p:nvPr>
        </p:nvSpPr>
        <p:spPr/>
        <p:txBody>
          <a:bodyPr/>
          <a:lstStyle/>
          <a:p>
            <a:fld id="{BEA9F91E-BBF0-BD4C-9C05-6D543D1D3DDE}" type="slidenum">
              <a:rPr lang="en-US" smtClean="0"/>
              <a:t>‹#›</a:t>
            </a:fld>
            <a:endParaRPr lang="en-US"/>
          </a:p>
        </p:txBody>
      </p:sp>
    </p:spTree>
    <p:extLst>
      <p:ext uri="{BB962C8B-B14F-4D97-AF65-F5344CB8AC3E}">
        <p14:creationId xmlns:p14="http://schemas.microsoft.com/office/powerpoint/2010/main" val="263303208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28682" y="437142"/>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9199451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3" name="Picture 2" descr="A person wearing a suit and tie&#10;&#10;Description generated with very high confidence">
            <a:extLst>
              <a:ext uri="{FF2B5EF4-FFF2-40B4-BE49-F238E27FC236}">
                <a16:creationId xmlns:a16="http://schemas.microsoft.com/office/drawing/2014/main" id="{D7C7894B-0FFD-4641-97BE-1876DDD190F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973"/>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990DFA7B-97BC-46B8-B956-1ACFF1DA09E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6424" y="438439"/>
            <a:ext cx="1364901" cy="224637"/>
          </a:xfrm>
          <a:prstGeom prst="rect">
            <a:avLst/>
          </a:prstGeom>
        </p:spPr>
      </p:pic>
    </p:spTree>
    <p:extLst>
      <p:ext uri="{BB962C8B-B14F-4D97-AF65-F5344CB8AC3E}">
        <p14:creationId xmlns:p14="http://schemas.microsoft.com/office/powerpoint/2010/main" val="28675201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3" name="Picture 2" descr="A close up of a computer&#10;&#10;Description generated with very high confidence">
            <a:extLst>
              <a:ext uri="{FF2B5EF4-FFF2-40B4-BE49-F238E27FC236}">
                <a16:creationId xmlns:a16="http://schemas.microsoft.com/office/drawing/2014/main" id="{526CAB38-C067-42AB-B30D-0B60633D91F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b="-1"/>
          <a:stretch/>
        </p:blipFill>
        <p:spPr>
          <a:xfrm>
            <a:off x="1766" y="0"/>
            <a:ext cx="12188468" cy="6858000"/>
          </a:xfrm>
          <a:prstGeom prst="rect">
            <a:avLst/>
          </a:prstGeom>
        </p:spPr>
      </p:pic>
      <p:sp>
        <p:nvSpPr>
          <p:cNvPr id="8" name="Rectangle 7">
            <a:extLst>
              <a:ext uri="{FF2B5EF4-FFF2-40B4-BE49-F238E27FC236}">
                <a16:creationId xmlns:a16="http://schemas.microsoft.com/office/drawing/2014/main" id="{E49DE887-6B72-4CA7-9C1C-CD555B5F7493}"/>
              </a:ext>
            </a:extLst>
          </p:cNvPr>
          <p:cNvSpPr/>
          <p:nvPr userDrawn="1"/>
        </p:nvSpPr>
        <p:spPr bwMode="auto">
          <a:xfrm>
            <a:off x="2" y="0"/>
            <a:ext cx="7262561" cy="6858000"/>
          </a:xfrm>
          <a:prstGeom prst="rect">
            <a:avLst/>
          </a:prstGeom>
          <a:gradFill flip="none" rotWithShape="1">
            <a:gsLst>
              <a:gs pos="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8"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3" name="Picture 12">
            <a:extLst>
              <a:ext uri="{FF2B5EF4-FFF2-40B4-BE49-F238E27FC236}">
                <a16:creationId xmlns:a16="http://schemas.microsoft.com/office/drawing/2014/main" id="{54F71F07-3FF3-4902-A108-DE5C884EF863}"/>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428682" y="437142"/>
            <a:ext cx="896425" cy="191140"/>
          </a:xfrm>
          <a:prstGeom prst="rect">
            <a:avLst/>
          </a:prstGeom>
        </p:spPr>
      </p:pic>
    </p:spTree>
    <p:extLst>
      <p:ext uri="{BB962C8B-B14F-4D97-AF65-F5344CB8AC3E}">
        <p14:creationId xmlns:p14="http://schemas.microsoft.com/office/powerpoint/2010/main" val="2243877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403105218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76798302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7"/>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3"/>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252734655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35497786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2"/>
            <a:ext cx="5982390" cy="6858000"/>
          </a:xfrm>
          <a:blipFill dpi="0" rotWithShape="1">
            <a:blip r:embed="rId2" cstate="screen">
              <a:extLst>
                <a:ext uri="{28A0092B-C50C-407E-A947-70E740481C1C}">
                  <a14:useLocalDpi xmlns:a14="http://schemas.microsoft.com/office/drawing/2010/main" val="0"/>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7"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017321432"/>
      </p:ext>
    </p:extLst>
  </p:cSld>
  <p:clrMapOvr>
    <a:masterClrMapping/>
  </p:clrMapOvr>
  <p:transition>
    <p:fade/>
  </p:transition>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val="0"/>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extLst>
                <a:ext uri="{28A0092B-C50C-407E-A947-70E740481C1C}">
                  <a14:useLocalDpi xmlns:a14="http://schemas.microsoft.com/office/drawing/2010/main" val="0"/>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5" y="2135538"/>
            <a:ext cx="3634002" cy="2583814"/>
          </a:xfrm>
          <a:blipFill>
            <a:blip r:embed="rId4">
              <a:extLst>
                <a:ext uri="{28A0092B-C50C-407E-A947-70E740481C1C}">
                  <a14:useLocalDpi xmlns:a14="http://schemas.microsoft.com/office/drawing/2010/main" val="0"/>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6" y="4927922"/>
            <a:ext cx="3630521"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43894451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3" y="2145843"/>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5" y="2145844"/>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571627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387B6-E1DD-994E-BE97-04BE45AB784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A98EF4B-797C-2748-B577-3B40FAAB17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69D81D-5381-8A4E-B787-EA17B85464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E1FD56E-41A8-BC42-86AF-10BF74C491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9EB2EE-FB26-C446-9AED-942D5ABA44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8366E7C-116A-C848-9598-461E49C893DC}"/>
              </a:ext>
            </a:extLst>
          </p:cNvPr>
          <p:cNvSpPr>
            <a:spLocks noGrp="1"/>
          </p:cNvSpPr>
          <p:nvPr>
            <p:ph type="dt" sz="half" idx="10"/>
          </p:nvPr>
        </p:nvSpPr>
        <p:spPr/>
        <p:txBody>
          <a:bodyPr/>
          <a:lstStyle/>
          <a:p>
            <a:fld id="{0D73A090-A820-2840-AE40-976949642C84}" type="datetimeFigureOut">
              <a:rPr lang="en-US" smtClean="0"/>
              <a:t>2/23/21</a:t>
            </a:fld>
            <a:endParaRPr lang="en-US"/>
          </a:p>
        </p:txBody>
      </p:sp>
      <p:sp>
        <p:nvSpPr>
          <p:cNvPr id="8" name="Footer Placeholder 7">
            <a:extLst>
              <a:ext uri="{FF2B5EF4-FFF2-40B4-BE49-F238E27FC236}">
                <a16:creationId xmlns:a16="http://schemas.microsoft.com/office/drawing/2014/main" id="{044DD892-4EFC-6E47-B01A-A27D9C1D21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B2F13B-11B7-6B43-99C8-352CCAEE98A9}"/>
              </a:ext>
            </a:extLst>
          </p:cNvPr>
          <p:cNvSpPr>
            <a:spLocks noGrp="1"/>
          </p:cNvSpPr>
          <p:nvPr>
            <p:ph type="sldNum" sz="quarter" idx="12"/>
          </p:nvPr>
        </p:nvSpPr>
        <p:spPr/>
        <p:txBody>
          <a:bodyPr/>
          <a:lstStyle/>
          <a:p>
            <a:fld id="{BEA9F91E-BBF0-BD4C-9C05-6D543D1D3DDE}" type="slidenum">
              <a:rPr lang="en-US" smtClean="0"/>
              <a:t>‹#›</a:t>
            </a:fld>
            <a:endParaRPr lang="en-US"/>
          </a:p>
        </p:txBody>
      </p:sp>
    </p:spTree>
    <p:extLst>
      <p:ext uri="{BB962C8B-B14F-4D97-AF65-F5344CB8AC3E}">
        <p14:creationId xmlns:p14="http://schemas.microsoft.com/office/powerpoint/2010/main" val="136487414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7"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4"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5"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0408880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2"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5"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8"/>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6"/>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5"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2"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25998578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36926954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8652136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293"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18644408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1166314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110558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0557769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543D6C48-3EEE-4B3F-A414-320F7597CE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6424" y="438439"/>
            <a:ext cx="1364901" cy="224637"/>
          </a:xfrm>
          <a:prstGeom prst="rect">
            <a:avLst/>
          </a:prstGeom>
        </p:spPr>
      </p:pic>
    </p:spTree>
    <p:extLst>
      <p:ext uri="{BB962C8B-B14F-4D97-AF65-F5344CB8AC3E}">
        <p14:creationId xmlns:p14="http://schemas.microsoft.com/office/powerpoint/2010/main" val="28261147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FC6FC-C16D-44D9-AE51-38AE582114C0}"/>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FC930434-2427-426F-998B-C5C6098F81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43A758E5-9A8E-40CF-AE1A-C2663A024D76}"/>
              </a:ext>
            </a:extLst>
          </p:cNvPr>
          <p:cNvSpPr>
            <a:spLocks noGrp="1"/>
          </p:cNvSpPr>
          <p:nvPr>
            <p:ph type="dt" sz="half" idx="10"/>
          </p:nvPr>
        </p:nvSpPr>
        <p:spPr/>
        <p:txBody>
          <a:bodyPr/>
          <a:lstStyle/>
          <a:p>
            <a:fld id="{04CBE793-C8A4-437F-8E2D-A42520BBD829}" type="datetimeFigureOut">
              <a:rPr lang="en-NL" smtClean="0"/>
              <a:t>2/23/21</a:t>
            </a:fld>
            <a:endParaRPr lang="en-NL"/>
          </a:p>
        </p:txBody>
      </p:sp>
      <p:sp>
        <p:nvSpPr>
          <p:cNvPr id="5" name="Footer Placeholder 4">
            <a:extLst>
              <a:ext uri="{FF2B5EF4-FFF2-40B4-BE49-F238E27FC236}">
                <a16:creationId xmlns:a16="http://schemas.microsoft.com/office/drawing/2014/main" id="{D0F43AF4-E8D1-4B05-9676-0F7D555B5282}"/>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50CA98DE-B9A3-4E35-959B-55FFB71BE94B}"/>
              </a:ext>
            </a:extLst>
          </p:cNvPr>
          <p:cNvSpPr>
            <a:spLocks noGrp="1"/>
          </p:cNvSpPr>
          <p:nvPr>
            <p:ph type="sldNum" sz="quarter" idx="12"/>
          </p:nvPr>
        </p:nvSpPr>
        <p:spPr/>
        <p:txBody>
          <a:bodyPr/>
          <a:lstStyle/>
          <a:p>
            <a:fld id="{B9E356B6-97C1-46C3-95F9-9C66C4FAD8B4}" type="slidenum">
              <a:rPr lang="en-NL" smtClean="0"/>
              <a:t>‹#›</a:t>
            </a:fld>
            <a:endParaRPr lang="en-NL"/>
          </a:p>
        </p:txBody>
      </p:sp>
    </p:spTree>
    <p:extLst>
      <p:ext uri="{BB962C8B-B14F-4D97-AF65-F5344CB8AC3E}">
        <p14:creationId xmlns:p14="http://schemas.microsoft.com/office/powerpoint/2010/main" val="2898739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2E194-D1C1-7F48-BDF3-DA0B3DE95A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D8EA54E-0C9C-BE49-AAA9-A07504DD8FB4}"/>
              </a:ext>
            </a:extLst>
          </p:cNvPr>
          <p:cNvSpPr>
            <a:spLocks noGrp="1"/>
          </p:cNvSpPr>
          <p:nvPr>
            <p:ph type="dt" sz="half" idx="10"/>
          </p:nvPr>
        </p:nvSpPr>
        <p:spPr/>
        <p:txBody>
          <a:bodyPr/>
          <a:lstStyle/>
          <a:p>
            <a:fld id="{0D73A090-A820-2840-AE40-976949642C84}" type="datetimeFigureOut">
              <a:rPr lang="en-US" smtClean="0"/>
              <a:t>2/23/21</a:t>
            </a:fld>
            <a:endParaRPr lang="en-US"/>
          </a:p>
        </p:txBody>
      </p:sp>
      <p:sp>
        <p:nvSpPr>
          <p:cNvPr id="4" name="Footer Placeholder 3">
            <a:extLst>
              <a:ext uri="{FF2B5EF4-FFF2-40B4-BE49-F238E27FC236}">
                <a16:creationId xmlns:a16="http://schemas.microsoft.com/office/drawing/2014/main" id="{F482B2FD-4F91-044B-9331-D77FFAC34E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2D6C0B-F337-A04E-BA11-3708BC4D2CAF}"/>
              </a:ext>
            </a:extLst>
          </p:cNvPr>
          <p:cNvSpPr>
            <a:spLocks noGrp="1"/>
          </p:cNvSpPr>
          <p:nvPr>
            <p:ph type="sldNum" sz="quarter" idx="12"/>
          </p:nvPr>
        </p:nvSpPr>
        <p:spPr/>
        <p:txBody>
          <a:bodyPr/>
          <a:lstStyle/>
          <a:p>
            <a:fld id="{BEA9F91E-BBF0-BD4C-9C05-6D543D1D3DDE}" type="slidenum">
              <a:rPr lang="en-US" smtClean="0"/>
              <a:t>‹#›</a:t>
            </a:fld>
            <a:endParaRPr lang="en-US"/>
          </a:p>
        </p:txBody>
      </p:sp>
    </p:spTree>
    <p:extLst>
      <p:ext uri="{BB962C8B-B14F-4D97-AF65-F5344CB8AC3E}">
        <p14:creationId xmlns:p14="http://schemas.microsoft.com/office/powerpoint/2010/main" val="294554861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D569A-1B2C-4BDB-9AC0-8AE95680D4A4}"/>
              </a:ext>
            </a:extLst>
          </p:cNvPr>
          <p:cNvSpPr>
            <a:spLocks noGrp="1"/>
          </p:cNvSpPr>
          <p:nvPr>
            <p:ph type="title"/>
          </p:nvPr>
        </p:nvSpPr>
        <p:spPr/>
        <p:txBody>
          <a:bodyPr/>
          <a:lstStyle/>
          <a:p>
            <a:r>
              <a:rPr lang="en-US"/>
              <a:t>Click to edit Master title style</a:t>
            </a:r>
            <a:endParaRPr lang="en-NL"/>
          </a:p>
        </p:txBody>
      </p:sp>
      <p:sp>
        <p:nvSpPr>
          <p:cNvPr id="3" name="Date Placeholder 2">
            <a:extLst>
              <a:ext uri="{FF2B5EF4-FFF2-40B4-BE49-F238E27FC236}">
                <a16:creationId xmlns:a16="http://schemas.microsoft.com/office/drawing/2014/main" id="{76EFAAD8-67F6-4834-8203-8C12B02F391D}"/>
              </a:ext>
            </a:extLst>
          </p:cNvPr>
          <p:cNvSpPr>
            <a:spLocks noGrp="1"/>
          </p:cNvSpPr>
          <p:nvPr>
            <p:ph type="dt" sz="half" idx="10"/>
          </p:nvPr>
        </p:nvSpPr>
        <p:spPr/>
        <p:txBody>
          <a:bodyPr/>
          <a:lstStyle/>
          <a:p>
            <a:fld id="{04CBE793-C8A4-437F-8E2D-A42520BBD829}" type="datetimeFigureOut">
              <a:rPr lang="en-NL" smtClean="0"/>
              <a:t>2/23/21</a:t>
            </a:fld>
            <a:endParaRPr lang="en-NL"/>
          </a:p>
        </p:txBody>
      </p:sp>
      <p:sp>
        <p:nvSpPr>
          <p:cNvPr id="4" name="Footer Placeholder 3">
            <a:extLst>
              <a:ext uri="{FF2B5EF4-FFF2-40B4-BE49-F238E27FC236}">
                <a16:creationId xmlns:a16="http://schemas.microsoft.com/office/drawing/2014/main" id="{94085F9F-E1DF-42E2-9E0B-1BC72C6FEA3E}"/>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DF608792-836B-4168-8FBB-6C751731A16E}"/>
              </a:ext>
            </a:extLst>
          </p:cNvPr>
          <p:cNvSpPr>
            <a:spLocks noGrp="1"/>
          </p:cNvSpPr>
          <p:nvPr>
            <p:ph type="sldNum" sz="quarter" idx="12"/>
          </p:nvPr>
        </p:nvSpPr>
        <p:spPr/>
        <p:txBody>
          <a:bodyPr/>
          <a:lstStyle/>
          <a:p>
            <a:fld id="{B9E356B6-97C1-46C3-95F9-9C66C4FAD8B4}" type="slidenum">
              <a:rPr lang="en-NL" smtClean="0"/>
              <a:t>‹#›</a:t>
            </a:fld>
            <a:endParaRPr lang="en-NL"/>
          </a:p>
        </p:txBody>
      </p:sp>
    </p:spTree>
    <p:extLst>
      <p:ext uri="{BB962C8B-B14F-4D97-AF65-F5344CB8AC3E}">
        <p14:creationId xmlns:p14="http://schemas.microsoft.com/office/powerpoint/2010/main" val="237545868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9239" y="1187621"/>
            <a:ext cx="11151917" cy="1575109"/>
          </a:xfrm>
          <a:prstGeom prst="rect">
            <a:avLst/>
          </a:prstGeom>
        </p:spPr>
        <p:txBody>
          <a:bodyPr>
            <a:spAutoFit/>
          </a:bodyPr>
          <a:lstStyle>
            <a:lvl1pPr marL="0" indent="0">
              <a:spcBef>
                <a:spcPts val="2400"/>
              </a:spcBef>
              <a:buNone/>
              <a:defRPr sz="3920">
                <a:gradFill>
                  <a:gsLst>
                    <a:gs pos="100000">
                      <a:schemeClr val="tx1"/>
                    </a:gs>
                    <a:gs pos="0">
                      <a:schemeClr val="tx1"/>
                    </a:gs>
                  </a:gsLst>
                  <a:lin ang="5400000" scaled="0"/>
                </a:gradFill>
                <a:latin typeface="+mj-lt"/>
              </a:defRPr>
            </a:lvl1pPr>
            <a:lvl2pPr marL="0" indent="0">
              <a:buNone/>
              <a:defRPr sz="1961" spc="-50" baseline="0">
                <a:gradFill>
                  <a:gsLst>
                    <a:gs pos="100000">
                      <a:schemeClr val="tx1"/>
                    </a:gs>
                    <a:gs pos="0">
                      <a:schemeClr val="tx1"/>
                    </a:gs>
                  </a:gsLst>
                  <a:lin ang="5400000" scaled="0"/>
                </a:gradFill>
              </a:defRPr>
            </a:lvl2pPr>
            <a:lvl3pPr marL="231731" indent="0">
              <a:buNone/>
              <a:defRPr sz="1961" spc="-50" baseline="0">
                <a:gradFill>
                  <a:gsLst>
                    <a:gs pos="100000">
                      <a:schemeClr val="tx1"/>
                    </a:gs>
                    <a:gs pos="0">
                      <a:schemeClr val="tx1"/>
                    </a:gs>
                  </a:gsLst>
                  <a:lin ang="5400000" scaled="0"/>
                </a:gradFill>
              </a:defRPr>
            </a:lvl3pPr>
            <a:lvl4pPr marL="457114" indent="0">
              <a:buNone/>
              <a:defRPr sz="1765" spc="-50" baseline="0">
                <a:gradFill>
                  <a:gsLst>
                    <a:gs pos="100000">
                      <a:schemeClr val="tx1"/>
                    </a:gs>
                    <a:gs pos="0">
                      <a:schemeClr val="tx1"/>
                    </a:gs>
                  </a:gsLst>
                  <a:lin ang="5400000" scaled="0"/>
                </a:gradFill>
              </a:defRPr>
            </a:lvl4pPr>
            <a:lvl5pPr marL="693607" indent="0">
              <a:buNone/>
              <a:defRPr sz="1765" spc="-50" baseline="0">
                <a:gradFill>
                  <a:gsLst>
                    <a:gs pos="10000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p:txBody>
          <a:bodyPr/>
          <a:lstStyle/>
          <a:p>
            <a:r>
              <a:rPr lang="en-US"/>
              <a:t>Click to edit master title style</a:t>
            </a:r>
          </a:p>
        </p:txBody>
      </p:sp>
    </p:spTree>
    <p:extLst>
      <p:ext uri="{BB962C8B-B14F-4D97-AF65-F5344CB8AC3E}">
        <p14:creationId xmlns:p14="http://schemas.microsoft.com/office/powerpoint/2010/main" val="87353609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16DED-CC4B-488D-81CD-23434C540062}"/>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endParaRPr lang="en-NL"/>
          </a:p>
        </p:txBody>
      </p:sp>
      <p:sp>
        <p:nvSpPr>
          <p:cNvPr id="3" name="Subtitle 2">
            <a:extLst>
              <a:ext uri="{FF2B5EF4-FFF2-40B4-BE49-F238E27FC236}">
                <a16:creationId xmlns:a16="http://schemas.microsoft.com/office/drawing/2014/main" id="{81D93590-DDA5-40B0-A11B-B18F1A916D3C}"/>
              </a:ext>
            </a:extLst>
          </p:cNvPr>
          <p:cNvSpPr>
            <a:spLocks noGrp="1"/>
          </p:cNvSpPr>
          <p:nvPr>
            <p:ph type="subTitle" idx="1"/>
          </p:nvPr>
        </p:nvSpPr>
        <p:spPr>
          <a:xfrm>
            <a:off x="1524000" y="3602038"/>
            <a:ext cx="9144000" cy="332449"/>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A560181C-171B-406E-A2A9-FF50A0C790DF}"/>
              </a:ext>
            </a:extLst>
          </p:cNvPr>
          <p:cNvSpPr>
            <a:spLocks noGrp="1"/>
          </p:cNvSpPr>
          <p:nvPr>
            <p:ph type="dt" sz="half" idx="10"/>
          </p:nvPr>
        </p:nvSpPr>
        <p:spPr/>
        <p:txBody>
          <a:bodyPr/>
          <a:lstStyle/>
          <a:p>
            <a:fld id="{667BDD8C-BAAF-4E18-BC19-4158B1528DF8}" type="datetimeFigureOut">
              <a:rPr lang="en-NL" smtClean="0"/>
              <a:t>2/23/21</a:t>
            </a:fld>
            <a:endParaRPr lang="en-NL"/>
          </a:p>
        </p:txBody>
      </p:sp>
      <p:sp>
        <p:nvSpPr>
          <p:cNvPr id="5" name="Footer Placeholder 4">
            <a:extLst>
              <a:ext uri="{FF2B5EF4-FFF2-40B4-BE49-F238E27FC236}">
                <a16:creationId xmlns:a16="http://schemas.microsoft.com/office/drawing/2014/main" id="{DA28E880-627B-480E-9FDE-DF219F79B29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A6FC7F70-39B0-480B-8CD9-FD0CFC8B8454}"/>
              </a:ext>
            </a:extLst>
          </p:cNvPr>
          <p:cNvSpPr>
            <a:spLocks noGrp="1"/>
          </p:cNvSpPr>
          <p:nvPr>
            <p:ph type="sldNum" sz="quarter" idx="12"/>
          </p:nvPr>
        </p:nvSpPr>
        <p:spPr/>
        <p:txBody>
          <a:bodyPr/>
          <a:lstStyle/>
          <a:p>
            <a:fld id="{2283D929-8F47-4549-B8B9-23DC8D4F2C57}" type="slidenum">
              <a:rPr lang="en-NL" smtClean="0"/>
              <a:t>‹#›</a:t>
            </a:fld>
            <a:endParaRPr lang="en-NL"/>
          </a:p>
        </p:txBody>
      </p:sp>
    </p:spTree>
    <p:extLst>
      <p:ext uri="{BB962C8B-B14F-4D97-AF65-F5344CB8AC3E}">
        <p14:creationId xmlns:p14="http://schemas.microsoft.com/office/powerpoint/2010/main" val="403127852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33514"/>
            <a:ext cx="6669658" cy="387798"/>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11963901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433378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12757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676992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lvl5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mn-lt"/>
                <a:ea typeface="+mn-ea"/>
                <a:cs typeface="Segoe UI" panose="020B0502040204020203" pitchFamily="34" charset="0"/>
              </a:rPr>
              <a:t>Click to edit Master text styles</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mn-lt"/>
                <a:ea typeface="+mn-ea"/>
                <a:cs typeface="+mn-cs"/>
              </a:rPr>
              <a:t>Second level</a:t>
            </a:r>
          </a:p>
          <a:p>
            <a:pPr marL="657225" marR="0" lvl="2"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mn-lt"/>
                <a:ea typeface="+mn-ea"/>
                <a:cs typeface="+mn-cs"/>
              </a:rPr>
              <a:t>Third level</a:t>
            </a:r>
          </a:p>
          <a:p>
            <a:pPr marL="842963" marR="0" lvl="3"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mn-lt"/>
                <a:ea typeface="+mn-ea"/>
                <a:cs typeface="+mn-cs"/>
              </a:rPr>
              <a:t>Fourth level</a:t>
            </a:r>
          </a:p>
          <a:p>
            <a:pPr marL="1023938" marR="0" lvl="4"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mn-lt"/>
                <a:ea typeface="+mn-ea"/>
                <a:cs typeface="+mn-cs"/>
              </a:rPr>
              <a:t>Fifth level</a:t>
            </a:r>
          </a:p>
        </p:txBody>
      </p:sp>
    </p:spTree>
    <p:extLst>
      <p:ext uri="{BB962C8B-B14F-4D97-AF65-F5344CB8AC3E}">
        <p14:creationId xmlns:p14="http://schemas.microsoft.com/office/powerpoint/2010/main" val="12502029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63162527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196BCA94-C60A-45FD-BF85-B4DB0493526D}"/>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5" name="think-cell Slide" r:id="rId5" imgW="425" imgH="424" progId="TCLayout.ActiveDocument.1">
                  <p:embed/>
                </p:oleObj>
              </mc:Choice>
              <mc:Fallback>
                <p:oleObj name="think-cell Slide" r:id="rId5" imgW="425" imgH="424" progId="TCLayout.ActiveDocument.1">
                  <p:embed/>
                  <p:pic>
                    <p:nvPicPr>
                      <p:cNvPr id="10" name="Object 9" hidden="1">
                        <a:extLst>
                          <a:ext uri="{FF2B5EF4-FFF2-40B4-BE49-F238E27FC236}">
                            <a16:creationId xmlns:a16="http://schemas.microsoft.com/office/drawing/2014/main" id="{196BCA94-C60A-45FD-BF85-B4DB0493526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03260783-5807-4BA0-9E6C-06AC9E86994A}"/>
              </a:ext>
            </a:extLst>
          </p:cNvPr>
          <p:cNvSpPr/>
          <p:nvPr userDrawn="1">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32293" fontAlgn="base">
              <a:spcBef>
                <a:spcPct val="0"/>
              </a:spcBef>
              <a:spcAft>
                <a:spcPct val="0"/>
              </a:spcAft>
            </a:pPr>
            <a:endParaRPr lang="en-US" sz="2800" b="0" i="0" baseline="0">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457200"/>
            <a:ext cx="9342317" cy="543185"/>
          </a:xfrm>
        </p:spPr>
        <p:txBody>
          <a:bodyPr/>
          <a:lstStyle/>
          <a:p>
            <a:r>
              <a:rPr lang="en-US"/>
              <a:t>Click to edit Master title style</a:t>
            </a:r>
          </a:p>
        </p:txBody>
      </p:sp>
    </p:spTree>
    <p:extLst>
      <p:ext uri="{BB962C8B-B14F-4D97-AF65-F5344CB8AC3E}">
        <p14:creationId xmlns:p14="http://schemas.microsoft.com/office/powerpoint/2010/main" val="32616119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AF506-247C-4CA7-8A50-91DA76418D6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9A496B3-9302-40E7-9F76-9DD5FBF7A9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C7C298-BFBD-4239-BFF8-CFDFA34B76DC}"/>
              </a:ext>
            </a:extLst>
          </p:cNvPr>
          <p:cNvSpPr>
            <a:spLocks noGrp="1"/>
          </p:cNvSpPr>
          <p:nvPr>
            <p:ph type="dt" sz="half" idx="10"/>
          </p:nvPr>
        </p:nvSpPr>
        <p:spPr/>
        <p:txBody>
          <a:bodyPr/>
          <a:lstStyle/>
          <a:p>
            <a:fld id="{688086F1-60FE-4B55-9C83-63A899F2E36E}" type="datetimeFigureOut">
              <a:rPr lang="en-US" smtClean="0"/>
              <a:t>2/23/21</a:t>
            </a:fld>
            <a:endParaRPr lang="en-US"/>
          </a:p>
        </p:txBody>
      </p:sp>
      <p:sp>
        <p:nvSpPr>
          <p:cNvPr id="5" name="Footer Placeholder 4">
            <a:extLst>
              <a:ext uri="{FF2B5EF4-FFF2-40B4-BE49-F238E27FC236}">
                <a16:creationId xmlns:a16="http://schemas.microsoft.com/office/drawing/2014/main" id="{28804931-DD71-4304-A673-6D4A105DB0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2144D8-8B55-46B8-976B-F3E3DDAE7DB2}"/>
              </a:ext>
            </a:extLst>
          </p:cNvPr>
          <p:cNvSpPr>
            <a:spLocks noGrp="1"/>
          </p:cNvSpPr>
          <p:nvPr>
            <p:ph type="sldNum" sz="quarter" idx="12"/>
          </p:nvPr>
        </p:nvSpPr>
        <p:spPr/>
        <p:txBody>
          <a:bodyPr/>
          <a:lstStyle/>
          <a:p>
            <a:fld id="{DB927301-D3EC-4692-8B2A-91199A51AE10}" type="slidenum">
              <a:rPr lang="en-US" smtClean="0"/>
              <a:t>‹#›</a:t>
            </a:fld>
            <a:endParaRPr lang="en-US"/>
          </a:p>
        </p:txBody>
      </p:sp>
    </p:spTree>
    <p:extLst>
      <p:ext uri="{BB962C8B-B14F-4D97-AF65-F5344CB8AC3E}">
        <p14:creationId xmlns:p14="http://schemas.microsoft.com/office/powerpoint/2010/main" val="3491813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C6F6D9-16E7-0142-8B71-AEBB2447B341}"/>
              </a:ext>
            </a:extLst>
          </p:cNvPr>
          <p:cNvSpPr>
            <a:spLocks noGrp="1"/>
          </p:cNvSpPr>
          <p:nvPr>
            <p:ph type="dt" sz="half" idx="10"/>
          </p:nvPr>
        </p:nvSpPr>
        <p:spPr/>
        <p:txBody>
          <a:bodyPr/>
          <a:lstStyle/>
          <a:p>
            <a:fld id="{0D73A090-A820-2840-AE40-976949642C84}" type="datetimeFigureOut">
              <a:rPr lang="en-US" smtClean="0"/>
              <a:t>2/23/21</a:t>
            </a:fld>
            <a:endParaRPr lang="en-US"/>
          </a:p>
        </p:txBody>
      </p:sp>
      <p:sp>
        <p:nvSpPr>
          <p:cNvPr id="3" name="Footer Placeholder 2">
            <a:extLst>
              <a:ext uri="{FF2B5EF4-FFF2-40B4-BE49-F238E27FC236}">
                <a16:creationId xmlns:a16="http://schemas.microsoft.com/office/drawing/2014/main" id="{5E5F4D9E-E684-D541-840B-640D481D5D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50AE3E-A64B-744A-9626-BA87C0BB0F5B}"/>
              </a:ext>
            </a:extLst>
          </p:cNvPr>
          <p:cNvSpPr>
            <a:spLocks noGrp="1"/>
          </p:cNvSpPr>
          <p:nvPr>
            <p:ph type="sldNum" sz="quarter" idx="12"/>
          </p:nvPr>
        </p:nvSpPr>
        <p:spPr/>
        <p:txBody>
          <a:bodyPr/>
          <a:lstStyle/>
          <a:p>
            <a:fld id="{BEA9F91E-BBF0-BD4C-9C05-6D543D1D3DDE}" type="slidenum">
              <a:rPr lang="en-US" smtClean="0"/>
              <a:t>‹#›</a:t>
            </a:fld>
            <a:endParaRPr lang="en-US"/>
          </a:p>
        </p:txBody>
      </p:sp>
    </p:spTree>
    <p:extLst>
      <p:ext uri="{BB962C8B-B14F-4D97-AF65-F5344CB8AC3E}">
        <p14:creationId xmlns:p14="http://schemas.microsoft.com/office/powerpoint/2010/main" val="16727402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1F6E1-C3ED-45B2-8A19-29489B0CDD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DF6DAF-4323-4990-B467-9172A1EED6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C9DFC7-331A-4080-B23D-3EDBAB836513}"/>
              </a:ext>
            </a:extLst>
          </p:cNvPr>
          <p:cNvSpPr>
            <a:spLocks noGrp="1"/>
          </p:cNvSpPr>
          <p:nvPr>
            <p:ph type="dt" sz="half" idx="10"/>
          </p:nvPr>
        </p:nvSpPr>
        <p:spPr/>
        <p:txBody>
          <a:bodyPr/>
          <a:lstStyle/>
          <a:p>
            <a:fld id="{688086F1-60FE-4B55-9C83-63A899F2E36E}" type="datetimeFigureOut">
              <a:rPr lang="en-US" smtClean="0"/>
              <a:t>2/23/21</a:t>
            </a:fld>
            <a:endParaRPr lang="en-US"/>
          </a:p>
        </p:txBody>
      </p:sp>
      <p:sp>
        <p:nvSpPr>
          <p:cNvPr id="5" name="Footer Placeholder 4">
            <a:extLst>
              <a:ext uri="{FF2B5EF4-FFF2-40B4-BE49-F238E27FC236}">
                <a16:creationId xmlns:a16="http://schemas.microsoft.com/office/drawing/2014/main" id="{6ACFFC57-F715-438D-A7A3-BEBDA7DD1F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C3319F-B951-4668-978B-E98C2BE3820D}"/>
              </a:ext>
            </a:extLst>
          </p:cNvPr>
          <p:cNvSpPr>
            <a:spLocks noGrp="1"/>
          </p:cNvSpPr>
          <p:nvPr>
            <p:ph type="sldNum" sz="quarter" idx="12"/>
          </p:nvPr>
        </p:nvSpPr>
        <p:spPr/>
        <p:txBody>
          <a:bodyPr/>
          <a:lstStyle/>
          <a:p>
            <a:fld id="{DB927301-D3EC-4692-8B2A-91199A51AE10}" type="slidenum">
              <a:rPr lang="en-US" smtClean="0"/>
              <a:t>‹#›</a:t>
            </a:fld>
            <a:endParaRPr lang="en-US"/>
          </a:p>
        </p:txBody>
      </p:sp>
    </p:spTree>
    <p:extLst>
      <p:ext uri="{BB962C8B-B14F-4D97-AF65-F5344CB8AC3E}">
        <p14:creationId xmlns:p14="http://schemas.microsoft.com/office/powerpoint/2010/main" val="319009934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4B3D2-3C28-41ED-A5CE-17F5176F61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3A9FB89-3E2C-42CE-BB0B-5D5DD62B21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1B27E6-8274-4D73-AEF2-E4F0C6A9C9D4}"/>
              </a:ext>
            </a:extLst>
          </p:cNvPr>
          <p:cNvSpPr>
            <a:spLocks noGrp="1"/>
          </p:cNvSpPr>
          <p:nvPr>
            <p:ph type="dt" sz="half" idx="10"/>
          </p:nvPr>
        </p:nvSpPr>
        <p:spPr/>
        <p:txBody>
          <a:bodyPr/>
          <a:lstStyle/>
          <a:p>
            <a:fld id="{688086F1-60FE-4B55-9C83-63A899F2E36E}" type="datetimeFigureOut">
              <a:rPr lang="en-US" smtClean="0"/>
              <a:t>2/23/21</a:t>
            </a:fld>
            <a:endParaRPr lang="en-US"/>
          </a:p>
        </p:txBody>
      </p:sp>
      <p:sp>
        <p:nvSpPr>
          <p:cNvPr id="5" name="Footer Placeholder 4">
            <a:extLst>
              <a:ext uri="{FF2B5EF4-FFF2-40B4-BE49-F238E27FC236}">
                <a16:creationId xmlns:a16="http://schemas.microsoft.com/office/drawing/2014/main" id="{C25AB6E1-D064-403D-B5EC-A3BE0BFF5C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E44398-1BCA-45F0-8908-6ECFC2AEA47E}"/>
              </a:ext>
            </a:extLst>
          </p:cNvPr>
          <p:cNvSpPr>
            <a:spLocks noGrp="1"/>
          </p:cNvSpPr>
          <p:nvPr>
            <p:ph type="sldNum" sz="quarter" idx="12"/>
          </p:nvPr>
        </p:nvSpPr>
        <p:spPr/>
        <p:txBody>
          <a:bodyPr/>
          <a:lstStyle/>
          <a:p>
            <a:fld id="{DB927301-D3EC-4692-8B2A-91199A51AE10}" type="slidenum">
              <a:rPr lang="en-US" smtClean="0"/>
              <a:t>‹#›</a:t>
            </a:fld>
            <a:endParaRPr lang="en-US"/>
          </a:p>
        </p:txBody>
      </p:sp>
    </p:spTree>
    <p:extLst>
      <p:ext uri="{BB962C8B-B14F-4D97-AF65-F5344CB8AC3E}">
        <p14:creationId xmlns:p14="http://schemas.microsoft.com/office/powerpoint/2010/main" val="186284856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73A74-FA42-4473-8DB0-A384A77DE2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5955B9-E109-4EE8-8C50-22866B0098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C6A704-F17F-44EF-B84F-F9F2412F3A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E73241F-F624-40AD-B02C-C4BDF0E3E40A}"/>
              </a:ext>
            </a:extLst>
          </p:cNvPr>
          <p:cNvSpPr>
            <a:spLocks noGrp="1"/>
          </p:cNvSpPr>
          <p:nvPr>
            <p:ph type="dt" sz="half" idx="10"/>
          </p:nvPr>
        </p:nvSpPr>
        <p:spPr/>
        <p:txBody>
          <a:bodyPr/>
          <a:lstStyle/>
          <a:p>
            <a:fld id="{688086F1-60FE-4B55-9C83-63A899F2E36E}" type="datetimeFigureOut">
              <a:rPr lang="en-US" smtClean="0"/>
              <a:t>2/23/21</a:t>
            </a:fld>
            <a:endParaRPr lang="en-US"/>
          </a:p>
        </p:txBody>
      </p:sp>
      <p:sp>
        <p:nvSpPr>
          <p:cNvPr id="6" name="Footer Placeholder 5">
            <a:extLst>
              <a:ext uri="{FF2B5EF4-FFF2-40B4-BE49-F238E27FC236}">
                <a16:creationId xmlns:a16="http://schemas.microsoft.com/office/drawing/2014/main" id="{F67EA48A-BF0F-44F5-80AF-2AFD519998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9F80B0-D80F-4BFC-8742-43C64AB49938}"/>
              </a:ext>
            </a:extLst>
          </p:cNvPr>
          <p:cNvSpPr>
            <a:spLocks noGrp="1"/>
          </p:cNvSpPr>
          <p:nvPr>
            <p:ph type="sldNum" sz="quarter" idx="12"/>
          </p:nvPr>
        </p:nvSpPr>
        <p:spPr/>
        <p:txBody>
          <a:bodyPr/>
          <a:lstStyle/>
          <a:p>
            <a:fld id="{DB927301-D3EC-4692-8B2A-91199A51AE10}" type="slidenum">
              <a:rPr lang="en-US" smtClean="0"/>
              <a:t>‹#›</a:t>
            </a:fld>
            <a:endParaRPr lang="en-US"/>
          </a:p>
        </p:txBody>
      </p:sp>
    </p:spTree>
    <p:extLst>
      <p:ext uri="{BB962C8B-B14F-4D97-AF65-F5344CB8AC3E}">
        <p14:creationId xmlns:p14="http://schemas.microsoft.com/office/powerpoint/2010/main" val="400621092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51C2B-EA12-479B-9065-9FE8E3627D5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774458-F2BF-4924-9BCC-DCF0FD6DB3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76607B-7379-4ED2-B139-3CA79E6F6E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DF9129-7B9B-4305-A325-D99361FE04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D5CF4C-A171-412B-BE0A-D8EBC18DBB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2852385-B871-45FF-8B1F-A6AF39086401}"/>
              </a:ext>
            </a:extLst>
          </p:cNvPr>
          <p:cNvSpPr>
            <a:spLocks noGrp="1"/>
          </p:cNvSpPr>
          <p:nvPr>
            <p:ph type="dt" sz="half" idx="10"/>
          </p:nvPr>
        </p:nvSpPr>
        <p:spPr/>
        <p:txBody>
          <a:bodyPr/>
          <a:lstStyle/>
          <a:p>
            <a:fld id="{688086F1-60FE-4B55-9C83-63A899F2E36E}" type="datetimeFigureOut">
              <a:rPr lang="en-US" smtClean="0"/>
              <a:t>2/23/21</a:t>
            </a:fld>
            <a:endParaRPr lang="en-US"/>
          </a:p>
        </p:txBody>
      </p:sp>
      <p:sp>
        <p:nvSpPr>
          <p:cNvPr id="8" name="Footer Placeholder 7">
            <a:extLst>
              <a:ext uri="{FF2B5EF4-FFF2-40B4-BE49-F238E27FC236}">
                <a16:creationId xmlns:a16="http://schemas.microsoft.com/office/drawing/2014/main" id="{33C846A3-6D81-42E7-9619-6872BD92B60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6D03433-746D-41C1-8923-57463CF009A0}"/>
              </a:ext>
            </a:extLst>
          </p:cNvPr>
          <p:cNvSpPr>
            <a:spLocks noGrp="1"/>
          </p:cNvSpPr>
          <p:nvPr>
            <p:ph type="sldNum" sz="quarter" idx="12"/>
          </p:nvPr>
        </p:nvSpPr>
        <p:spPr/>
        <p:txBody>
          <a:bodyPr/>
          <a:lstStyle/>
          <a:p>
            <a:fld id="{DB927301-D3EC-4692-8B2A-91199A51AE10}" type="slidenum">
              <a:rPr lang="en-US" smtClean="0"/>
              <a:t>‹#›</a:t>
            </a:fld>
            <a:endParaRPr lang="en-US"/>
          </a:p>
        </p:txBody>
      </p:sp>
    </p:spTree>
    <p:extLst>
      <p:ext uri="{BB962C8B-B14F-4D97-AF65-F5344CB8AC3E}">
        <p14:creationId xmlns:p14="http://schemas.microsoft.com/office/powerpoint/2010/main" val="412879711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90038-6FFC-46E9-9310-35C90080A8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5EC9880-9001-480E-A770-EC595A56A952}"/>
              </a:ext>
            </a:extLst>
          </p:cNvPr>
          <p:cNvSpPr>
            <a:spLocks noGrp="1"/>
          </p:cNvSpPr>
          <p:nvPr>
            <p:ph type="dt" sz="half" idx="10"/>
          </p:nvPr>
        </p:nvSpPr>
        <p:spPr/>
        <p:txBody>
          <a:bodyPr/>
          <a:lstStyle/>
          <a:p>
            <a:fld id="{688086F1-60FE-4B55-9C83-63A899F2E36E}" type="datetimeFigureOut">
              <a:rPr lang="en-US" smtClean="0"/>
              <a:t>2/23/21</a:t>
            </a:fld>
            <a:endParaRPr lang="en-US"/>
          </a:p>
        </p:txBody>
      </p:sp>
      <p:sp>
        <p:nvSpPr>
          <p:cNvPr id="4" name="Footer Placeholder 3">
            <a:extLst>
              <a:ext uri="{FF2B5EF4-FFF2-40B4-BE49-F238E27FC236}">
                <a16:creationId xmlns:a16="http://schemas.microsoft.com/office/drawing/2014/main" id="{D1CCD1A7-EA7D-4F8B-AFA3-E9292F6543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51F9D08-88E2-4EAA-A91C-BBADDD109268}"/>
              </a:ext>
            </a:extLst>
          </p:cNvPr>
          <p:cNvSpPr>
            <a:spLocks noGrp="1"/>
          </p:cNvSpPr>
          <p:nvPr>
            <p:ph type="sldNum" sz="quarter" idx="12"/>
          </p:nvPr>
        </p:nvSpPr>
        <p:spPr/>
        <p:txBody>
          <a:bodyPr/>
          <a:lstStyle/>
          <a:p>
            <a:fld id="{DB927301-D3EC-4692-8B2A-91199A51AE10}" type="slidenum">
              <a:rPr lang="en-US" smtClean="0"/>
              <a:t>‹#›</a:t>
            </a:fld>
            <a:endParaRPr lang="en-US"/>
          </a:p>
        </p:txBody>
      </p:sp>
    </p:spTree>
    <p:extLst>
      <p:ext uri="{BB962C8B-B14F-4D97-AF65-F5344CB8AC3E}">
        <p14:creationId xmlns:p14="http://schemas.microsoft.com/office/powerpoint/2010/main" val="117448672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5B0991-65D3-43D6-A720-B38F03236428}"/>
              </a:ext>
            </a:extLst>
          </p:cNvPr>
          <p:cNvSpPr>
            <a:spLocks noGrp="1"/>
          </p:cNvSpPr>
          <p:nvPr>
            <p:ph type="dt" sz="half" idx="10"/>
          </p:nvPr>
        </p:nvSpPr>
        <p:spPr/>
        <p:txBody>
          <a:bodyPr/>
          <a:lstStyle/>
          <a:p>
            <a:fld id="{688086F1-60FE-4B55-9C83-63A899F2E36E}" type="datetimeFigureOut">
              <a:rPr lang="en-US" smtClean="0"/>
              <a:t>2/23/21</a:t>
            </a:fld>
            <a:endParaRPr lang="en-US"/>
          </a:p>
        </p:txBody>
      </p:sp>
      <p:sp>
        <p:nvSpPr>
          <p:cNvPr id="3" name="Footer Placeholder 2">
            <a:extLst>
              <a:ext uri="{FF2B5EF4-FFF2-40B4-BE49-F238E27FC236}">
                <a16:creationId xmlns:a16="http://schemas.microsoft.com/office/drawing/2014/main" id="{1B199DD3-06EC-43AD-AE87-C2B02A69BA9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9BC3A9F-6E42-4311-8BF9-CE6510FA077C}"/>
              </a:ext>
            </a:extLst>
          </p:cNvPr>
          <p:cNvSpPr>
            <a:spLocks noGrp="1"/>
          </p:cNvSpPr>
          <p:nvPr>
            <p:ph type="sldNum" sz="quarter" idx="12"/>
          </p:nvPr>
        </p:nvSpPr>
        <p:spPr/>
        <p:txBody>
          <a:bodyPr/>
          <a:lstStyle/>
          <a:p>
            <a:fld id="{DB927301-D3EC-4692-8B2A-91199A51AE10}" type="slidenum">
              <a:rPr lang="en-US" smtClean="0"/>
              <a:t>‹#›</a:t>
            </a:fld>
            <a:endParaRPr lang="en-US"/>
          </a:p>
        </p:txBody>
      </p:sp>
    </p:spTree>
    <p:extLst>
      <p:ext uri="{BB962C8B-B14F-4D97-AF65-F5344CB8AC3E}">
        <p14:creationId xmlns:p14="http://schemas.microsoft.com/office/powerpoint/2010/main" val="22847943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11B96-3D77-4CB3-AEB3-0AE4CAB426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CFE7738-66DA-4E75-9BED-4D510BC9C1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9F8460-F3D1-4BA1-962E-8AC55AD569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0AB68B-A5E5-43E6-A6E3-1AEC08F2AC06}"/>
              </a:ext>
            </a:extLst>
          </p:cNvPr>
          <p:cNvSpPr>
            <a:spLocks noGrp="1"/>
          </p:cNvSpPr>
          <p:nvPr>
            <p:ph type="dt" sz="half" idx="10"/>
          </p:nvPr>
        </p:nvSpPr>
        <p:spPr/>
        <p:txBody>
          <a:bodyPr/>
          <a:lstStyle/>
          <a:p>
            <a:fld id="{688086F1-60FE-4B55-9C83-63A899F2E36E}" type="datetimeFigureOut">
              <a:rPr lang="en-US" smtClean="0"/>
              <a:t>2/23/21</a:t>
            </a:fld>
            <a:endParaRPr lang="en-US"/>
          </a:p>
        </p:txBody>
      </p:sp>
      <p:sp>
        <p:nvSpPr>
          <p:cNvPr id="6" name="Footer Placeholder 5">
            <a:extLst>
              <a:ext uri="{FF2B5EF4-FFF2-40B4-BE49-F238E27FC236}">
                <a16:creationId xmlns:a16="http://schemas.microsoft.com/office/drawing/2014/main" id="{C96BFB25-AE5D-48D5-8CFB-45849B02AC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7E06EB-1943-4CF1-89F1-C83E5DB547A3}"/>
              </a:ext>
            </a:extLst>
          </p:cNvPr>
          <p:cNvSpPr>
            <a:spLocks noGrp="1"/>
          </p:cNvSpPr>
          <p:nvPr>
            <p:ph type="sldNum" sz="quarter" idx="12"/>
          </p:nvPr>
        </p:nvSpPr>
        <p:spPr/>
        <p:txBody>
          <a:bodyPr/>
          <a:lstStyle/>
          <a:p>
            <a:fld id="{DB927301-D3EC-4692-8B2A-91199A51AE10}" type="slidenum">
              <a:rPr lang="en-US" smtClean="0"/>
              <a:t>‹#›</a:t>
            </a:fld>
            <a:endParaRPr lang="en-US"/>
          </a:p>
        </p:txBody>
      </p:sp>
    </p:spTree>
    <p:extLst>
      <p:ext uri="{BB962C8B-B14F-4D97-AF65-F5344CB8AC3E}">
        <p14:creationId xmlns:p14="http://schemas.microsoft.com/office/powerpoint/2010/main" val="317110072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2374D-63A6-4A9D-84E9-AA6704BFCA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BB76D9-3F3A-4C8F-8C7C-BD95E2DFAB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8665797-3486-4B29-B4DF-CE9241DE6A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D360CA-4AE5-4B18-BFE0-EFD23E3A2505}"/>
              </a:ext>
            </a:extLst>
          </p:cNvPr>
          <p:cNvSpPr>
            <a:spLocks noGrp="1"/>
          </p:cNvSpPr>
          <p:nvPr>
            <p:ph type="dt" sz="half" idx="10"/>
          </p:nvPr>
        </p:nvSpPr>
        <p:spPr/>
        <p:txBody>
          <a:bodyPr/>
          <a:lstStyle/>
          <a:p>
            <a:fld id="{688086F1-60FE-4B55-9C83-63A899F2E36E}" type="datetimeFigureOut">
              <a:rPr lang="en-US" smtClean="0"/>
              <a:t>2/23/21</a:t>
            </a:fld>
            <a:endParaRPr lang="en-US"/>
          </a:p>
        </p:txBody>
      </p:sp>
      <p:sp>
        <p:nvSpPr>
          <p:cNvPr id="6" name="Footer Placeholder 5">
            <a:extLst>
              <a:ext uri="{FF2B5EF4-FFF2-40B4-BE49-F238E27FC236}">
                <a16:creationId xmlns:a16="http://schemas.microsoft.com/office/drawing/2014/main" id="{79038944-B354-42EE-B2EE-DD65907993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2D0554-A409-437D-8374-CFA89D0BC324}"/>
              </a:ext>
            </a:extLst>
          </p:cNvPr>
          <p:cNvSpPr>
            <a:spLocks noGrp="1"/>
          </p:cNvSpPr>
          <p:nvPr>
            <p:ph type="sldNum" sz="quarter" idx="12"/>
          </p:nvPr>
        </p:nvSpPr>
        <p:spPr/>
        <p:txBody>
          <a:bodyPr/>
          <a:lstStyle/>
          <a:p>
            <a:fld id="{DB927301-D3EC-4692-8B2A-91199A51AE10}" type="slidenum">
              <a:rPr lang="en-US" smtClean="0"/>
              <a:t>‹#›</a:t>
            </a:fld>
            <a:endParaRPr lang="en-US"/>
          </a:p>
        </p:txBody>
      </p:sp>
    </p:spTree>
    <p:extLst>
      <p:ext uri="{BB962C8B-B14F-4D97-AF65-F5344CB8AC3E}">
        <p14:creationId xmlns:p14="http://schemas.microsoft.com/office/powerpoint/2010/main" val="53139318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367CC-A97B-451A-BD68-6E6777C008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F65CD6-5F00-4D18-82D6-7693364E4E9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38978A-9D73-4A14-953E-0BCB7D958C75}"/>
              </a:ext>
            </a:extLst>
          </p:cNvPr>
          <p:cNvSpPr>
            <a:spLocks noGrp="1"/>
          </p:cNvSpPr>
          <p:nvPr>
            <p:ph type="dt" sz="half" idx="10"/>
          </p:nvPr>
        </p:nvSpPr>
        <p:spPr/>
        <p:txBody>
          <a:bodyPr/>
          <a:lstStyle/>
          <a:p>
            <a:fld id="{688086F1-60FE-4B55-9C83-63A899F2E36E}" type="datetimeFigureOut">
              <a:rPr lang="en-US" smtClean="0"/>
              <a:t>2/23/21</a:t>
            </a:fld>
            <a:endParaRPr lang="en-US"/>
          </a:p>
        </p:txBody>
      </p:sp>
      <p:sp>
        <p:nvSpPr>
          <p:cNvPr id="5" name="Footer Placeholder 4">
            <a:extLst>
              <a:ext uri="{FF2B5EF4-FFF2-40B4-BE49-F238E27FC236}">
                <a16:creationId xmlns:a16="http://schemas.microsoft.com/office/drawing/2014/main" id="{D6BFB43D-A0CD-43D5-9B1D-24503B1978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431ABD-B1C1-42C4-AAD9-42C33502F536}"/>
              </a:ext>
            </a:extLst>
          </p:cNvPr>
          <p:cNvSpPr>
            <a:spLocks noGrp="1"/>
          </p:cNvSpPr>
          <p:nvPr>
            <p:ph type="sldNum" sz="quarter" idx="12"/>
          </p:nvPr>
        </p:nvSpPr>
        <p:spPr/>
        <p:txBody>
          <a:bodyPr/>
          <a:lstStyle/>
          <a:p>
            <a:fld id="{DB927301-D3EC-4692-8B2A-91199A51AE10}" type="slidenum">
              <a:rPr lang="en-US" smtClean="0"/>
              <a:t>‹#›</a:t>
            </a:fld>
            <a:endParaRPr lang="en-US"/>
          </a:p>
        </p:txBody>
      </p:sp>
    </p:spTree>
    <p:extLst>
      <p:ext uri="{BB962C8B-B14F-4D97-AF65-F5344CB8AC3E}">
        <p14:creationId xmlns:p14="http://schemas.microsoft.com/office/powerpoint/2010/main" val="129826320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DC2FD7-F12E-4BB1-8456-B2616C0495C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A75B613-228F-4023-92C9-BE4480AE52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657CD0-5DD0-479E-9438-A4E24BCD8ADF}"/>
              </a:ext>
            </a:extLst>
          </p:cNvPr>
          <p:cNvSpPr>
            <a:spLocks noGrp="1"/>
          </p:cNvSpPr>
          <p:nvPr>
            <p:ph type="dt" sz="half" idx="10"/>
          </p:nvPr>
        </p:nvSpPr>
        <p:spPr/>
        <p:txBody>
          <a:bodyPr/>
          <a:lstStyle/>
          <a:p>
            <a:fld id="{688086F1-60FE-4B55-9C83-63A899F2E36E}" type="datetimeFigureOut">
              <a:rPr lang="en-US" smtClean="0"/>
              <a:t>2/23/21</a:t>
            </a:fld>
            <a:endParaRPr lang="en-US"/>
          </a:p>
        </p:txBody>
      </p:sp>
      <p:sp>
        <p:nvSpPr>
          <p:cNvPr id="5" name="Footer Placeholder 4">
            <a:extLst>
              <a:ext uri="{FF2B5EF4-FFF2-40B4-BE49-F238E27FC236}">
                <a16:creationId xmlns:a16="http://schemas.microsoft.com/office/drawing/2014/main" id="{EB715A80-B8A5-4308-B794-EFEC4DEA4C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E6DC0F-ECD3-4BDA-8A17-23AC0C2940A0}"/>
              </a:ext>
            </a:extLst>
          </p:cNvPr>
          <p:cNvSpPr>
            <a:spLocks noGrp="1"/>
          </p:cNvSpPr>
          <p:nvPr>
            <p:ph type="sldNum" sz="quarter" idx="12"/>
          </p:nvPr>
        </p:nvSpPr>
        <p:spPr/>
        <p:txBody>
          <a:bodyPr/>
          <a:lstStyle/>
          <a:p>
            <a:fld id="{DB927301-D3EC-4692-8B2A-91199A51AE10}" type="slidenum">
              <a:rPr lang="en-US" smtClean="0"/>
              <a:t>‹#›</a:t>
            </a:fld>
            <a:endParaRPr lang="en-US"/>
          </a:p>
        </p:txBody>
      </p:sp>
    </p:spTree>
    <p:extLst>
      <p:ext uri="{BB962C8B-B14F-4D97-AF65-F5344CB8AC3E}">
        <p14:creationId xmlns:p14="http://schemas.microsoft.com/office/powerpoint/2010/main" val="1951026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0D7B3-6876-A34B-AA4E-896A53A59E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6BE29C5-FCED-B742-8BCE-5D79324FB8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975A14-7765-ED4F-94AF-2166DABFE4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F395EF-32FD-2E4A-A06E-F7230D1685FE}"/>
              </a:ext>
            </a:extLst>
          </p:cNvPr>
          <p:cNvSpPr>
            <a:spLocks noGrp="1"/>
          </p:cNvSpPr>
          <p:nvPr>
            <p:ph type="dt" sz="half" idx="10"/>
          </p:nvPr>
        </p:nvSpPr>
        <p:spPr/>
        <p:txBody>
          <a:bodyPr/>
          <a:lstStyle/>
          <a:p>
            <a:fld id="{0D73A090-A820-2840-AE40-976949642C84}" type="datetimeFigureOut">
              <a:rPr lang="en-US" smtClean="0"/>
              <a:t>2/23/21</a:t>
            </a:fld>
            <a:endParaRPr lang="en-US"/>
          </a:p>
        </p:txBody>
      </p:sp>
      <p:sp>
        <p:nvSpPr>
          <p:cNvPr id="6" name="Footer Placeholder 5">
            <a:extLst>
              <a:ext uri="{FF2B5EF4-FFF2-40B4-BE49-F238E27FC236}">
                <a16:creationId xmlns:a16="http://schemas.microsoft.com/office/drawing/2014/main" id="{BC2FC96E-1A23-C34C-B083-E6F3EE923B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A32DBB-DA2D-D74D-85AA-AE3B087FEC77}"/>
              </a:ext>
            </a:extLst>
          </p:cNvPr>
          <p:cNvSpPr>
            <a:spLocks noGrp="1"/>
          </p:cNvSpPr>
          <p:nvPr>
            <p:ph type="sldNum" sz="quarter" idx="12"/>
          </p:nvPr>
        </p:nvSpPr>
        <p:spPr/>
        <p:txBody>
          <a:bodyPr/>
          <a:lstStyle/>
          <a:p>
            <a:fld id="{BEA9F91E-BBF0-BD4C-9C05-6D543D1D3DDE}" type="slidenum">
              <a:rPr lang="en-US" smtClean="0"/>
              <a:t>‹#›</a:t>
            </a:fld>
            <a:endParaRPr lang="en-US"/>
          </a:p>
        </p:txBody>
      </p:sp>
    </p:spTree>
    <p:extLst>
      <p:ext uri="{BB962C8B-B14F-4D97-AF65-F5344CB8AC3E}">
        <p14:creationId xmlns:p14="http://schemas.microsoft.com/office/powerpoint/2010/main" val="112684336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028817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30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451851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7"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6" y="2865439"/>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27" tIns="45713" rIns="91427" bIns="45713"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25259387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807748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3"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6051946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8"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8657775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1"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437649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22624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857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8247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DECD3-10A5-A345-B64D-C5085FD9AC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7156BED-F9A5-A541-AD3E-3670724E02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BC51786-CEBE-4F40-A7DF-3AAB4212CF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6FC992-BD05-9E47-89F4-1F3A24EC5648}"/>
              </a:ext>
            </a:extLst>
          </p:cNvPr>
          <p:cNvSpPr>
            <a:spLocks noGrp="1"/>
          </p:cNvSpPr>
          <p:nvPr>
            <p:ph type="dt" sz="half" idx="10"/>
          </p:nvPr>
        </p:nvSpPr>
        <p:spPr/>
        <p:txBody>
          <a:bodyPr/>
          <a:lstStyle/>
          <a:p>
            <a:fld id="{0D73A090-A820-2840-AE40-976949642C84}" type="datetimeFigureOut">
              <a:rPr lang="en-US" smtClean="0"/>
              <a:t>2/23/21</a:t>
            </a:fld>
            <a:endParaRPr lang="en-US"/>
          </a:p>
        </p:txBody>
      </p:sp>
      <p:sp>
        <p:nvSpPr>
          <p:cNvPr id="6" name="Footer Placeholder 5">
            <a:extLst>
              <a:ext uri="{FF2B5EF4-FFF2-40B4-BE49-F238E27FC236}">
                <a16:creationId xmlns:a16="http://schemas.microsoft.com/office/drawing/2014/main" id="{293A5C45-65D2-4848-9D29-9202D6545B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393642-FBB6-2743-92FF-A6783EA77694}"/>
              </a:ext>
            </a:extLst>
          </p:cNvPr>
          <p:cNvSpPr>
            <a:spLocks noGrp="1"/>
          </p:cNvSpPr>
          <p:nvPr>
            <p:ph type="sldNum" sz="quarter" idx="12"/>
          </p:nvPr>
        </p:nvSpPr>
        <p:spPr/>
        <p:txBody>
          <a:bodyPr/>
          <a:lstStyle/>
          <a:p>
            <a:fld id="{BEA9F91E-BBF0-BD4C-9C05-6D543D1D3DDE}" type="slidenum">
              <a:rPr lang="en-US" smtClean="0"/>
              <a:t>‹#›</a:t>
            </a:fld>
            <a:endParaRPr lang="en-US"/>
          </a:p>
        </p:txBody>
      </p:sp>
    </p:spTree>
    <p:extLst>
      <p:ext uri="{BB962C8B-B14F-4D97-AF65-F5344CB8AC3E}">
        <p14:creationId xmlns:p14="http://schemas.microsoft.com/office/powerpoint/2010/main" val="94829706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35583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50492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61732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1"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Tree>
    <p:extLst>
      <p:ext uri="{BB962C8B-B14F-4D97-AF65-F5344CB8AC3E}">
        <p14:creationId xmlns:p14="http://schemas.microsoft.com/office/powerpoint/2010/main" val="40915708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1"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483689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1"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0999210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5520092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6544841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4053867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14750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image" Target="../media/image1.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image" Target="../media/image8.png"/><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image" Target="../media/image7.emf"/><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theme" Target="../theme/theme3.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8"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21" Type="http://schemas.openxmlformats.org/officeDocument/2006/relationships/slideLayout" Target="../slideLayouts/slideLayout102.xml"/><Relationship Id="rId34" Type="http://schemas.openxmlformats.org/officeDocument/2006/relationships/slideLayout" Target="../slideLayouts/slideLayout115.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33" Type="http://schemas.openxmlformats.org/officeDocument/2006/relationships/slideLayout" Target="../slideLayouts/slideLayout114.xml"/><Relationship Id="rId38" Type="http://schemas.openxmlformats.org/officeDocument/2006/relationships/image" Target="../media/image1.emf"/><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29" Type="http://schemas.openxmlformats.org/officeDocument/2006/relationships/slideLayout" Target="../slideLayouts/slideLayout110.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32" Type="http://schemas.openxmlformats.org/officeDocument/2006/relationships/slideLayout" Target="../slideLayouts/slideLayout113.xml"/><Relationship Id="rId37" Type="http://schemas.openxmlformats.org/officeDocument/2006/relationships/theme" Target="../theme/theme5.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slideLayout" Target="../slideLayouts/slideLayout109.xml"/><Relationship Id="rId36" Type="http://schemas.openxmlformats.org/officeDocument/2006/relationships/slideLayout" Target="../slideLayouts/slideLayout117.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31" Type="http://schemas.openxmlformats.org/officeDocument/2006/relationships/slideLayout" Target="../slideLayouts/slideLayout112.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 Id="rId30" Type="http://schemas.openxmlformats.org/officeDocument/2006/relationships/slideLayout" Target="../slideLayouts/slideLayout111.xml"/><Relationship Id="rId35" Type="http://schemas.openxmlformats.org/officeDocument/2006/relationships/slideLayout" Target="../slideLayouts/slideLayout116.xml"/><Relationship Id="rId8" Type="http://schemas.openxmlformats.org/officeDocument/2006/relationships/slideLayout" Target="../slideLayouts/slideLayout89.xml"/><Relationship Id="rId3" Type="http://schemas.openxmlformats.org/officeDocument/2006/relationships/slideLayout" Target="../slideLayouts/slideLayout84.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 Type="http://schemas.openxmlformats.org/officeDocument/2006/relationships/slideLayout" Target="../slideLayouts/slideLayout120.xml"/><Relationship Id="rId21" Type="http://schemas.openxmlformats.org/officeDocument/2006/relationships/slideLayout" Target="../slideLayouts/slideLayout138.xml"/><Relationship Id="rId34" Type="http://schemas.openxmlformats.org/officeDocument/2006/relationships/slideLayout" Target="../slideLayouts/slideLayout151.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slideLayout" Target="../slideLayouts/slideLayout150.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29" Type="http://schemas.openxmlformats.org/officeDocument/2006/relationships/slideLayout" Target="../slideLayouts/slideLayout146.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slideLayout" Target="../slideLayouts/slideLayout149.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36" Type="http://schemas.openxmlformats.org/officeDocument/2006/relationships/image" Target="../media/image33.emf"/><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31" Type="http://schemas.openxmlformats.org/officeDocument/2006/relationships/slideLayout" Target="../slideLayouts/slideLayout148.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 Id="rId35" Type="http://schemas.openxmlformats.org/officeDocument/2006/relationships/theme" Target="../theme/theme6.xml"/><Relationship Id="rId8" Type="http://schemas.openxmlformats.org/officeDocument/2006/relationships/slideLayout" Target="../slideLayouts/slideLayout1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D497E4-C6E8-834A-99E0-150D300EDB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B09B7A-5747-7C40-BBE7-2EA1CB30A3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BBF411-11F6-DB41-A9DD-6BF3E741C1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73A090-A820-2840-AE40-976949642C84}" type="datetimeFigureOut">
              <a:rPr lang="en-US" smtClean="0"/>
              <a:t>2/23/21</a:t>
            </a:fld>
            <a:endParaRPr lang="en-US"/>
          </a:p>
        </p:txBody>
      </p:sp>
      <p:sp>
        <p:nvSpPr>
          <p:cNvPr id="5" name="Footer Placeholder 4">
            <a:extLst>
              <a:ext uri="{FF2B5EF4-FFF2-40B4-BE49-F238E27FC236}">
                <a16:creationId xmlns:a16="http://schemas.microsoft.com/office/drawing/2014/main" id="{4B1AF11A-F866-C24B-8F37-1C52BADDE2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65F0098-2393-3D4F-86FE-2BE75B9A43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A9F91E-BBF0-BD4C-9C05-6D543D1D3DDE}" type="slidenum">
              <a:rPr lang="en-US" smtClean="0"/>
              <a:t>‹#›</a:t>
            </a:fld>
            <a:endParaRPr lang="en-US"/>
          </a:p>
        </p:txBody>
      </p:sp>
    </p:spTree>
    <p:extLst>
      <p:ext uri="{BB962C8B-B14F-4D97-AF65-F5344CB8AC3E}">
        <p14:creationId xmlns:p14="http://schemas.microsoft.com/office/powerpoint/2010/main" val="42890827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2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5691518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6"/>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866618"/>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2" cstate="screen">
            <a:extLst>
              <a:ext uri="{28A0092B-C50C-407E-A947-70E740481C1C}">
                <a14:useLocalDpi xmlns:a14="http://schemas.microsoft.com/office/drawing/2010/main" val="0"/>
              </a:ext>
            </a:extLst>
          </a:blip>
          <a:stretch>
            <a:fillRect/>
          </a:stretch>
        </p:blipFill>
        <p:spPr>
          <a:xfrm rot="5400000">
            <a:off x="9687021" y="3012080"/>
            <a:ext cx="6858623" cy="833218"/>
          </a:xfrm>
          <a:prstGeom prst="rect">
            <a:avLst/>
          </a:prstGeom>
        </p:spPr>
      </p:pic>
      <p:grpSp>
        <p:nvGrpSpPr>
          <p:cNvPr id="6" name="Group 5">
            <a:extLst>
              <a:ext uri="{FF2B5EF4-FFF2-40B4-BE49-F238E27FC236}">
                <a16:creationId xmlns:a16="http://schemas.microsoft.com/office/drawing/2014/main" id="{B75A86E2-DC9B-4CB0-9A0D-6F18FD22340B}"/>
              </a:ext>
            </a:extLst>
          </p:cNvPr>
          <p:cNvGrpSpPr/>
          <p:nvPr userDrawn="1"/>
        </p:nvGrpSpPr>
        <p:grpSpPr>
          <a:xfrm>
            <a:off x="12245886" y="2"/>
            <a:ext cx="391204" cy="6858001"/>
            <a:chOff x="12930471" y="246575"/>
            <a:chExt cx="384981" cy="6747951"/>
          </a:xfrm>
        </p:grpSpPr>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33" cstate="screen">
              <a:extLst>
                <a:ext uri="{28A0092B-C50C-407E-A947-70E740481C1C}">
                  <a14:useLocalDpi xmlns:a14="http://schemas.microsoft.com/office/drawing/2010/main" val="0"/>
                </a:ext>
              </a:extLst>
            </a:blip>
            <a:stretch>
              <a:fillRect/>
            </a:stretch>
          </p:blipFill>
          <p:spPr>
            <a:xfrm rot="5400000">
              <a:off x="9941010" y="3620084"/>
              <a:ext cx="6363903" cy="384981"/>
            </a:xfrm>
            <a:prstGeom prst="rect">
              <a:avLst/>
            </a:prstGeom>
          </p:spPr>
        </p:pic>
        <p:sp>
          <p:nvSpPr>
            <p:cNvPr id="3" name="Rectangle 2">
              <a:extLst>
                <a:ext uri="{FF2B5EF4-FFF2-40B4-BE49-F238E27FC236}">
                  <a16:creationId xmlns:a16="http://schemas.microsoft.com/office/drawing/2014/main" id="{6F47187D-ECA7-40DA-AAE3-7CBF2C6E67B2}"/>
                </a:ext>
              </a:extLst>
            </p:cNvPr>
            <p:cNvSpPr/>
            <p:nvPr userDrawn="1"/>
          </p:nvSpPr>
          <p:spPr bwMode="auto">
            <a:xfrm>
              <a:off x="12930471" y="246575"/>
              <a:ext cx="384981" cy="384048"/>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392" b="1">
                  <a:solidFill>
                    <a:srgbClr val="000000"/>
                  </a:solidFill>
                  <a:ea typeface="Segoe UI" pitchFamily="34" charset="0"/>
                  <a:cs typeface="Segoe UI" pitchFamily="34" charset="0"/>
                </a:rPr>
                <a:t>Light gray</a:t>
              </a:r>
            </a:p>
            <a:p>
              <a:pPr algn="l" defTabSz="913927" fontAlgn="base">
                <a:lnSpc>
                  <a:spcPct val="100000"/>
                </a:lnSpc>
                <a:spcBef>
                  <a:spcPct val="0"/>
                </a:spcBef>
                <a:spcAft>
                  <a:spcPct val="0"/>
                </a:spcAft>
              </a:pPr>
              <a:r>
                <a:rPr lang="en-US" sz="294">
                  <a:solidFill>
                    <a:srgbClr val="000000"/>
                  </a:solidFill>
                  <a:ea typeface="Segoe UI" pitchFamily="34" charset="0"/>
                  <a:cs typeface="Segoe UI" pitchFamily="34" charset="0"/>
                </a:rPr>
                <a:t>R243 G243 B243</a:t>
              </a:r>
            </a:p>
          </p:txBody>
        </p:sp>
      </p:grpSp>
    </p:spTree>
    <p:extLst>
      <p:ext uri="{BB962C8B-B14F-4D97-AF65-F5344CB8AC3E}">
        <p14:creationId xmlns:p14="http://schemas.microsoft.com/office/powerpoint/2010/main" val="82425979"/>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Lst>
  <p:transition>
    <p:fade/>
  </p:transition>
  <p:txStyles>
    <p:title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01">
          <p15:clr>
            <a:srgbClr val="C35EA4"/>
          </p15:clr>
        </p15:guide>
        <p15:guide id="4" pos="1547">
          <p15:clr>
            <a:srgbClr val="C35EA4"/>
          </p15:clr>
        </p15:guide>
        <p15:guide id="5" pos="2660">
          <p15:clr>
            <a:srgbClr val="C35EA4"/>
          </p15:clr>
        </p15:guide>
        <p15:guide id="6" pos="2806">
          <p15:clr>
            <a:srgbClr val="C35EA4"/>
          </p15:clr>
        </p15:guide>
        <p15:guide id="7" pos="3921">
          <p15:clr>
            <a:srgbClr val="C35EA4"/>
          </p15:clr>
        </p15:guide>
        <p15:guide id="8" pos="4069">
          <p15:clr>
            <a:srgbClr val="C35EA4"/>
          </p15:clr>
        </p15:guide>
        <p15:guide id="9" pos="5181">
          <p15:clr>
            <a:srgbClr val="C35EA4"/>
          </p15:clr>
        </p15:guide>
        <p15:guide id="10" pos="5327">
          <p15:clr>
            <a:srgbClr val="C35EA4"/>
          </p15:clr>
        </p15:guide>
        <p15:guide id="11" pos="6444">
          <p15:clr>
            <a:srgbClr val="C35EA4"/>
          </p15:clr>
        </p15:guide>
        <p15:guide id="12" pos="6590">
          <p15:clr>
            <a:srgbClr val="C35EA4"/>
          </p15:clr>
        </p15:guide>
        <p15:guide id="16" pos="279">
          <p15:clr>
            <a:srgbClr val="F26B43"/>
          </p15:clr>
        </p15:guide>
        <p15:guide id="17" pos="7565">
          <p15:clr>
            <a:srgbClr val="F26B43"/>
          </p15:clr>
        </p15:guide>
        <p15:guide id="18" orient="horz" pos="773">
          <p15:clr>
            <a:srgbClr val="5ACBF0"/>
          </p15:clr>
        </p15:guide>
        <p15:guide id="19" orient="horz" pos="1399">
          <p15:clr>
            <a:srgbClr val="5ACBF0"/>
          </p15:clr>
        </p15:guide>
        <p15:guide id="20" orient="horz" pos="624">
          <p15:clr>
            <a:srgbClr val="5ACBF0"/>
          </p15:clr>
        </p15:guide>
        <p15:guide id="21" orient="horz" pos="1545">
          <p15:clr>
            <a:srgbClr val="5ACBF0"/>
          </p15:clr>
        </p15:guide>
        <p15:guide id="22" orient="horz" pos="2169">
          <p15:clr>
            <a:srgbClr val="5ACBF0"/>
          </p15:clr>
        </p15:guide>
        <p15:guide id="23" orient="horz" pos="2320">
          <p15:clr>
            <a:srgbClr val="5ACBF0"/>
          </p15:clr>
        </p15:guide>
        <p15:guide id="25" orient="horz" pos="286">
          <p15:clr>
            <a:srgbClr val="F26B43"/>
          </p15:clr>
        </p15:guide>
        <p15:guide id="26" orient="horz" pos="4123">
          <p15:clr>
            <a:srgbClr val="F26B43"/>
          </p15:clr>
        </p15:guide>
        <p15:guide id="27" orient="horz" pos="2947">
          <p15:clr>
            <a:srgbClr val="5ACBF0"/>
          </p15:clr>
        </p15:guide>
        <p15:guide id="28" orient="horz" pos="3092">
          <p15:clr>
            <a:srgbClr val="5ACBF0"/>
          </p15:clr>
        </p15:guide>
        <p15:guide id="29" orient="horz" pos="3721">
          <p15:clr>
            <a:srgbClr val="5ACBF0"/>
          </p15:clr>
        </p15:guide>
        <p15:guide id="30" orient="horz" pos="3867">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DD709B-BF1A-4CD9-8AB2-BFF37C6B4A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A29E72C-30DD-45E9-B234-D0295B168D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D398EB-79F3-449C-BD09-82D62D75D2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8086F1-60FE-4B55-9C83-63A899F2E36E}" type="datetimeFigureOut">
              <a:rPr lang="en-US" smtClean="0"/>
              <a:t>2/23/21</a:t>
            </a:fld>
            <a:endParaRPr lang="en-US"/>
          </a:p>
        </p:txBody>
      </p:sp>
      <p:sp>
        <p:nvSpPr>
          <p:cNvPr id="5" name="Footer Placeholder 4">
            <a:extLst>
              <a:ext uri="{FF2B5EF4-FFF2-40B4-BE49-F238E27FC236}">
                <a16:creationId xmlns:a16="http://schemas.microsoft.com/office/drawing/2014/main" id="{35929A37-086F-4328-B911-8722747E66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F5145B-6370-4A5F-A2B7-25ED4B672B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927301-D3EC-4692-8B2A-91199A51AE10}" type="slidenum">
              <a:rPr lang="en-US" smtClean="0"/>
              <a:t>‹#›</a:t>
            </a:fld>
            <a:endParaRPr lang="en-US"/>
          </a:p>
        </p:txBody>
      </p:sp>
    </p:spTree>
    <p:extLst>
      <p:ext uri="{BB962C8B-B14F-4D97-AF65-F5344CB8AC3E}">
        <p14:creationId xmlns:p14="http://schemas.microsoft.com/office/powerpoint/2010/main" val="1281555739"/>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4021904083"/>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 id="2147483766" r:id="rId20"/>
    <p:sldLayoutId id="2147483767" r:id="rId21"/>
    <p:sldLayoutId id="2147483768" r:id="rId22"/>
    <p:sldLayoutId id="2147483769" r:id="rId23"/>
    <p:sldLayoutId id="2147483770" r:id="rId24"/>
    <p:sldLayoutId id="2147483771" r:id="rId25"/>
    <p:sldLayoutId id="2147483772" r:id="rId26"/>
    <p:sldLayoutId id="2147483773" r:id="rId27"/>
    <p:sldLayoutId id="2147483774" r:id="rId28"/>
    <p:sldLayoutId id="2147483775" r:id="rId29"/>
    <p:sldLayoutId id="2147483776" r:id="rId30"/>
    <p:sldLayoutId id="2147483777" r:id="rId31"/>
    <p:sldLayoutId id="2147483778" r:id="rId32"/>
    <p:sldLayoutId id="2147483779" r:id="rId33"/>
    <p:sldLayoutId id="2147483780" r:id="rId34"/>
    <p:sldLayoutId id="2147483781" r:id="rId35"/>
    <p:sldLayoutId id="2147483782" r:id="rId36"/>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26711286"/>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 id="2147483804" r:id="rId21"/>
    <p:sldLayoutId id="2147483805" r:id="rId22"/>
    <p:sldLayoutId id="2147483806" r:id="rId23"/>
    <p:sldLayoutId id="2147483807" r:id="rId24"/>
    <p:sldLayoutId id="2147483808" r:id="rId25"/>
    <p:sldLayoutId id="2147483809" r:id="rId26"/>
    <p:sldLayoutId id="2147483810" r:id="rId27"/>
    <p:sldLayoutId id="2147483811" r:id="rId28"/>
    <p:sldLayoutId id="2147483812" r:id="rId29"/>
    <p:sldLayoutId id="2147483813" r:id="rId30"/>
    <p:sldLayoutId id="2147483814" r:id="rId31"/>
    <p:sldLayoutId id="2147483815" r:id="rId32"/>
    <p:sldLayoutId id="2147483816" r:id="rId33"/>
    <p:sldLayoutId id="2147483817"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0.xml"/></Relationships>
</file>

<file path=ppt/slides/_rels/slide11.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73.emf"/><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notesSlide" Target="../notesSlides/notesSlide10.xml"/><Relationship Id="rId4" Type="http://schemas.openxmlformats.org/officeDocument/2006/relationships/slideLayout" Target="../slideLayouts/slideLayout6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91.xml"/><Relationship Id="rId7" Type="http://schemas.openxmlformats.org/officeDocument/2006/relationships/hyperlink" Target="https://docs.microsoft.com/en-us/windows-server/remote/remote-desktop-services/remote-desktop-workloads" TargetMode="External"/><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image" Target="../media/image19.emf"/><Relationship Id="rId5" Type="http://schemas.openxmlformats.org/officeDocument/2006/relationships/oleObject" Target="../embeddings/oleObject4.bin"/><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7.xml"/></Relationships>
</file>

<file path=ppt/slides/_rels/slide15.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9.emf"/><Relationship Id="rId2" Type="http://schemas.openxmlformats.org/officeDocument/2006/relationships/tags" Target="../tags/tag8.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notesSlide" Target="../notesSlides/notesSlide14.xml"/><Relationship Id="rId4" Type="http://schemas.openxmlformats.org/officeDocument/2006/relationships/slideLayout" Target="../slideLayouts/slideLayout14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6.xml"/><Relationship Id="rId1" Type="http://schemas.openxmlformats.org/officeDocument/2006/relationships/slideLayout" Target="../slideLayouts/slideLayout46.xml"/><Relationship Id="rId4" Type="http://schemas.openxmlformats.org/officeDocument/2006/relationships/image" Target="../media/image75.svg"/></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azure/virtual-desktop/set-up-customize-master-image" TargetMode="External"/><Relationship Id="rId2" Type="http://schemas.openxmlformats.org/officeDocument/2006/relationships/notesSlide" Target="../notesSlides/notesSlide17.xml"/><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8.xml"/><Relationship Id="rId1" Type="http://schemas.openxmlformats.org/officeDocument/2006/relationships/slideLayout" Target="../slideLayouts/slideLayout46.xml"/><Relationship Id="rId4" Type="http://schemas.openxmlformats.org/officeDocument/2006/relationships/image" Target="../media/image77.svg"/></Relationships>
</file>

<file path=ppt/slides/_rels/slide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0.xml"/></Relationships>
</file>

<file path=ppt/slides/_rels/slide21.xml.rels><?xml version="1.0" encoding="UTF-8" standalone="yes"?>
<Relationships xmlns="http://schemas.openxmlformats.org/package/2006/relationships"><Relationship Id="rId3" Type="http://schemas.openxmlformats.org/officeDocument/2006/relationships/hyperlink" Target="https://azure.microsoft.com/en-us/pricing/reserved-vm-instances/" TargetMode="External"/><Relationship Id="rId2" Type="http://schemas.openxmlformats.org/officeDocument/2006/relationships/notesSlide" Target="../notesSlides/notesSlide20.xml"/><Relationship Id="rId1" Type="http://schemas.openxmlformats.org/officeDocument/2006/relationships/slideLayout" Target="../slideLayouts/slideLayout16.xml"/><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hyperlink" Target="https://azure.microsoft.com/en-us/reservation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4.xml"/><Relationship Id="rId1" Type="http://schemas.openxmlformats.org/officeDocument/2006/relationships/slideLayout" Target="../slideLayouts/slideLayout6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0.xml"/></Relationships>
</file>

<file path=ppt/slides/_rels/slide7.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emf"/><Relationship Id="rId18" Type="http://schemas.openxmlformats.org/officeDocument/2006/relationships/image" Target="../media/image56.emf"/><Relationship Id="rId26" Type="http://schemas.openxmlformats.org/officeDocument/2006/relationships/image" Target="../media/image64.png"/><Relationship Id="rId3" Type="http://schemas.openxmlformats.org/officeDocument/2006/relationships/tags" Target="../tags/tag4.xml"/><Relationship Id="rId21" Type="http://schemas.openxmlformats.org/officeDocument/2006/relationships/image" Target="../media/image59.svg"/><Relationship Id="rId7" Type="http://schemas.openxmlformats.org/officeDocument/2006/relationships/image" Target="../media/image19.emf"/><Relationship Id="rId12" Type="http://schemas.openxmlformats.org/officeDocument/2006/relationships/image" Target="../media/image50.emf"/><Relationship Id="rId17" Type="http://schemas.openxmlformats.org/officeDocument/2006/relationships/image" Target="../media/image55.svg"/><Relationship Id="rId25" Type="http://schemas.openxmlformats.org/officeDocument/2006/relationships/image" Target="../media/image63.svg"/><Relationship Id="rId2" Type="http://schemas.openxmlformats.org/officeDocument/2006/relationships/tags" Target="../tags/tag3.xml"/><Relationship Id="rId16" Type="http://schemas.openxmlformats.org/officeDocument/2006/relationships/image" Target="../media/image54.png"/><Relationship Id="rId20" Type="http://schemas.openxmlformats.org/officeDocument/2006/relationships/image" Target="../media/image58.png"/><Relationship Id="rId29" Type="http://schemas.openxmlformats.org/officeDocument/2006/relationships/image" Target="../media/image67.emf"/><Relationship Id="rId1" Type="http://schemas.openxmlformats.org/officeDocument/2006/relationships/vmlDrawing" Target="../drawings/vmlDrawing2.vml"/><Relationship Id="rId6" Type="http://schemas.openxmlformats.org/officeDocument/2006/relationships/oleObject" Target="../embeddings/oleObject2.bin"/><Relationship Id="rId11" Type="http://schemas.openxmlformats.org/officeDocument/2006/relationships/image" Target="../media/image49.svg"/><Relationship Id="rId24" Type="http://schemas.openxmlformats.org/officeDocument/2006/relationships/image" Target="../media/image62.png"/><Relationship Id="rId5" Type="http://schemas.openxmlformats.org/officeDocument/2006/relationships/notesSlide" Target="../notesSlides/notesSlide6.xml"/><Relationship Id="rId15" Type="http://schemas.openxmlformats.org/officeDocument/2006/relationships/image" Target="../media/image53.svg"/><Relationship Id="rId23" Type="http://schemas.openxmlformats.org/officeDocument/2006/relationships/image" Target="../media/image61.svg"/><Relationship Id="rId28" Type="http://schemas.openxmlformats.org/officeDocument/2006/relationships/image" Target="../media/image66.emf"/><Relationship Id="rId10" Type="http://schemas.openxmlformats.org/officeDocument/2006/relationships/image" Target="../media/image48.png"/><Relationship Id="rId19" Type="http://schemas.openxmlformats.org/officeDocument/2006/relationships/image" Target="../media/image57.emf"/><Relationship Id="rId4" Type="http://schemas.openxmlformats.org/officeDocument/2006/relationships/slideLayout" Target="../slideLayouts/slideLayout46.xml"/><Relationship Id="rId9" Type="http://schemas.openxmlformats.org/officeDocument/2006/relationships/image" Target="../media/image47.svg"/><Relationship Id="rId14" Type="http://schemas.openxmlformats.org/officeDocument/2006/relationships/image" Target="../media/image52.png"/><Relationship Id="rId22" Type="http://schemas.openxmlformats.org/officeDocument/2006/relationships/image" Target="../media/image60.png"/><Relationship Id="rId27" Type="http://schemas.openxmlformats.org/officeDocument/2006/relationships/image" Target="../media/image65.svg"/><Relationship Id="rId30" Type="http://schemas.openxmlformats.org/officeDocument/2006/relationships/image" Target="../media/image68.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46.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sitting at a table using a computer&#10;&#10;Description generated with very high confidence">
            <a:extLst>
              <a:ext uri="{FF2B5EF4-FFF2-40B4-BE49-F238E27FC236}">
                <a16:creationId xmlns:a16="http://schemas.microsoft.com/office/drawing/2014/main" id="{758D9D8A-B733-45CD-98F1-21EB90D8097B}"/>
              </a:ext>
            </a:extLst>
          </p:cNvPr>
          <p:cNvPicPr>
            <a:picLocks noChangeAspect="1"/>
          </p:cNvPicPr>
          <p:nvPr/>
        </p:nvPicPr>
        <p:blipFill rotWithShape="1">
          <a:blip r:embed="rId3">
            <a:extLst>
              <a:ext uri="{28A0092B-C50C-407E-A947-70E740481C1C}">
                <a14:useLocalDpi xmlns:a14="http://schemas.microsoft.com/office/drawing/2010/main" val="0"/>
              </a:ext>
            </a:extLst>
          </a:blip>
          <a:srcRect t="5587" r="5587" b="14693"/>
          <a:stretch/>
        </p:blipFill>
        <p:spPr>
          <a:xfrm>
            <a:off x="0" y="487"/>
            <a:ext cx="12191154" cy="6857524"/>
          </a:xfrm>
          <a:prstGeom prst="rect">
            <a:avLst/>
          </a:prstGeom>
        </p:spPr>
      </p:pic>
      <p:sp>
        <p:nvSpPr>
          <p:cNvPr id="3" name="Rectangle 2" descr="Two women looking at a laptop with a powerpoint presentation pulled up">
            <a:extLst>
              <a:ext uri="{FF2B5EF4-FFF2-40B4-BE49-F238E27FC236}">
                <a16:creationId xmlns:a16="http://schemas.microsoft.com/office/drawing/2014/main" id="{D0C701D5-ABDD-4C61-AD22-89F78E33FA70}"/>
              </a:ext>
            </a:extLst>
          </p:cNvPr>
          <p:cNvSpPr/>
          <p:nvPr/>
        </p:nvSpPr>
        <p:spPr bwMode="auto">
          <a:xfrm rot="5400000">
            <a:off x="2667238" y="-2666763"/>
            <a:ext cx="6857525" cy="12192001"/>
          </a:xfrm>
          <a:prstGeom prst="rect">
            <a:avLst/>
          </a:prstGeom>
          <a:gradFill flip="none" rotWithShape="1">
            <a:gsLst>
              <a:gs pos="10000">
                <a:srgbClr val="000000">
                  <a:alpha val="70000"/>
                </a:srgbClr>
              </a:gs>
              <a:gs pos="43000">
                <a:srgbClr val="000000">
                  <a:alpha val="50000"/>
                </a:srgbClr>
              </a:gs>
              <a:gs pos="74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91AAD00C-653F-4128-A61C-2BFA89CF1820}"/>
              </a:ext>
            </a:extLst>
          </p:cNvPr>
          <p:cNvSpPr/>
          <p:nvPr/>
        </p:nvSpPr>
        <p:spPr bwMode="auto">
          <a:xfrm>
            <a:off x="502673" y="4106077"/>
            <a:ext cx="6439994" cy="6915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r>
              <a:rPr lang="en-US" dirty="0"/>
              <a:t>Enable a secure, remote desktop experience from anywhere</a:t>
            </a:r>
          </a:p>
        </p:txBody>
      </p:sp>
      <p:sp>
        <p:nvSpPr>
          <p:cNvPr id="5" name="Rectangle 4">
            <a:extLst>
              <a:ext uri="{FF2B5EF4-FFF2-40B4-BE49-F238E27FC236}">
                <a16:creationId xmlns:a16="http://schemas.microsoft.com/office/drawing/2014/main" id="{8BB089A7-D27F-42B2-B9D7-68584ACEF226}"/>
              </a:ext>
            </a:extLst>
          </p:cNvPr>
          <p:cNvSpPr/>
          <p:nvPr/>
        </p:nvSpPr>
        <p:spPr>
          <a:xfrm>
            <a:off x="425626" y="785777"/>
            <a:ext cx="7526205" cy="3666068"/>
          </a:xfrm>
          <a:prstGeom prst="rect">
            <a:avLst/>
          </a:prstGeom>
        </p:spPr>
        <p:txBody>
          <a:bodyPr wrap="square" lIns="0" tIns="0" rIns="0" bIns="0" anchor="ctr">
            <a:spAutoFit/>
          </a:bodyPr>
          <a:lstStyle/>
          <a:p>
            <a:pPr defTabSz="896182">
              <a:lnSpc>
                <a:spcPct val="90000"/>
              </a:lnSpc>
              <a:spcBef>
                <a:spcPct val="0"/>
              </a:spcBef>
              <a:defRPr/>
            </a:pPr>
            <a:r>
              <a:rPr kumimoji="0" lang="en-US" sz="5294" b="0" i="0" u="none" strike="noStrike" kern="1200" cap="none" spc="-147" normalizeH="0" baseline="0" noProof="0" dirty="0">
                <a:ln w="3175">
                  <a:noFill/>
                </a:ln>
                <a:solidFill>
                  <a:prstClr val="white"/>
                </a:solidFill>
                <a:effectLst/>
                <a:uLnTx/>
                <a:uFillTx/>
                <a:latin typeface="Segoe UI Semibold"/>
                <a:ea typeface="+mn-ea"/>
                <a:cs typeface="Segoe UI Semibold" panose="020B0702040204020203" pitchFamily="34" charset="0"/>
              </a:rPr>
              <a:t>Microsoft Windows Virtual Desktop</a:t>
            </a:r>
          </a:p>
          <a:p>
            <a:pPr defTabSz="896182">
              <a:lnSpc>
                <a:spcPct val="90000"/>
              </a:lnSpc>
              <a:spcBef>
                <a:spcPct val="0"/>
              </a:spcBef>
              <a:defRPr/>
            </a:pPr>
            <a:endParaRPr lang="en-US" sz="5294" spc="-147">
              <a:ln w="3175">
                <a:noFill/>
              </a:ln>
              <a:solidFill>
                <a:prstClr val="white"/>
              </a:solidFill>
              <a:latin typeface="Segoe UI Semibold"/>
              <a:cs typeface="Segoe UI Semibold" panose="020B0702040204020203" pitchFamily="34" charset="0"/>
            </a:endParaRPr>
          </a:p>
          <a:p>
            <a:pPr defTabSz="896182">
              <a:lnSpc>
                <a:spcPct val="90000"/>
              </a:lnSpc>
              <a:spcBef>
                <a:spcPct val="0"/>
              </a:spcBef>
              <a:defRPr/>
            </a:pPr>
            <a:r>
              <a:rPr lang="en-US" sz="5294" spc="-147">
                <a:ln w="3175">
                  <a:noFill/>
                </a:ln>
                <a:solidFill>
                  <a:prstClr val="white"/>
                </a:solidFill>
                <a:latin typeface="Segoe UI Semibold"/>
                <a:cs typeface="Segoe UI Semibold" panose="020B0702040204020203" pitchFamily="34" charset="0"/>
              </a:rPr>
              <a:t>Tech </a:t>
            </a:r>
            <a:r>
              <a:rPr lang="en-US" sz="5294" spc="-147" dirty="0">
                <a:ln w="3175">
                  <a:noFill/>
                </a:ln>
                <a:solidFill>
                  <a:prstClr val="white"/>
                </a:solidFill>
                <a:latin typeface="Segoe UI Semibold"/>
                <a:cs typeface="Segoe UI Semibold" panose="020B0702040204020203" pitchFamily="34" charset="0"/>
              </a:rPr>
              <a:t>Intensity Workshop</a:t>
            </a:r>
            <a:endParaRPr kumimoji="0" lang="en-US" sz="5294" b="0" i="0" u="none" strike="noStrike" kern="1200" cap="none" spc="-147" normalizeH="0" baseline="0" noProof="0" dirty="0">
              <a:ln w="3175">
                <a:noFill/>
              </a:ln>
              <a:solidFill>
                <a:prstClr val="white"/>
              </a:solidFill>
              <a:effectLst/>
              <a:uLnTx/>
              <a:uFillTx/>
              <a:latin typeface="Segoe UI Semibold"/>
              <a:ea typeface="+mn-ea"/>
              <a:cs typeface="Segoe UI Semibold" panose="020B0702040204020203" pitchFamily="34" charset="0"/>
            </a:endParaRPr>
          </a:p>
          <a:p>
            <a:pPr marL="0" marR="0" lvl="0" indent="0" algn="l" defTabSz="896182" rtl="0" eaLnBrk="1" fontAlgn="auto" latinLnBrk="0" hangingPunct="1">
              <a:lnSpc>
                <a:spcPct val="90000"/>
              </a:lnSpc>
              <a:spcBef>
                <a:spcPct val="0"/>
              </a:spcBef>
              <a:spcAft>
                <a:spcPts val="0"/>
              </a:spcAft>
              <a:buClrTx/>
              <a:buSzTx/>
              <a:buFontTx/>
              <a:buNone/>
              <a:tabLst/>
              <a:defRPr/>
            </a:pPr>
            <a:endParaRPr kumimoji="0" lang="en-US" sz="5294" b="0" i="0" u="none" strike="noStrike" kern="1200" cap="none" spc="-147" normalizeH="0" baseline="0" noProof="0" dirty="0">
              <a:ln w="3175">
                <a:noFill/>
              </a:ln>
              <a:solidFill>
                <a:prstClr val="white"/>
              </a:solidFill>
              <a:effectLst/>
              <a:uLnTx/>
              <a:uFillTx/>
              <a:latin typeface="Segoe UI Semibold"/>
              <a:ea typeface="+mn-ea"/>
              <a:cs typeface="Segoe UI Semibold" panose="020B0702040204020203" pitchFamily="34" charset="0"/>
            </a:endParaRPr>
          </a:p>
        </p:txBody>
      </p:sp>
      <p:sp>
        <p:nvSpPr>
          <p:cNvPr id="6" name="Text Placeholder 6" descr="Subtitle box">
            <a:extLst>
              <a:ext uri="{FF2B5EF4-FFF2-40B4-BE49-F238E27FC236}">
                <a16:creationId xmlns:a16="http://schemas.microsoft.com/office/drawing/2014/main" id="{14E89A1E-6BE3-440D-901D-232859DE2E52}"/>
              </a:ext>
            </a:extLst>
          </p:cNvPr>
          <p:cNvSpPr txBox="1">
            <a:spLocks/>
          </p:cNvSpPr>
          <p:nvPr/>
        </p:nvSpPr>
        <p:spPr>
          <a:xfrm>
            <a:off x="426473" y="4082295"/>
            <a:ext cx="9110599" cy="178510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4409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4" presetClass="path" presetSubtype="0" decel="100000" fill="hold" grpId="1" nodeType="withEffect">
                                  <p:stCondLst>
                                    <p:cond delay="0"/>
                                  </p:stCondLst>
                                  <p:childTnLst>
                                    <p:animMotion origin="layout" path="M -2.34874E-7 -2.41489E-6 L -2.34874E-7 -0.02814 " pathEditMode="relative" rAng="0" ptsTypes="AA">
                                      <p:cBhvr>
                                        <p:cTn id="9" dur="500" spd="-100000" fill="hold"/>
                                        <p:tgtEl>
                                          <p:spTgt spid="5"/>
                                        </p:tgtEl>
                                        <p:attrNameLst>
                                          <p:attrName>ppt_x</p:attrName>
                                          <p:attrName>ppt_y</p:attrName>
                                        </p:attrNameLst>
                                      </p:cBhvr>
                                      <p:rCtr x="0" y="-1407"/>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2.08333E-7 -7.40741E-7 L -2.08333E-7 0.0257 " pathEditMode="relative" rAng="0" ptsTypes="AA">
                                      <p:cBhvr>
                                        <p:cTn id="15" dur="500" spd="-100000" fill="hold"/>
                                        <p:tgtEl>
                                          <p:spTgt spid="4"/>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5808"/>
            <a:ext cx="9144000" cy="498598"/>
          </a:xfrm>
        </p:spPr>
        <p:txBody>
          <a:bodyPr/>
          <a:lstStyle/>
          <a:p>
            <a:r>
              <a:rPr lang="en-US" dirty="0"/>
              <a:t>3</a:t>
            </a:r>
            <a:r>
              <a:rPr lang="en-US" baseline="30000" dirty="0"/>
              <a:t>rd</a:t>
            </a:r>
            <a:r>
              <a:rPr lang="en-US" dirty="0"/>
              <a:t> Party Tools</a:t>
            </a:r>
          </a:p>
        </p:txBody>
      </p:sp>
    </p:spTree>
    <p:extLst>
      <p:ext uri="{BB962C8B-B14F-4D97-AF65-F5344CB8AC3E}">
        <p14:creationId xmlns:p14="http://schemas.microsoft.com/office/powerpoint/2010/main" val="278321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0975F65-CAB9-4909-9969-F54796AD40EE}"/>
              </a:ext>
            </a:extLst>
          </p:cNvPr>
          <p:cNvGraphicFramePr>
            <a:graphicFrameLocks noChangeAspect="1"/>
          </p:cNvGraphicFramePr>
          <p:nvPr>
            <p:custDataLst>
              <p:tags r:id="rId2"/>
            </p:custDataLst>
          </p:nvPr>
        </p:nvGraphicFramePr>
        <p:xfrm>
          <a:off x="2452" y="2074"/>
          <a:ext cx="1588" cy="1588"/>
        </p:xfrm>
        <a:graphic>
          <a:graphicData uri="http://schemas.openxmlformats.org/presentationml/2006/ole">
            <mc:AlternateContent xmlns:mc="http://schemas.openxmlformats.org/markup-compatibility/2006">
              <mc:Choice xmlns:v="urn:schemas-microsoft-com:vml" Requires="v">
                <p:oleObj spid="_x0000_s2049" name="think-cell Slide" r:id="rId6" imgW="503" imgH="503" progId="TCLayout.ActiveDocument.1">
                  <p:embed/>
                </p:oleObj>
              </mc:Choice>
              <mc:Fallback>
                <p:oleObj name="think-cell Slide" r:id="rId6" imgW="503" imgH="503" progId="TCLayout.ActiveDocument.1">
                  <p:embed/>
                  <p:pic>
                    <p:nvPicPr>
                      <p:cNvPr id="3" name="Object 2" hidden="1">
                        <a:extLst>
                          <a:ext uri="{FF2B5EF4-FFF2-40B4-BE49-F238E27FC236}">
                            <a16:creationId xmlns:a16="http://schemas.microsoft.com/office/drawing/2014/main" id="{D0975F65-CAB9-4909-9969-F54796AD40EE}"/>
                          </a:ext>
                        </a:extLst>
                      </p:cNvPr>
                      <p:cNvPicPr/>
                      <p:nvPr/>
                    </p:nvPicPr>
                    <p:blipFill>
                      <a:blip r:embed="rId7"/>
                      <a:stretch>
                        <a:fillRect/>
                      </a:stretch>
                    </p:blipFill>
                    <p:spPr>
                      <a:xfrm>
                        <a:off x="2452" y="2074"/>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92BEF49-89B2-40F2-AF87-C0360EF24F71}"/>
              </a:ext>
            </a:extLst>
          </p:cNvPr>
          <p:cNvSpPr/>
          <p:nvPr>
            <p:custDataLst>
              <p:tags r:id="rId3"/>
            </p:custDataLst>
          </p:nvPr>
        </p:nvSpPr>
        <p:spPr bwMode="auto">
          <a:xfrm>
            <a:off x="865" y="487"/>
            <a:ext cx="158727" cy="1587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800">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F483B812-4885-407F-B3D7-E3EA4132FA67}"/>
              </a:ext>
            </a:extLst>
          </p:cNvPr>
          <p:cNvSpPr>
            <a:spLocks noGrp="1"/>
          </p:cNvSpPr>
          <p:nvPr>
            <p:ph type="title"/>
          </p:nvPr>
        </p:nvSpPr>
        <p:spPr>
          <a:xfrm>
            <a:off x="584982" y="259730"/>
            <a:ext cx="11544595" cy="543097"/>
          </a:xfrm>
        </p:spPr>
        <p:txBody>
          <a:bodyPr/>
          <a:lstStyle/>
          <a:p>
            <a:r>
              <a:rPr lang="en-US"/>
              <a:t>WVD ISV partner environment</a:t>
            </a:r>
          </a:p>
        </p:txBody>
      </p:sp>
      <p:graphicFrame>
        <p:nvGraphicFramePr>
          <p:cNvPr id="25" name="Table 24">
            <a:extLst>
              <a:ext uri="{FF2B5EF4-FFF2-40B4-BE49-F238E27FC236}">
                <a16:creationId xmlns:a16="http://schemas.microsoft.com/office/drawing/2014/main" id="{E745901B-0B3F-447C-852F-E28C59CBE894}"/>
              </a:ext>
            </a:extLst>
          </p:cNvPr>
          <p:cNvGraphicFramePr>
            <a:graphicFrameLocks noGrp="1"/>
          </p:cNvGraphicFramePr>
          <p:nvPr/>
        </p:nvGraphicFramePr>
        <p:xfrm>
          <a:off x="468503" y="1644770"/>
          <a:ext cx="11096945" cy="4806050"/>
        </p:xfrm>
        <a:graphic>
          <a:graphicData uri="http://schemas.openxmlformats.org/drawingml/2006/table">
            <a:tbl>
              <a:tblPr firstRow="1" bandRow="1" bandCol="1">
                <a:tableStyleId>{69012ECD-51FC-41F1-AA8D-1B2483CD663E}</a:tableStyleId>
              </a:tblPr>
              <a:tblGrid>
                <a:gridCol w="3212730">
                  <a:extLst>
                    <a:ext uri="{9D8B030D-6E8A-4147-A177-3AD203B41FA5}">
                      <a16:colId xmlns:a16="http://schemas.microsoft.com/office/drawing/2014/main" val="3678794857"/>
                    </a:ext>
                  </a:extLst>
                </a:gridCol>
                <a:gridCol w="7884215">
                  <a:extLst>
                    <a:ext uri="{9D8B030D-6E8A-4147-A177-3AD203B41FA5}">
                      <a16:colId xmlns:a16="http://schemas.microsoft.com/office/drawing/2014/main" val="3392629051"/>
                    </a:ext>
                  </a:extLst>
                </a:gridCol>
              </a:tblGrid>
              <a:tr h="353518">
                <a:tc>
                  <a:txBody>
                    <a:bodyPr/>
                    <a:lstStyle/>
                    <a:p>
                      <a:pPr algn="ctr"/>
                      <a:r>
                        <a:rPr lang="en-US" sz="1600" b="1" kern="1200">
                          <a:solidFill>
                            <a:schemeClr val="bg1"/>
                          </a:solidFill>
                          <a:latin typeface="+mn-lt"/>
                          <a:ea typeface="+mn-ea"/>
                          <a:cs typeface="+mn-cs"/>
                        </a:rPr>
                        <a:t>Category</a:t>
                      </a:r>
                    </a:p>
                  </a:txBody>
                  <a:tcPr marL="73141" marR="73141" marT="54856" marB="54856" anchor="ctr">
                    <a:lnL w="6350" cap="flat" cmpd="sng" algn="ctr">
                      <a:solidFill>
                        <a:schemeClr val="bg1">
                          <a:lumMod val="75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1"/>
                    </a:solidFill>
                  </a:tcPr>
                </a:tc>
                <a:tc>
                  <a:txBody>
                    <a:bodyPr/>
                    <a:lstStyle/>
                    <a:p>
                      <a:pPr algn="ctr"/>
                      <a:r>
                        <a:rPr lang="en-US" sz="1600">
                          <a:solidFill>
                            <a:schemeClr val="bg1"/>
                          </a:solidFill>
                        </a:rPr>
                        <a:t>Description</a:t>
                      </a:r>
                    </a:p>
                  </a:txBody>
                  <a:tcPr marL="73141" marR="73141" marT="54856" marB="548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403657619"/>
                  </a:ext>
                </a:extLst>
              </a:tr>
              <a:tr h="825891">
                <a:tc>
                  <a:txBody>
                    <a:bodyPr/>
                    <a:lstStyle/>
                    <a:p>
                      <a:r>
                        <a:rPr lang="en-US" sz="1400" b="1" i="1">
                          <a:solidFill>
                            <a:schemeClr val="tx1"/>
                          </a:solidFill>
                          <a:latin typeface="+mn-lt"/>
                        </a:rPr>
                        <a:t>Customer </a:t>
                      </a:r>
                    </a:p>
                    <a:p>
                      <a:r>
                        <a:rPr lang="en-US" sz="1400" b="1" i="1">
                          <a:solidFill>
                            <a:schemeClr val="tx1"/>
                          </a:solidFill>
                          <a:latin typeface="+mn-lt"/>
                        </a:rPr>
                        <a:t>Environment Assessment</a:t>
                      </a:r>
                    </a:p>
                  </a:txBody>
                  <a:tcPr marL="73141" marR="73141" marT="54856" marB="5485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r>
                        <a:rPr lang="en-US" sz="1400">
                          <a:solidFill>
                            <a:schemeClr val="tx1"/>
                          </a:solidFill>
                          <a:latin typeface="+mn-lt"/>
                        </a:rPr>
                        <a:t>Assess resource utilization of apps/users/OS, baseline user experiences and recommend sizing for WVD. </a:t>
                      </a:r>
                    </a:p>
                    <a:p>
                      <a:r>
                        <a:rPr lang="en-US" sz="1400" i="1">
                          <a:solidFill>
                            <a:schemeClr val="accent1"/>
                          </a:solidFill>
                          <a:latin typeface="+mn-lt"/>
                        </a:rPr>
                        <a:t>Example - Lakeside</a:t>
                      </a:r>
                    </a:p>
                  </a:txBody>
                  <a:tcPr marL="73141" marR="73141" marT="54856" marB="5485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414299413"/>
                  </a:ext>
                </a:extLst>
              </a:tr>
              <a:tr h="825891">
                <a:tc>
                  <a:txBody>
                    <a:bodyPr/>
                    <a:lstStyle/>
                    <a:p>
                      <a:r>
                        <a:rPr lang="en-US" sz="1400" b="1" i="1">
                          <a:solidFill>
                            <a:schemeClr val="tx1"/>
                          </a:solidFill>
                          <a:latin typeface="+mn-lt"/>
                        </a:rPr>
                        <a:t>Diagnostics &amp; End User Experience Monitoring</a:t>
                      </a:r>
                    </a:p>
                  </a:txBody>
                  <a:tcPr marL="73141" marR="73141" marT="54856" marB="5485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r>
                        <a:rPr lang="en-US" sz="1400">
                          <a:solidFill>
                            <a:schemeClr val="tx1"/>
                          </a:solidFill>
                          <a:latin typeface="+mn-lt"/>
                        </a:rPr>
                        <a:t>Assess, monitor, and manage end user experiences with GUI enabling reactive troubleshooting as well as predictive troubleshooting leveraging AI/ML</a:t>
                      </a:r>
                    </a:p>
                    <a:p>
                      <a:r>
                        <a:rPr lang="en-US" sz="1400" i="1">
                          <a:solidFill>
                            <a:schemeClr val="accent1"/>
                          </a:solidFill>
                          <a:latin typeface="+mn-lt"/>
                        </a:rPr>
                        <a:t>Example – </a:t>
                      </a:r>
                      <a:r>
                        <a:rPr lang="en-US" sz="1400" i="1" err="1">
                          <a:solidFill>
                            <a:schemeClr val="accent1"/>
                          </a:solidFill>
                          <a:latin typeface="+mn-lt"/>
                        </a:rPr>
                        <a:t>Sepago</a:t>
                      </a:r>
                      <a:endParaRPr lang="en-US" sz="1400" i="1">
                        <a:solidFill>
                          <a:schemeClr val="accent1"/>
                        </a:solidFill>
                        <a:latin typeface="+mn-lt"/>
                      </a:endParaRPr>
                    </a:p>
                  </a:txBody>
                  <a:tcPr marL="73141" marR="73141" marT="54856" marB="5485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581335895"/>
                  </a:ext>
                </a:extLst>
              </a:tr>
              <a:tr h="574467">
                <a:tc>
                  <a:txBody>
                    <a:bodyPr/>
                    <a:lstStyle/>
                    <a:p>
                      <a:r>
                        <a:rPr lang="en-US" sz="1400" b="1" i="1">
                          <a:solidFill>
                            <a:schemeClr val="tx1"/>
                          </a:solidFill>
                          <a:latin typeface="+mn-lt"/>
                        </a:rPr>
                        <a:t>Application Layering</a:t>
                      </a:r>
                    </a:p>
                  </a:txBody>
                  <a:tcPr marL="73141" marR="73141" marT="54856" marB="5485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r>
                        <a:rPr lang="en-US" sz="1400">
                          <a:solidFill>
                            <a:schemeClr val="tx1"/>
                          </a:solidFill>
                          <a:latin typeface="+mn-lt"/>
                        </a:rPr>
                        <a:t>Enable dynamic provisioning of apps during boot/log on time based on user profile</a:t>
                      </a:r>
                    </a:p>
                    <a:p>
                      <a:pPr marL="0" marR="0" lvl="0" indent="0" algn="l" defTabSz="932563" rtl="0" eaLnBrk="1" fontAlgn="auto" latinLnBrk="0" hangingPunct="1">
                        <a:lnSpc>
                          <a:spcPct val="100000"/>
                        </a:lnSpc>
                        <a:spcBef>
                          <a:spcPts val="0"/>
                        </a:spcBef>
                        <a:spcAft>
                          <a:spcPts val="0"/>
                        </a:spcAft>
                        <a:buClrTx/>
                        <a:buSzTx/>
                        <a:buFontTx/>
                        <a:buNone/>
                        <a:tabLst/>
                        <a:defRPr/>
                      </a:pPr>
                      <a:r>
                        <a:rPr lang="en-US" sz="1400" i="1">
                          <a:solidFill>
                            <a:schemeClr val="accent1"/>
                          </a:solidFill>
                          <a:latin typeface="+mn-lt"/>
                        </a:rPr>
                        <a:t>Example – </a:t>
                      </a:r>
                      <a:r>
                        <a:rPr lang="en-US" sz="1400" i="1" err="1">
                          <a:solidFill>
                            <a:schemeClr val="accent1"/>
                          </a:solidFill>
                          <a:latin typeface="+mn-lt"/>
                        </a:rPr>
                        <a:t>Liquidware</a:t>
                      </a:r>
                      <a:endParaRPr lang="en-US" sz="1400" i="1">
                        <a:solidFill>
                          <a:schemeClr val="accent1"/>
                        </a:solidFill>
                        <a:latin typeface="+mn-lt"/>
                      </a:endParaRPr>
                    </a:p>
                  </a:txBody>
                  <a:tcPr marL="73141" marR="73141" marT="54856" marB="5485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02632223"/>
                  </a:ext>
                </a:extLst>
              </a:tr>
              <a:tr h="825891">
                <a:tc>
                  <a:txBody>
                    <a:bodyPr/>
                    <a:lstStyle/>
                    <a:p>
                      <a:r>
                        <a:rPr lang="en-US" sz="1400" b="1" i="1">
                          <a:solidFill>
                            <a:schemeClr val="tx1"/>
                          </a:solidFill>
                          <a:latin typeface="+mn-lt"/>
                        </a:rPr>
                        <a:t>Management</a:t>
                      </a:r>
                    </a:p>
                  </a:txBody>
                  <a:tcPr marL="73141" marR="73141" marT="54856" marB="5485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r>
                        <a:rPr lang="en-US" sz="1400">
                          <a:solidFill>
                            <a:schemeClr val="tx1"/>
                          </a:solidFill>
                          <a:latin typeface="+mn-lt"/>
                        </a:rPr>
                        <a:t>Deployment and configuration</a:t>
                      </a:r>
                    </a:p>
                    <a:p>
                      <a:r>
                        <a:rPr lang="en-US" sz="1400" i="1">
                          <a:solidFill>
                            <a:schemeClr val="accent1"/>
                          </a:solidFill>
                          <a:latin typeface="+mn-lt"/>
                        </a:rPr>
                        <a:t>Example– </a:t>
                      </a:r>
                      <a:r>
                        <a:rPr lang="en-US" sz="1400" i="1" err="1">
                          <a:solidFill>
                            <a:schemeClr val="accent1"/>
                          </a:solidFill>
                          <a:latin typeface="+mn-lt"/>
                        </a:rPr>
                        <a:t>Nerdio</a:t>
                      </a:r>
                      <a:r>
                        <a:rPr lang="en-US" sz="1400" i="1">
                          <a:solidFill>
                            <a:schemeClr val="accent1"/>
                          </a:solidFill>
                          <a:latin typeface="+mn-lt"/>
                        </a:rPr>
                        <a:t>, NetApp (</a:t>
                      </a:r>
                      <a:r>
                        <a:rPr lang="en-US" sz="1400" i="1" err="1">
                          <a:solidFill>
                            <a:schemeClr val="accent1"/>
                          </a:solidFill>
                          <a:latin typeface="+mn-lt"/>
                        </a:rPr>
                        <a:t>CloudJumper</a:t>
                      </a:r>
                      <a:r>
                        <a:rPr lang="en-US" sz="1400" i="1">
                          <a:solidFill>
                            <a:schemeClr val="accent1"/>
                          </a:solidFill>
                          <a:latin typeface="+mn-lt"/>
                        </a:rPr>
                        <a:t>)</a:t>
                      </a:r>
                    </a:p>
                  </a:txBody>
                  <a:tcPr marL="73141" marR="73141" marT="54856" marB="5485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224642190"/>
                  </a:ext>
                </a:extLst>
              </a:tr>
              <a:tr h="574467">
                <a:tc>
                  <a:txBody>
                    <a:bodyPr/>
                    <a:lstStyle/>
                    <a:p>
                      <a:r>
                        <a:rPr lang="en-US" sz="1400" b="1" i="1">
                          <a:solidFill>
                            <a:schemeClr val="tx1"/>
                          </a:solidFill>
                          <a:latin typeface="+mn-lt"/>
                        </a:rPr>
                        <a:t>Printing</a:t>
                      </a:r>
                    </a:p>
                  </a:txBody>
                  <a:tcPr marL="73141" marR="73141" marT="54856" marB="5485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r>
                        <a:rPr lang="en-US" sz="1400">
                          <a:solidFill>
                            <a:schemeClr val="tx1"/>
                          </a:solidFill>
                          <a:latin typeface="+mn-lt"/>
                        </a:rPr>
                        <a:t>Remove the need for print server infrastructure</a:t>
                      </a:r>
                    </a:p>
                    <a:p>
                      <a:r>
                        <a:rPr lang="en-US" sz="1400" i="1">
                          <a:solidFill>
                            <a:schemeClr val="accent1"/>
                          </a:solidFill>
                          <a:latin typeface="+mn-lt"/>
                        </a:rPr>
                        <a:t>Example </a:t>
                      </a:r>
                      <a:r>
                        <a:rPr lang="en-US" sz="1400">
                          <a:solidFill>
                            <a:schemeClr val="accent1"/>
                          </a:solidFill>
                          <a:latin typeface="+mn-lt"/>
                        </a:rPr>
                        <a:t>– </a:t>
                      </a:r>
                      <a:r>
                        <a:rPr lang="en-US" sz="1400" i="1" err="1">
                          <a:solidFill>
                            <a:schemeClr val="accent1"/>
                          </a:solidFill>
                          <a:latin typeface="+mn-lt"/>
                        </a:rPr>
                        <a:t>PrinterLogic</a:t>
                      </a:r>
                      <a:endParaRPr lang="en-US" sz="1400" i="1">
                        <a:solidFill>
                          <a:schemeClr val="accent1"/>
                        </a:solidFill>
                        <a:latin typeface="+mn-lt"/>
                      </a:endParaRPr>
                    </a:p>
                  </a:txBody>
                  <a:tcPr marL="73141" marR="73141" marT="54856" marB="5485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708866528"/>
                  </a:ext>
                </a:extLst>
              </a:tr>
              <a:tr h="825891">
                <a:tc>
                  <a:txBody>
                    <a:bodyPr/>
                    <a:lstStyle/>
                    <a:p>
                      <a:r>
                        <a:rPr lang="en-US" sz="1400" b="1" i="1">
                          <a:solidFill>
                            <a:schemeClr val="tx1"/>
                          </a:solidFill>
                          <a:latin typeface="+mn-lt"/>
                        </a:rPr>
                        <a:t>App Compatibility Assessment / Remediation</a:t>
                      </a:r>
                    </a:p>
                  </a:txBody>
                  <a:tcPr marL="73141" marR="73141" marT="54856" marB="5485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r>
                        <a:rPr lang="en-US" sz="1400">
                          <a:solidFill>
                            <a:schemeClr val="tx1"/>
                          </a:solidFill>
                          <a:latin typeface="+mn-lt"/>
                        </a:rPr>
                        <a:t>Assess app compatibility for layering new packaging</a:t>
                      </a:r>
                    </a:p>
                    <a:p>
                      <a:pPr marL="0" marR="0" lvl="0" indent="0" algn="l" defTabSz="932563" rtl="0" eaLnBrk="1" fontAlgn="auto" latinLnBrk="0" hangingPunct="1">
                        <a:lnSpc>
                          <a:spcPct val="100000"/>
                        </a:lnSpc>
                        <a:spcBef>
                          <a:spcPts val="0"/>
                        </a:spcBef>
                        <a:spcAft>
                          <a:spcPts val="0"/>
                        </a:spcAft>
                        <a:buClrTx/>
                        <a:buSzTx/>
                        <a:buFontTx/>
                        <a:buNone/>
                        <a:tabLst/>
                        <a:defRPr/>
                      </a:pPr>
                      <a:r>
                        <a:rPr lang="en-US" sz="1400" i="1">
                          <a:solidFill>
                            <a:schemeClr val="accent1"/>
                          </a:solidFill>
                          <a:latin typeface="+mn-lt"/>
                        </a:rPr>
                        <a:t>Example – </a:t>
                      </a:r>
                      <a:r>
                        <a:rPr lang="en-US" sz="1400" i="1" err="1">
                          <a:solidFill>
                            <a:schemeClr val="accent1"/>
                          </a:solidFill>
                          <a:latin typeface="+mn-lt"/>
                        </a:rPr>
                        <a:t>PolicyPak</a:t>
                      </a:r>
                      <a:endParaRPr lang="en-US" sz="1400" i="1">
                        <a:solidFill>
                          <a:schemeClr val="accent1"/>
                        </a:solidFill>
                        <a:latin typeface="+mn-lt"/>
                      </a:endParaRPr>
                    </a:p>
                  </a:txBody>
                  <a:tcPr marL="73141" marR="73141" marT="54856" marB="5485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649513861"/>
                  </a:ext>
                </a:extLst>
              </a:tr>
            </a:tbl>
          </a:graphicData>
        </a:graphic>
      </p:graphicFrame>
      <p:sp>
        <p:nvSpPr>
          <p:cNvPr id="5" name="TextBox 4">
            <a:extLst>
              <a:ext uri="{FF2B5EF4-FFF2-40B4-BE49-F238E27FC236}">
                <a16:creationId xmlns:a16="http://schemas.microsoft.com/office/drawing/2014/main" id="{F8DAADA4-2419-4694-AE02-537AE1982F57}"/>
              </a:ext>
            </a:extLst>
          </p:cNvPr>
          <p:cNvSpPr txBox="1"/>
          <p:nvPr/>
        </p:nvSpPr>
        <p:spPr>
          <a:xfrm>
            <a:off x="547527" y="1069910"/>
            <a:ext cx="11096945"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Rich ISV partner ecosystem allows you to further enhance your WVD experience</a:t>
            </a:r>
          </a:p>
        </p:txBody>
      </p:sp>
      <p:sp>
        <p:nvSpPr>
          <p:cNvPr id="6" name="TextBox 5">
            <a:extLst>
              <a:ext uri="{FF2B5EF4-FFF2-40B4-BE49-F238E27FC236}">
                <a16:creationId xmlns:a16="http://schemas.microsoft.com/office/drawing/2014/main" id="{2DCE8185-9A4A-4194-BB0E-FE35BD44B1FF}"/>
              </a:ext>
            </a:extLst>
          </p:cNvPr>
          <p:cNvSpPr txBox="1"/>
          <p:nvPr/>
        </p:nvSpPr>
        <p:spPr>
          <a:xfrm>
            <a:off x="468503" y="6547384"/>
            <a:ext cx="11096945" cy="492443"/>
          </a:xfrm>
          <a:prstGeom prst="rect">
            <a:avLst/>
          </a:prstGeom>
          <a:noFill/>
        </p:spPr>
        <p:txBody>
          <a:bodyPr wrap="square" lIns="0" tIns="0" rIns="0" bIns="0" rtlCol="0">
            <a:spAutoFit/>
          </a:bodyPr>
          <a:lstStyle/>
          <a:p>
            <a:r>
              <a:rPr lang="en-US" sz="1400"/>
              <a:t>Please explore our rich partner environment - https://docs.microsoft.com/en-us/azure/virtual-desktop/partners</a:t>
            </a:r>
          </a:p>
          <a:p>
            <a:pPr algn="l"/>
            <a:endParaRPr lang="en-US"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16388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5808"/>
            <a:ext cx="9144000" cy="498598"/>
          </a:xfrm>
        </p:spPr>
        <p:txBody>
          <a:bodyPr/>
          <a:lstStyle/>
          <a:p>
            <a:r>
              <a:rPr lang="en-US"/>
              <a:t>Best Practices</a:t>
            </a:r>
          </a:p>
        </p:txBody>
      </p:sp>
    </p:spTree>
    <p:extLst>
      <p:ext uri="{BB962C8B-B14F-4D97-AF65-F5344CB8AC3E}">
        <p14:creationId xmlns:p14="http://schemas.microsoft.com/office/powerpoint/2010/main" val="2652818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87A00442-E04E-4403-97D8-D00492B0DB3B}"/>
              </a:ext>
            </a:extLst>
          </p:cNvPr>
          <p:cNvGraphicFramePr>
            <a:graphicFrameLocks noChangeAspect="1"/>
          </p:cNvGraphicFramePr>
          <p:nvPr>
            <p:custDataLst>
              <p:tags r:id="rId2"/>
            </p:custDataLst>
          </p:nvPr>
        </p:nvGraphicFramePr>
        <p:xfrm>
          <a:off x="1557" y="2044"/>
          <a:ext cx="1557" cy="1557"/>
        </p:xfrm>
        <a:graphic>
          <a:graphicData uri="http://schemas.openxmlformats.org/presentationml/2006/ole">
            <mc:AlternateContent xmlns:mc="http://schemas.openxmlformats.org/markup-compatibility/2006">
              <mc:Choice xmlns:v="urn:schemas-microsoft-com:vml" Requires="v">
                <p:oleObj spid="_x0000_s7169" name="think-cell Slide" r:id="rId5" imgW="425" imgH="424" progId="TCLayout.ActiveDocument.1">
                  <p:embed/>
                </p:oleObj>
              </mc:Choice>
              <mc:Fallback>
                <p:oleObj name="think-cell Slide" r:id="rId5" imgW="425" imgH="424" progId="TCLayout.ActiveDocument.1">
                  <p:embed/>
                  <p:pic>
                    <p:nvPicPr>
                      <p:cNvPr id="5" name="Object 4" hidden="1">
                        <a:extLst>
                          <a:ext uri="{FF2B5EF4-FFF2-40B4-BE49-F238E27FC236}">
                            <a16:creationId xmlns:a16="http://schemas.microsoft.com/office/drawing/2014/main" id="{87A00442-E04E-4403-97D8-D00492B0DB3B}"/>
                          </a:ext>
                        </a:extLst>
                      </p:cNvPr>
                      <p:cNvPicPr/>
                      <p:nvPr/>
                    </p:nvPicPr>
                    <p:blipFill>
                      <a:blip r:embed="rId6"/>
                      <a:stretch>
                        <a:fillRect/>
                      </a:stretch>
                    </p:blipFill>
                    <p:spPr>
                      <a:xfrm>
                        <a:off x="1557" y="2044"/>
                        <a:ext cx="1557" cy="155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a:xfrm>
            <a:off x="588262" y="457200"/>
            <a:ext cx="11507167" cy="683537"/>
          </a:xfrm>
        </p:spPr>
        <p:txBody>
          <a:bodyPr/>
          <a:lstStyle/>
          <a:p>
            <a:r>
              <a:rPr lang="en-US"/>
              <a:t>Windows Virtual Desktop Host Sizing Recommendations</a:t>
            </a:r>
          </a:p>
        </p:txBody>
      </p:sp>
      <p:sp>
        <p:nvSpPr>
          <p:cNvPr id="6" name="Text Placeholder 5">
            <a:extLst>
              <a:ext uri="{FF2B5EF4-FFF2-40B4-BE49-F238E27FC236}">
                <a16:creationId xmlns:a16="http://schemas.microsoft.com/office/drawing/2014/main" id="{782A7708-9756-4B67-8AE1-26F71EBC80CA}"/>
              </a:ext>
            </a:extLst>
          </p:cNvPr>
          <p:cNvSpPr>
            <a:spLocks noGrp="1"/>
          </p:cNvSpPr>
          <p:nvPr>
            <p:ph type="body" sz="quarter" idx="4294967295"/>
          </p:nvPr>
        </p:nvSpPr>
        <p:spPr>
          <a:xfrm>
            <a:off x="589533" y="1414290"/>
            <a:ext cx="11017250" cy="5293757"/>
          </a:xfrm>
        </p:spPr>
        <p:txBody>
          <a:bodyPr/>
          <a:lstStyle/>
          <a:p>
            <a:pPr marL="0" lvl="0" indent="0" eaLnBrk="0" fontAlgn="base" hangingPunct="0">
              <a:spcBef>
                <a:spcPct val="0"/>
              </a:spcBef>
              <a:spcAft>
                <a:spcPct val="0"/>
              </a:spcAft>
              <a:buNone/>
            </a:pPr>
            <a:r>
              <a:rPr lang="en-US" altLang="en-US" sz="2000" b="1">
                <a:solidFill>
                  <a:schemeClr val="tx1">
                    <a:lumMod val="75000"/>
                    <a:lumOff val="25000"/>
                  </a:schemeClr>
                </a:solidFill>
                <a:latin typeface="+mn-lt"/>
                <a:cs typeface="Segoe UI" panose="020B0502040204020203" pitchFamily="34" charset="0"/>
              </a:rPr>
              <a:t>Multi-Session Recommendations</a:t>
            </a:r>
          </a:p>
          <a:p>
            <a:pPr marL="0" lvl="0" indent="0" eaLnBrk="0" fontAlgn="base" hangingPunct="0">
              <a:spcBef>
                <a:spcPct val="0"/>
              </a:spcBef>
              <a:spcAft>
                <a:spcPct val="0"/>
              </a:spcAft>
              <a:buNone/>
            </a:pPr>
            <a:r>
              <a:rPr lang="en-US" altLang="en-US" sz="1600">
                <a:solidFill>
                  <a:schemeClr val="tx1">
                    <a:lumMod val="75000"/>
                    <a:lumOff val="25000"/>
                  </a:schemeClr>
                </a:solidFill>
                <a:latin typeface="+mn-lt"/>
                <a:cs typeface="Segoe UI" panose="020B0502040204020203" pitchFamily="34" charset="0"/>
              </a:rPr>
              <a:t>The following table lists the maximum suggested number of users per virtual central processing unit (vCPU) and the minimum VM configuration for each workload. These recommendations are based on </a:t>
            </a:r>
            <a:r>
              <a:rPr lang="en-US" altLang="en-US" sz="1600">
                <a:latin typeface="+mn-lt"/>
                <a:hlinkClick r:id="rId7"/>
              </a:rPr>
              <a:t>Remote Desktop workloads </a:t>
            </a:r>
            <a:endParaRPr lang="en-US" altLang="en-US" sz="1600">
              <a:latin typeface="+mn-lt"/>
            </a:endParaRPr>
          </a:p>
          <a:p>
            <a:pPr lvl="0" eaLnBrk="0" fontAlgn="base" hangingPunct="0">
              <a:spcBef>
                <a:spcPct val="0"/>
              </a:spcBef>
              <a:spcAft>
                <a:spcPct val="0"/>
              </a:spcAft>
            </a:pPr>
            <a:endParaRPr lang="en-US" altLang="en-US" sz="1800">
              <a:latin typeface="+mn-lt"/>
            </a:endParaRPr>
          </a:p>
          <a:p>
            <a:pPr lvl="0" eaLnBrk="0" fontAlgn="base" hangingPunct="0">
              <a:spcBef>
                <a:spcPct val="0"/>
              </a:spcBef>
              <a:spcAft>
                <a:spcPct val="0"/>
              </a:spcAft>
            </a:pPr>
            <a:endParaRPr lang="en-US" altLang="en-US" sz="1800">
              <a:latin typeface="+mn-lt"/>
            </a:endParaRPr>
          </a:p>
          <a:p>
            <a:pPr lvl="0" eaLnBrk="0" fontAlgn="base" hangingPunct="0">
              <a:spcBef>
                <a:spcPct val="0"/>
              </a:spcBef>
              <a:spcAft>
                <a:spcPct val="0"/>
              </a:spcAft>
            </a:pPr>
            <a:endParaRPr lang="en-US" altLang="en-US" sz="1800">
              <a:latin typeface="+mn-lt"/>
            </a:endParaRPr>
          </a:p>
          <a:p>
            <a:pPr lvl="0" eaLnBrk="0" fontAlgn="base" hangingPunct="0">
              <a:spcBef>
                <a:spcPct val="0"/>
              </a:spcBef>
              <a:spcAft>
                <a:spcPct val="0"/>
              </a:spcAft>
            </a:pPr>
            <a:endParaRPr lang="en-US" altLang="en-US" sz="1800">
              <a:latin typeface="+mn-lt"/>
            </a:endParaRPr>
          </a:p>
          <a:p>
            <a:pPr lvl="0" eaLnBrk="0" fontAlgn="base" hangingPunct="0">
              <a:spcBef>
                <a:spcPct val="0"/>
              </a:spcBef>
              <a:spcAft>
                <a:spcPct val="0"/>
              </a:spcAft>
            </a:pPr>
            <a:endParaRPr lang="en-US" altLang="en-US" sz="1800">
              <a:latin typeface="+mn-lt"/>
            </a:endParaRPr>
          </a:p>
          <a:p>
            <a:pPr lvl="0" eaLnBrk="0" fontAlgn="base" hangingPunct="0">
              <a:spcBef>
                <a:spcPct val="0"/>
              </a:spcBef>
              <a:spcAft>
                <a:spcPct val="0"/>
              </a:spcAft>
            </a:pPr>
            <a:endParaRPr lang="en-US" altLang="en-US" sz="1800">
              <a:latin typeface="+mn-lt"/>
            </a:endParaRPr>
          </a:p>
          <a:p>
            <a:endParaRPr lang="en-US" altLang="en-US" sz="2000" b="1">
              <a:solidFill>
                <a:schemeClr val="tx1">
                  <a:lumMod val="75000"/>
                  <a:lumOff val="25000"/>
                </a:schemeClr>
              </a:solidFill>
              <a:latin typeface="+mn-lt"/>
              <a:cs typeface="Segoe UI" panose="020B0502040204020203" pitchFamily="34" charset="0"/>
            </a:endParaRPr>
          </a:p>
          <a:p>
            <a:pPr marL="0" indent="0">
              <a:buNone/>
            </a:pPr>
            <a:endParaRPr lang="en-US" altLang="en-US" sz="2000" b="1">
              <a:solidFill>
                <a:schemeClr val="tx1">
                  <a:lumMod val="75000"/>
                  <a:lumOff val="25000"/>
                </a:schemeClr>
              </a:solidFill>
              <a:latin typeface="+mn-lt"/>
              <a:cs typeface="Segoe UI" panose="020B0502040204020203" pitchFamily="34" charset="0"/>
            </a:endParaRPr>
          </a:p>
          <a:p>
            <a:pPr marL="0" indent="0">
              <a:buNone/>
            </a:pPr>
            <a:r>
              <a:rPr lang="en-US" altLang="en-US" sz="2000" b="1">
                <a:solidFill>
                  <a:schemeClr val="tx1">
                    <a:lumMod val="75000"/>
                    <a:lumOff val="25000"/>
                  </a:schemeClr>
                </a:solidFill>
                <a:latin typeface="+mn-lt"/>
                <a:cs typeface="Segoe UI" panose="020B0502040204020203" pitchFamily="34" charset="0"/>
              </a:rPr>
              <a:t>Single Session / Personal Desktop Recommendations</a:t>
            </a:r>
            <a:endParaRPr lang="en-US" sz="2000">
              <a:latin typeface="+mn-lt"/>
            </a:endParaRPr>
          </a:p>
          <a:p>
            <a:r>
              <a:rPr lang="en-US" sz="1600">
                <a:solidFill>
                  <a:schemeClr val="tx1">
                    <a:lumMod val="75000"/>
                    <a:lumOff val="25000"/>
                  </a:schemeClr>
                </a:solidFill>
                <a:latin typeface="+mn-lt"/>
              </a:rPr>
              <a:t>Sizing largely dependent on the workload, apps deployed, and user type. </a:t>
            </a:r>
          </a:p>
          <a:p>
            <a:r>
              <a:rPr lang="en-US" sz="1600">
                <a:solidFill>
                  <a:schemeClr val="tx1">
                    <a:lumMod val="75000"/>
                    <a:lumOff val="25000"/>
                  </a:schemeClr>
                </a:solidFill>
                <a:latin typeface="+mn-lt"/>
              </a:rPr>
              <a:t>We recommend at least two physical CPU cores per VM (typically four vCPUs with hyperthreading). </a:t>
            </a:r>
          </a:p>
          <a:p>
            <a:r>
              <a:rPr lang="en-US" sz="1600">
                <a:solidFill>
                  <a:schemeClr val="tx1">
                    <a:lumMod val="75000"/>
                    <a:lumOff val="25000"/>
                  </a:schemeClr>
                </a:solidFill>
                <a:latin typeface="+mn-lt"/>
              </a:rPr>
              <a:t>If you need more specific VM sizing recommendations for single-session scenarios, check with your software vendors specific to your workload. </a:t>
            </a:r>
          </a:p>
          <a:p>
            <a:r>
              <a:rPr lang="en-US" sz="1600">
                <a:solidFill>
                  <a:schemeClr val="tx1">
                    <a:lumMod val="75000"/>
                    <a:lumOff val="25000"/>
                  </a:schemeClr>
                </a:solidFill>
                <a:latin typeface="+mn-lt"/>
              </a:rPr>
              <a:t>VM sizing for single-session VMs will likely align with physical device guidelines. </a:t>
            </a:r>
          </a:p>
          <a:p>
            <a:r>
              <a:rPr lang="en-US" sz="1600">
                <a:solidFill>
                  <a:schemeClr val="tx1">
                    <a:lumMod val="75000"/>
                    <a:lumOff val="25000"/>
                  </a:schemeClr>
                </a:solidFill>
              </a:rPr>
              <a:t>Use other tools to get granular level sizing and scaling recommendations.</a:t>
            </a:r>
            <a:endParaRPr lang="en-US" sz="1600">
              <a:latin typeface="+mn-lt"/>
            </a:endParaRPr>
          </a:p>
        </p:txBody>
      </p:sp>
      <p:graphicFrame>
        <p:nvGraphicFramePr>
          <p:cNvPr id="8" name="Table 5">
            <a:extLst>
              <a:ext uri="{FF2B5EF4-FFF2-40B4-BE49-F238E27FC236}">
                <a16:creationId xmlns:a16="http://schemas.microsoft.com/office/drawing/2014/main" id="{313C0961-9A0F-42C0-9B87-C0E0046F3AD2}"/>
              </a:ext>
            </a:extLst>
          </p:cNvPr>
          <p:cNvGraphicFramePr>
            <a:graphicFrameLocks noGrp="1"/>
          </p:cNvGraphicFramePr>
          <p:nvPr/>
        </p:nvGraphicFramePr>
        <p:xfrm>
          <a:off x="585218" y="2377104"/>
          <a:ext cx="10438382" cy="1823216"/>
        </p:xfrm>
        <a:graphic>
          <a:graphicData uri="http://schemas.openxmlformats.org/drawingml/2006/table">
            <a:tbl>
              <a:tblPr firstRow="1" bandRow="1">
                <a:tableStyleId>{6E25E649-3F16-4E02-A733-19D2CDBF48F0}</a:tableStyleId>
              </a:tblPr>
              <a:tblGrid>
                <a:gridCol w="1455487">
                  <a:extLst>
                    <a:ext uri="{9D8B030D-6E8A-4147-A177-3AD203B41FA5}">
                      <a16:colId xmlns:a16="http://schemas.microsoft.com/office/drawing/2014/main" val="1728251903"/>
                    </a:ext>
                  </a:extLst>
                </a:gridCol>
                <a:gridCol w="1430784">
                  <a:extLst>
                    <a:ext uri="{9D8B030D-6E8A-4147-A177-3AD203B41FA5}">
                      <a16:colId xmlns:a16="http://schemas.microsoft.com/office/drawing/2014/main" val="2390488109"/>
                    </a:ext>
                  </a:extLst>
                </a:gridCol>
                <a:gridCol w="3900911">
                  <a:extLst>
                    <a:ext uri="{9D8B030D-6E8A-4147-A177-3AD203B41FA5}">
                      <a16:colId xmlns:a16="http://schemas.microsoft.com/office/drawing/2014/main" val="1421644117"/>
                    </a:ext>
                  </a:extLst>
                </a:gridCol>
                <a:gridCol w="1923459">
                  <a:extLst>
                    <a:ext uri="{9D8B030D-6E8A-4147-A177-3AD203B41FA5}">
                      <a16:colId xmlns:a16="http://schemas.microsoft.com/office/drawing/2014/main" val="1372744196"/>
                    </a:ext>
                  </a:extLst>
                </a:gridCol>
                <a:gridCol w="1727741">
                  <a:extLst>
                    <a:ext uri="{9D8B030D-6E8A-4147-A177-3AD203B41FA5}">
                      <a16:colId xmlns:a16="http://schemas.microsoft.com/office/drawing/2014/main" val="354697561"/>
                    </a:ext>
                  </a:extLst>
                </a:gridCol>
              </a:tblGrid>
              <a:tr h="363550">
                <a:tc>
                  <a:txBody>
                    <a:bodyPr/>
                    <a:lstStyle/>
                    <a:p>
                      <a:pPr algn="ctr" fontAlgn="b"/>
                      <a:r>
                        <a:rPr lang="en-US" sz="1400">
                          <a:effectLst/>
                        </a:rPr>
                        <a:t>Workload type</a:t>
                      </a:r>
                    </a:p>
                  </a:txBody>
                  <a:tcPr marL="28296" marR="28296" marT="14148" marB="14148" anchor="ctr"/>
                </a:tc>
                <a:tc>
                  <a:txBody>
                    <a:bodyPr/>
                    <a:lstStyle/>
                    <a:p>
                      <a:pPr algn="ctr" fontAlgn="b"/>
                      <a:r>
                        <a:rPr lang="en-US" sz="1400">
                          <a:effectLst/>
                        </a:rPr>
                        <a:t>Maximum users per vCPU</a:t>
                      </a:r>
                    </a:p>
                  </a:txBody>
                  <a:tcPr marL="28296" marR="28296" marT="14148" marB="14148" anchor="ctr"/>
                </a:tc>
                <a:tc>
                  <a:txBody>
                    <a:bodyPr/>
                    <a:lstStyle/>
                    <a:p>
                      <a:pPr algn="ctr" fontAlgn="b"/>
                      <a:r>
                        <a:rPr lang="en-US" sz="1400">
                          <a:effectLst/>
                        </a:rPr>
                        <a:t>vCPU/RAM/OS storage minimum</a:t>
                      </a:r>
                    </a:p>
                  </a:txBody>
                  <a:tcPr marL="28296" marR="28296" marT="14148" marB="14148" anchor="ctr"/>
                </a:tc>
                <a:tc>
                  <a:txBody>
                    <a:bodyPr/>
                    <a:lstStyle/>
                    <a:p>
                      <a:pPr algn="ctr" fontAlgn="b"/>
                      <a:r>
                        <a:rPr lang="en-US" sz="1400">
                          <a:effectLst/>
                        </a:rPr>
                        <a:t>Example Azure instances</a:t>
                      </a:r>
                    </a:p>
                  </a:txBody>
                  <a:tcPr marL="28296" marR="28296" marT="14148" marB="14148" anchor="ctr"/>
                </a:tc>
                <a:tc>
                  <a:txBody>
                    <a:bodyPr/>
                    <a:lstStyle/>
                    <a:p>
                      <a:pPr algn="ctr" fontAlgn="b"/>
                      <a:r>
                        <a:rPr lang="en-US" sz="1400">
                          <a:effectLst/>
                        </a:rPr>
                        <a:t>Profile container storage minimum</a:t>
                      </a:r>
                    </a:p>
                  </a:txBody>
                  <a:tcPr marL="28296" marR="28296" marT="14148" marB="14148" anchor="ctr"/>
                </a:tc>
                <a:extLst>
                  <a:ext uri="{0D108BD9-81ED-4DB2-BD59-A6C34878D82A}">
                    <a16:rowId xmlns:a16="http://schemas.microsoft.com/office/drawing/2014/main" val="3507078607"/>
                  </a:ext>
                </a:extLst>
              </a:tr>
              <a:tr h="399338">
                <a:tc>
                  <a:txBody>
                    <a:bodyPr/>
                    <a:lstStyle/>
                    <a:p>
                      <a:pPr algn="l" fontAlgn="t"/>
                      <a:r>
                        <a:rPr lang="en-US" sz="1400">
                          <a:effectLst/>
                        </a:rPr>
                        <a:t>Light</a:t>
                      </a:r>
                    </a:p>
                  </a:txBody>
                  <a:tcPr marL="28296" marR="28296" marT="14148" marB="14148" anchor="ctr"/>
                </a:tc>
                <a:tc>
                  <a:txBody>
                    <a:bodyPr/>
                    <a:lstStyle/>
                    <a:p>
                      <a:pPr algn="ctr" fontAlgn="t"/>
                      <a:r>
                        <a:rPr lang="en-US" sz="1400">
                          <a:effectLst/>
                        </a:rPr>
                        <a:t>6</a:t>
                      </a:r>
                    </a:p>
                  </a:txBody>
                  <a:tcPr marL="28296" marR="28296" marT="14148" marB="14148" anchor="ctr"/>
                </a:tc>
                <a:tc>
                  <a:txBody>
                    <a:bodyPr/>
                    <a:lstStyle/>
                    <a:p>
                      <a:pPr algn="l" fontAlgn="t"/>
                      <a:r>
                        <a:rPr lang="en-US" sz="1400">
                          <a:effectLst/>
                        </a:rPr>
                        <a:t>2 vCPUs, 8 GB RAM, 16 GB storage</a:t>
                      </a:r>
                    </a:p>
                  </a:txBody>
                  <a:tcPr marL="28296" marR="28296" marT="14148" marB="14148" anchor="ctr"/>
                </a:tc>
                <a:tc>
                  <a:txBody>
                    <a:bodyPr/>
                    <a:lstStyle/>
                    <a:p>
                      <a:pPr algn="l" fontAlgn="t"/>
                      <a:r>
                        <a:rPr lang="en-US" sz="1400">
                          <a:effectLst/>
                        </a:rPr>
                        <a:t>D2s_v3, F2s_v2</a:t>
                      </a:r>
                    </a:p>
                  </a:txBody>
                  <a:tcPr marL="28296" marR="28296" marT="14148" marB="14148" anchor="ctr"/>
                </a:tc>
                <a:tc>
                  <a:txBody>
                    <a:bodyPr/>
                    <a:lstStyle/>
                    <a:p>
                      <a:pPr algn="ctr" fontAlgn="t"/>
                      <a:r>
                        <a:rPr lang="en-US" sz="1400">
                          <a:effectLst/>
                        </a:rPr>
                        <a:t>30 GB</a:t>
                      </a:r>
                    </a:p>
                  </a:txBody>
                  <a:tcPr marL="28296" marR="28296" marT="14148" marB="14148" anchor="ctr"/>
                </a:tc>
                <a:extLst>
                  <a:ext uri="{0D108BD9-81ED-4DB2-BD59-A6C34878D82A}">
                    <a16:rowId xmlns:a16="http://schemas.microsoft.com/office/drawing/2014/main" val="1292978374"/>
                  </a:ext>
                </a:extLst>
              </a:tr>
              <a:tr h="338860">
                <a:tc>
                  <a:txBody>
                    <a:bodyPr/>
                    <a:lstStyle/>
                    <a:p>
                      <a:pPr algn="l" fontAlgn="t"/>
                      <a:r>
                        <a:rPr lang="en-US" sz="1400">
                          <a:effectLst/>
                        </a:rPr>
                        <a:t>Medium</a:t>
                      </a:r>
                    </a:p>
                  </a:txBody>
                  <a:tcPr marL="28296" marR="28296" marT="14148" marB="14148" anchor="ctr"/>
                </a:tc>
                <a:tc>
                  <a:txBody>
                    <a:bodyPr/>
                    <a:lstStyle/>
                    <a:p>
                      <a:pPr algn="ctr" fontAlgn="t"/>
                      <a:r>
                        <a:rPr lang="en-US" sz="1400">
                          <a:effectLst/>
                        </a:rPr>
                        <a:t>4</a:t>
                      </a:r>
                    </a:p>
                  </a:txBody>
                  <a:tcPr marL="28296" marR="28296" marT="14148" marB="14148" anchor="ctr"/>
                </a:tc>
                <a:tc>
                  <a:txBody>
                    <a:bodyPr/>
                    <a:lstStyle/>
                    <a:p>
                      <a:pPr algn="l" fontAlgn="t"/>
                      <a:r>
                        <a:rPr lang="en-US" sz="1400">
                          <a:effectLst/>
                        </a:rPr>
                        <a:t>4 vCPUs, 16 GB RAM, 32 GB storage</a:t>
                      </a:r>
                    </a:p>
                  </a:txBody>
                  <a:tcPr marL="28296" marR="28296" marT="14148" marB="14148" anchor="ctr"/>
                </a:tc>
                <a:tc>
                  <a:txBody>
                    <a:bodyPr/>
                    <a:lstStyle/>
                    <a:p>
                      <a:pPr algn="l" fontAlgn="t"/>
                      <a:r>
                        <a:rPr lang="en-US" sz="1400">
                          <a:effectLst/>
                        </a:rPr>
                        <a:t>D4s_v3, F4s_v2</a:t>
                      </a:r>
                    </a:p>
                  </a:txBody>
                  <a:tcPr marL="28296" marR="28296" marT="14148" marB="14148" anchor="ctr"/>
                </a:tc>
                <a:tc>
                  <a:txBody>
                    <a:bodyPr/>
                    <a:lstStyle/>
                    <a:p>
                      <a:pPr algn="ctr" fontAlgn="t"/>
                      <a:r>
                        <a:rPr lang="en-US" sz="1400">
                          <a:effectLst/>
                        </a:rPr>
                        <a:t>30 GB</a:t>
                      </a:r>
                    </a:p>
                  </a:txBody>
                  <a:tcPr marL="28296" marR="28296" marT="14148" marB="14148" anchor="ctr"/>
                </a:tc>
                <a:extLst>
                  <a:ext uri="{0D108BD9-81ED-4DB2-BD59-A6C34878D82A}">
                    <a16:rowId xmlns:a16="http://schemas.microsoft.com/office/drawing/2014/main" val="3947475749"/>
                  </a:ext>
                </a:extLst>
              </a:tr>
              <a:tr h="363550">
                <a:tc>
                  <a:txBody>
                    <a:bodyPr/>
                    <a:lstStyle/>
                    <a:p>
                      <a:pPr algn="l" fontAlgn="t"/>
                      <a:r>
                        <a:rPr lang="en-US" sz="1400">
                          <a:effectLst/>
                        </a:rPr>
                        <a:t>Heavy</a:t>
                      </a:r>
                    </a:p>
                  </a:txBody>
                  <a:tcPr marL="28296" marR="28296" marT="14148" marB="14148" anchor="ctr"/>
                </a:tc>
                <a:tc>
                  <a:txBody>
                    <a:bodyPr/>
                    <a:lstStyle/>
                    <a:p>
                      <a:pPr algn="ctr" fontAlgn="t"/>
                      <a:r>
                        <a:rPr lang="en-US" sz="1400">
                          <a:effectLst/>
                        </a:rPr>
                        <a:t>2</a:t>
                      </a:r>
                    </a:p>
                  </a:txBody>
                  <a:tcPr marL="28296" marR="28296" marT="14148" marB="14148" anchor="ctr"/>
                </a:tc>
                <a:tc>
                  <a:txBody>
                    <a:bodyPr/>
                    <a:lstStyle/>
                    <a:p>
                      <a:pPr algn="l" fontAlgn="t"/>
                      <a:r>
                        <a:rPr lang="en-US" sz="1400">
                          <a:effectLst/>
                        </a:rPr>
                        <a:t>4 vCPUs, 16 GB RAM, 32 GB storage</a:t>
                      </a:r>
                    </a:p>
                  </a:txBody>
                  <a:tcPr marL="28296" marR="28296" marT="14148" marB="14148" anchor="ctr"/>
                </a:tc>
                <a:tc>
                  <a:txBody>
                    <a:bodyPr/>
                    <a:lstStyle/>
                    <a:p>
                      <a:pPr algn="l" fontAlgn="t"/>
                      <a:r>
                        <a:rPr lang="en-US" sz="1400">
                          <a:effectLst/>
                        </a:rPr>
                        <a:t>D4s_v3, F4s_v2</a:t>
                      </a:r>
                    </a:p>
                  </a:txBody>
                  <a:tcPr marL="28296" marR="28296" marT="14148" marB="14148" anchor="ctr"/>
                </a:tc>
                <a:tc>
                  <a:txBody>
                    <a:bodyPr/>
                    <a:lstStyle/>
                    <a:p>
                      <a:pPr algn="ctr" fontAlgn="t"/>
                      <a:r>
                        <a:rPr lang="en-US" sz="1400">
                          <a:effectLst/>
                        </a:rPr>
                        <a:t>30 GB</a:t>
                      </a:r>
                    </a:p>
                  </a:txBody>
                  <a:tcPr marL="28296" marR="28296" marT="14148" marB="14148" anchor="ctr"/>
                </a:tc>
                <a:extLst>
                  <a:ext uri="{0D108BD9-81ED-4DB2-BD59-A6C34878D82A}">
                    <a16:rowId xmlns:a16="http://schemas.microsoft.com/office/drawing/2014/main" val="635912221"/>
                  </a:ext>
                </a:extLst>
              </a:tr>
              <a:tr h="266452">
                <a:tc>
                  <a:txBody>
                    <a:bodyPr/>
                    <a:lstStyle/>
                    <a:p>
                      <a:pPr algn="l" fontAlgn="t"/>
                      <a:r>
                        <a:rPr lang="en-US" sz="1400">
                          <a:effectLst/>
                        </a:rPr>
                        <a:t>Power</a:t>
                      </a:r>
                    </a:p>
                  </a:txBody>
                  <a:tcPr marL="28296" marR="28296" marT="14148" marB="14148" anchor="ctr"/>
                </a:tc>
                <a:tc>
                  <a:txBody>
                    <a:bodyPr/>
                    <a:lstStyle/>
                    <a:p>
                      <a:pPr algn="ctr" fontAlgn="t"/>
                      <a:r>
                        <a:rPr lang="en-US" sz="1400">
                          <a:effectLst/>
                        </a:rPr>
                        <a:t>1</a:t>
                      </a:r>
                    </a:p>
                  </a:txBody>
                  <a:tcPr marL="28296" marR="28296" marT="14148" marB="14148" anchor="ctr"/>
                </a:tc>
                <a:tc>
                  <a:txBody>
                    <a:bodyPr/>
                    <a:lstStyle/>
                    <a:p>
                      <a:pPr algn="l" fontAlgn="t"/>
                      <a:r>
                        <a:rPr lang="en-US" sz="1400">
                          <a:effectLst/>
                        </a:rPr>
                        <a:t>6 vCPUs, 56 GB RAM, 340 GB storage</a:t>
                      </a:r>
                    </a:p>
                  </a:txBody>
                  <a:tcPr marL="28296" marR="28296" marT="14148" marB="14148" anchor="ctr"/>
                </a:tc>
                <a:tc>
                  <a:txBody>
                    <a:bodyPr/>
                    <a:lstStyle/>
                    <a:p>
                      <a:pPr algn="l" fontAlgn="t"/>
                      <a:r>
                        <a:rPr lang="en-US" sz="1400">
                          <a:effectLst/>
                        </a:rPr>
                        <a:t>D4s_v3, F4s_v2, NV6</a:t>
                      </a:r>
                    </a:p>
                  </a:txBody>
                  <a:tcPr marL="28296" marR="28296" marT="14148" marB="14148" anchor="ctr"/>
                </a:tc>
                <a:tc>
                  <a:txBody>
                    <a:bodyPr/>
                    <a:lstStyle/>
                    <a:p>
                      <a:pPr algn="ctr" fontAlgn="t"/>
                      <a:r>
                        <a:rPr lang="en-US" sz="1400">
                          <a:effectLst/>
                        </a:rPr>
                        <a:t>30 GB</a:t>
                      </a:r>
                    </a:p>
                  </a:txBody>
                  <a:tcPr marL="28296" marR="28296" marT="14148" marB="14148" anchor="ctr"/>
                </a:tc>
                <a:extLst>
                  <a:ext uri="{0D108BD9-81ED-4DB2-BD59-A6C34878D82A}">
                    <a16:rowId xmlns:a16="http://schemas.microsoft.com/office/drawing/2014/main" val="674694037"/>
                  </a:ext>
                </a:extLst>
              </a:tr>
            </a:tbl>
          </a:graphicData>
        </a:graphic>
      </p:graphicFrame>
    </p:spTree>
    <p:extLst>
      <p:ext uri="{BB962C8B-B14F-4D97-AF65-F5344CB8AC3E}">
        <p14:creationId xmlns:p14="http://schemas.microsoft.com/office/powerpoint/2010/main" val="389079579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B8323-B9CC-4DF9-A498-0C9816CF11BD}"/>
              </a:ext>
            </a:extLst>
          </p:cNvPr>
          <p:cNvSpPr>
            <a:spLocks noGrp="1"/>
          </p:cNvSpPr>
          <p:nvPr>
            <p:ph type="title"/>
          </p:nvPr>
        </p:nvSpPr>
        <p:spPr>
          <a:xfrm>
            <a:off x="379717" y="295672"/>
            <a:ext cx="11018520" cy="1107996"/>
          </a:xfrm>
        </p:spPr>
        <p:txBody>
          <a:bodyPr/>
          <a:lstStyle/>
          <a:p>
            <a:pPr algn="l"/>
            <a:r>
              <a:rPr lang="en-US">
                <a:solidFill>
                  <a:schemeClr val="accent2"/>
                </a:solidFill>
              </a:rPr>
              <a:t>Rely on multi-layered security controls across hybrid environments</a:t>
            </a:r>
          </a:p>
        </p:txBody>
      </p:sp>
      <p:sp>
        <p:nvSpPr>
          <p:cNvPr id="3" name="Text Placeholder 2">
            <a:extLst>
              <a:ext uri="{FF2B5EF4-FFF2-40B4-BE49-F238E27FC236}">
                <a16:creationId xmlns:a16="http://schemas.microsoft.com/office/drawing/2014/main" id="{D67116B7-4AB4-4890-925F-B15C6A643BB3}"/>
              </a:ext>
            </a:extLst>
          </p:cNvPr>
          <p:cNvSpPr>
            <a:spLocks noGrp="1"/>
          </p:cNvSpPr>
          <p:nvPr>
            <p:ph type="body" sz="quarter" idx="10"/>
          </p:nvPr>
        </p:nvSpPr>
        <p:spPr>
          <a:xfrm>
            <a:off x="5045006" y="3224512"/>
            <a:ext cx="2155408" cy="1369606"/>
          </a:xfrm>
        </p:spPr>
        <p:txBody>
          <a:bodyPr/>
          <a:lstStyle/>
          <a:p>
            <a:pPr algn="ctr"/>
            <a:r>
              <a:rPr lang="en-US"/>
              <a:t>Identity </a:t>
            </a:r>
            <a:br>
              <a:rPr lang="en-US"/>
            </a:br>
            <a:r>
              <a:rPr lang="en-US"/>
              <a:t>&amp; access</a:t>
            </a:r>
          </a:p>
          <a:p>
            <a:pPr lvl="1" algn="ctr"/>
            <a:r>
              <a:rPr lang="en-US"/>
              <a:t>Unify identity management and secure identities to implement zero trust</a:t>
            </a:r>
          </a:p>
        </p:txBody>
      </p:sp>
      <p:sp>
        <p:nvSpPr>
          <p:cNvPr id="4" name="Text Placeholder 3">
            <a:extLst>
              <a:ext uri="{FF2B5EF4-FFF2-40B4-BE49-F238E27FC236}">
                <a16:creationId xmlns:a16="http://schemas.microsoft.com/office/drawing/2014/main" id="{443D60A0-41B7-4205-A0AF-C810B31F4D50}"/>
              </a:ext>
            </a:extLst>
          </p:cNvPr>
          <p:cNvSpPr>
            <a:spLocks noGrp="1"/>
          </p:cNvSpPr>
          <p:nvPr>
            <p:ph type="body" sz="quarter" idx="11"/>
          </p:nvPr>
        </p:nvSpPr>
        <p:spPr>
          <a:xfrm>
            <a:off x="7721232" y="3220693"/>
            <a:ext cx="1645920" cy="1369606"/>
          </a:xfrm>
        </p:spPr>
        <p:txBody>
          <a:bodyPr/>
          <a:lstStyle/>
          <a:p>
            <a:pPr algn="ctr"/>
            <a:r>
              <a:rPr lang="en-US"/>
              <a:t>App and data security</a:t>
            </a:r>
          </a:p>
          <a:p>
            <a:pPr lvl="1" algn="ctr"/>
            <a:r>
              <a:rPr lang="en-US"/>
              <a:t>Encrypt data, and protect keys and secrets used by apps</a:t>
            </a:r>
          </a:p>
        </p:txBody>
      </p:sp>
      <p:sp>
        <p:nvSpPr>
          <p:cNvPr id="5" name="Text Placeholder 4">
            <a:extLst>
              <a:ext uri="{FF2B5EF4-FFF2-40B4-BE49-F238E27FC236}">
                <a16:creationId xmlns:a16="http://schemas.microsoft.com/office/drawing/2014/main" id="{A73EDB29-456C-4179-BB8E-24EF8159364B}"/>
              </a:ext>
            </a:extLst>
          </p:cNvPr>
          <p:cNvSpPr>
            <a:spLocks noGrp="1"/>
          </p:cNvSpPr>
          <p:nvPr>
            <p:ph type="body" sz="quarter" idx="12"/>
          </p:nvPr>
        </p:nvSpPr>
        <p:spPr>
          <a:xfrm>
            <a:off x="10003866" y="3222258"/>
            <a:ext cx="1645920" cy="1369606"/>
          </a:xfrm>
        </p:spPr>
        <p:txBody>
          <a:bodyPr/>
          <a:lstStyle/>
          <a:p>
            <a:pPr algn="ctr"/>
            <a:r>
              <a:rPr lang="en-US"/>
              <a:t>Network </a:t>
            </a:r>
            <a:br>
              <a:rPr lang="en-US"/>
            </a:br>
            <a:r>
              <a:rPr lang="en-US"/>
              <a:t>security</a:t>
            </a:r>
          </a:p>
          <a:p>
            <a:pPr lvl="1" algn="ctr"/>
            <a:r>
              <a:rPr lang="en-US"/>
              <a:t>Enhance the protection of your virtual networks</a:t>
            </a:r>
          </a:p>
        </p:txBody>
      </p:sp>
      <p:sp>
        <p:nvSpPr>
          <p:cNvPr id="17" name="Text Placeholder 16">
            <a:extLst>
              <a:ext uri="{FF2B5EF4-FFF2-40B4-BE49-F238E27FC236}">
                <a16:creationId xmlns:a16="http://schemas.microsoft.com/office/drawing/2014/main" id="{0971FEF7-D66B-4917-9235-1A6CA4AD7597}"/>
              </a:ext>
            </a:extLst>
          </p:cNvPr>
          <p:cNvSpPr>
            <a:spLocks noGrp="1"/>
          </p:cNvSpPr>
          <p:nvPr>
            <p:ph type="body" sz="quarter" idx="14"/>
          </p:nvPr>
        </p:nvSpPr>
        <p:spPr>
          <a:xfrm>
            <a:off x="2964527" y="3222364"/>
            <a:ext cx="1645920" cy="1369606"/>
          </a:xfrm>
        </p:spPr>
        <p:txBody>
          <a:bodyPr/>
          <a:lstStyle/>
          <a:p>
            <a:pPr algn="ctr"/>
            <a:r>
              <a:rPr lang="en-US"/>
              <a:t>Threat </a:t>
            </a:r>
            <a:br>
              <a:rPr lang="en-US"/>
            </a:br>
            <a:r>
              <a:rPr lang="en-US"/>
              <a:t>protection</a:t>
            </a:r>
          </a:p>
          <a:p>
            <a:pPr lvl="1" algn="ctr"/>
            <a:r>
              <a:rPr lang="en-US"/>
              <a:t>Access cloud-native SIEM and AI-driven security analytics</a:t>
            </a:r>
          </a:p>
        </p:txBody>
      </p:sp>
      <p:sp>
        <p:nvSpPr>
          <p:cNvPr id="18" name="Text Placeholder 17">
            <a:extLst>
              <a:ext uri="{FF2B5EF4-FFF2-40B4-BE49-F238E27FC236}">
                <a16:creationId xmlns:a16="http://schemas.microsoft.com/office/drawing/2014/main" id="{8A4D3BCB-1D02-4DED-A87F-EDD2B9F598D4}"/>
              </a:ext>
            </a:extLst>
          </p:cNvPr>
          <p:cNvSpPr>
            <a:spLocks noGrp="1"/>
          </p:cNvSpPr>
          <p:nvPr>
            <p:ph type="body" sz="quarter" idx="15"/>
          </p:nvPr>
        </p:nvSpPr>
        <p:spPr>
          <a:xfrm>
            <a:off x="688876" y="3214676"/>
            <a:ext cx="1841092" cy="1369606"/>
          </a:xfrm>
        </p:spPr>
        <p:txBody>
          <a:bodyPr/>
          <a:lstStyle/>
          <a:p>
            <a:pPr algn="ctr"/>
            <a:r>
              <a:rPr lang="en-US"/>
              <a:t>Security     management</a:t>
            </a:r>
          </a:p>
          <a:p>
            <a:pPr lvl="1" algn="ctr"/>
            <a:r>
              <a:rPr lang="en-US"/>
              <a:t>Manage security state of hybrid workloads with a single view</a:t>
            </a:r>
          </a:p>
        </p:txBody>
      </p:sp>
      <p:sp>
        <p:nvSpPr>
          <p:cNvPr id="33" name="Rectangle 32">
            <a:extLst>
              <a:ext uri="{FF2B5EF4-FFF2-40B4-BE49-F238E27FC236}">
                <a16:creationId xmlns:a16="http://schemas.microsoft.com/office/drawing/2014/main" id="{CCCEC53B-5BCA-4C30-893C-844A40555400}"/>
              </a:ext>
            </a:extLst>
          </p:cNvPr>
          <p:cNvSpPr/>
          <p:nvPr/>
        </p:nvSpPr>
        <p:spPr>
          <a:xfrm>
            <a:off x="8985290" y="1939948"/>
            <a:ext cx="2106965" cy="822960"/>
          </a:xfrm>
          <a:prstGeom prst="rect">
            <a:avLst/>
          </a:prstGeom>
        </p:spPr>
        <p:txBody>
          <a:bodyPr lIns="182880" tIns="0" rIns="182880" bIns="182880"/>
          <a:lstStyle/>
          <a:p>
            <a:pPr marL="0" marR="0" lvl="0" indent="0" algn="ctr" defTabSz="932742" rtl="0" eaLnBrk="1" fontAlgn="auto" latinLnBrk="0" hangingPunct="1">
              <a:lnSpc>
                <a:spcPct val="100000"/>
              </a:lnSpc>
              <a:spcBef>
                <a:spcPts val="0"/>
              </a:spcBef>
              <a:spcAft>
                <a:spcPts val="0"/>
              </a:spcAft>
              <a:buClrTx/>
              <a:buSzPct val="90000"/>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34" name="Rectangle 33">
            <a:extLst>
              <a:ext uri="{FF2B5EF4-FFF2-40B4-BE49-F238E27FC236}">
                <a16:creationId xmlns:a16="http://schemas.microsoft.com/office/drawing/2014/main" id="{2427225F-6301-4E15-935C-53A80FE42ACF}"/>
              </a:ext>
            </a:extLst>
          </p:cNvPr>
          <p:cNvSpPr/>
          <p:nvPr/>
        </p:nvSpPr>
        <p:spPr>
          <a:xfrm>
            <a:off x="852109" y="3800578"/>
            <a:ext cx="2106965" cy="822960"/>
          </a:xfrm>
          <a:prstGeom prst="rect">
            <a:avLst/>
          </a:prstGeom>
        </p:spPr>
        <p:txBody>
          <a:bodyPr lIns="182880" tIns="0" rIns="182880" bIns="182880"/>
          <a:lstStyle/>
          <a:p>
            <a:pPr marL="0" marR="0" lvl="0" indent="0" algn="ctr" defTabSz="932742" rtl="0" eaLnBrk="1" fontAlgn="auto" latinLnBrk="0" hangingPunct="1">
              <a:lnSpc>
                <a:spcPct val="100000"/>
              </a:lnSpc>
              <a:spcBef>
                <a:spcPts val="0"/>
              </a:spcBef>
              <a:spcAft>
                <a:spcPts val="0"/>
              </a:spcAft>
              <a:buClrTx/>
              <a:buSzPct val="90000"/>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37" name="Rectangle 36">
            <a:extLst>
              <a:ext uri="{FF2B5EF4-FFF2-40B4-BE49-F238E27FC236}">
                <a16:creationId xmlns:a16="http://schemas.microsoft.com/office/drawing/2014/main" id="{72E8388D-36F2-44F4-8380-86B5A7EE12BC}"/>
              </a:ext>
            </a:extLst>
          </p:cNvPr>
          <p:cNvSpPr/>
          <p:nvPr/>
        </p:nvSpPr>
        <p:spPr>
          <a:xfrm>
            <a:off x="2418874" y="4056626"/>
            <a:ext cx="2106965" cy="822960"/>
          </a:xfrm>
          <a:prstGeom prst="rect">
            <a:avLst/>
          </a:prstGeom>
        </p:spPr>
        <p:txBody>
          <a:bodyPr lIns="182880" tIns="0" rIns="182880" bIns="182880"/>
          <a:lstStyle/>
          <a:p>
            <a:pPr marL="0" marR="0" lvl="0" indent="0" algn="ctr" defTabSz="932742" rtl="0" eaLnBrk="1" fontAlgn="auto" latinLnBrk="0" hangingPunct="1">
              <a:lnSpc>
                <a:spcPct val="100000"/>
              </a:lnSpc>
              <a:spcBef>
                <a:spcPts val="0"/>
              </a:spcBef>
              <a:spcAft>
                <a:spcPts val="0"/>
              </a:spcAft>
              <a:buClrTx/>
              <a:buSzPct val="90000"/>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38" name="TextBox 37">
            <a:extLst>
              <a:ext uri="{FF2B5EF4-FFF2-40B4-BE49-F238E27FC236}">
                <a16:creationId xmlns:a16="http://schemas.microsoft.com/office/drawing/2014/main" id="{526E799D-AAEB-4108-8226-37695571357D}"/>
              </a:ext>
            </a:extLst>
          </p:cNvPr>
          <p:cNvSpPr txBox="1"/>
          <p:nvPr/>
        </p:nvSpPr>
        <p:spPr>
          <a:xfrm>
            <a:off x="7074724" y="5222375"/>
            <a:ext cx="426193" cy="566656"/>
          </a:xfrm>
          <a:prstGeom prst="rect">
            <a:avLst/>
          </a:prstGeom>
          <a:noFill/>
        </p:spPr>
        <p:txBody>
          <a:bodyPr wrap="none" lIns="179285" tIns="143428" rIns="179285" bIns="143428" rtlCol="0">
            <a:spAutoFit/>
          </a:bodyPr>
          <a:lstStyle/>
          <a:p>
            <a:pPr marL="0" marR="0" lvl="0" indent="0" algn="ctr" defTabSz="914016" rtl="0" eaLnBrk="1" fontAlgn="auto" latinLnBrk="0" hangingPunct="1">
              <a:lnSpc>
                <a:spcPct val="100000"/>
              </a:lnSpc>
              <a:spcBef>
                <a:spcPts val="0"/>
              </a:spcBef>
              <a:spcAft>
                <a:spcPts val="0"/>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rPr>
              <a:t>|</a:t>
            </a:r>
          </a:p>
        </p:txBody>
      </p:sp>
      <p:sp>
        <p:nvSpPr>
          <p:cNvPr id="39" name="TextBox 38">
            <a:extLst>
              <a:ext uri="{FF2B5EF4-FFF2-40B4-BE49-F238E27FC236}">
                <a16:creationId xmlns:a16="http://schemas.microsoft.com/office/drawing/2014/main" id="{E10806E8-46E7-456B-842B-F213E655F82D}"/>
              </a:ext>
            </a:extLst>
          </p:cNvPr>
          <p:cNvSpPr txBox="1"/>
          <p:nvPr/>
        </p:nvSpPr>
        <p:spPr>
          <a:xfrm>
            <a:off x="12578695" y="5091865"/>
            <a:ext cx="411764" cy="505101"/>
          </a:xfrm>
          <a:prstGeom prst="rect">
            <a:avLst/>
          </a:prstGeom>
          <a:noFill/>
        </p:spPr>
        <p:txBody>
          <a:bodyPr wrap="none" lIns="179285" tIns="143428" rIns="179285" bIns="143428" rtlCol="0">
            <a:spAutoFit/>
          </a:bodyPr>
          <a:lstStyle/>
          <a:p>
            <a:pPr marL="0" marR="0" lvl="0" indent="0" algn="ctr" defTabSz="914016" rtl="0" eaLnBrk="1" fontAlgn="auto" latinLnBrk="0" hangingPunct="1">
              <a:lnSpc>
                <a:spcPct val="100000"/>
              </a:lnSpc>
              <a:spcBef>
                <a:spcPts val="0"/>
              </a:spcBef>
              <a:spcAft>
                <a:spcPts val="0"/>
              </a:spcAft>
              <a:buClrTx/>
              <a:buSzPct val="90000"/>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rPr>
              <a:t>|</a:t>
            </a:r>
          </a:p>
        </p:txBody>
      </p:sp>
      <p:sp>
        <p:nvSpPr>
          <p:cNvPr id="40" name="Text Placeholder 79">
            <a:extLst>
              <a:ext uri="{FF2B5EF4-FFF2-40B4-BE49-F238E27FC236}">
                <a16:creationId xmlns:a16="http://schemas.microsoft.com/office/drawing/2014/main" id="{0C19458C-898C-4BA7-9F2D-F227B0A97268}"/>
              </a:ext>
            </a:extLst>
          </p:cNvPr>
          <p:cNvSpPr txBox="1">
            <a:spLocks/>
          </p:cNvSpPr>
          <p:nvPr/>
        </p:nvSpPr>
        <p:spPr>
          <a:xfrm>
            <a:off x="4795839" y="5356815"/>
            <a:ext cx="2351991" cy="276999"/>
          </a:xfrm>
          <a:prstGeom prst="rect">
            <a:avLst/>
          </a:prstGeom>
        </p:spPr>
        <p:txBody>
          <a:bodyPr vert="horz" wrap="none" lIns="0" tIns="0" rIns="0" bIns="0" rtlCol="0">
            <a:spAutoFit/>
          </a:bodyPr>
          <a:lstStyle>
            <a:lvl1pPr marL="0" marR="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b="1" kern="1200" spc="0" baseline="0">
                <a:solidFill>
                  <a:schemeClr val="tx2"/>
                </a:solidFill>
                <a:latin typeface="+mn-lt"/>
                <a:ea typeface="+mn-ea"/>
                <a:cs typeface="+mn-cs"/>
              </a:defRPr>
            </a:lvl1pPr>
            <a:lvl2pPr marL="0" marR="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b="1" kern="1200" spc="0" baseline="0">
                <a:solidFill>
                  <a:srgbClr val="000000"/>
                </a:solidFill>
                <a:latin typeface="+mn-lt"/>
                <a:ea typeface="+mn-ea"/>
                <a:cs typeface="+mn-cs"/>
              </a:defRPr>
            </a:lvl2pPr>
            <a:lvl3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765" kern="1200" spc="0" baseline="0">
                <a:solidFill>
                  <a:srgbClr val="000000"/>
                </a:solidFill>
                <a:latin typeface="+mn-lt"/>
                <a:ea typeface="+mn-ea"/>
                <a:cs typeface="+mn-cs"/>
              </a:defRPr>
            </a:lvl3pPr>
            <a:lvl4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370" kern="1200" spc="0" baseline="0">
                <a:solidFill>
                  <a:srgbClr val="000000"/>
                </a:solidFill>
                <a:latin typeface="+mn-lt"/>
                <a:ea typeface="+mn-ea"/>
                <a:cs typeface="+mn-cs"/>
              </a:defRPr>
            </a:lvl4pPr>
            <a:lvl5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370" kern="1200" spc="0" baseline="0">
                <a:solidFill>
                  <a:srgbClr val="000000"/>
                </a:soli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Azure Active Directory</a:t>
            </a:r>
          </a:p>
        </p:txBody>
      </p:sp>
      <p:sp>
        <p:nvSpPr>
          <p:cNvPr id="41" name="Text Placeholder 87">
            <a:extLst>
              <a:ext uri="{FF2B5EF4-FFF2-40B4-BE49-F238E27FC236}">
                <a16:creationId xmlns:a16="http://schemas.microsoft.com/office/drawing/2014/main" id="{B77CC9E0-36AF-4D98-8FAD-14A80A326E4D}"/>
              </a:ext>
            </a:extLst>
          </p:cNvPr>
          <p:cNvSpPr txBox="1">
            <a:spLocks/>
          </p:cNvSpPr>
          <p:nvPr/>
        </p:nvSpPr>
        <p:spPr>
          <a:xfrm>
            <a:off x="7485449" y="5367204"/>
            <a:ext cx="1640642" cy="276999"/>
          </a:xfrm>
          <a:prstGeom prst="rect">
            <a:avLst/>
          </a:prstGeom>
        </p:spPr>
        <p:txBody>
          <a:bodyPr vert="horz" wrap="none" lIns="0" tIns="0" rIns="0" bIns="0" rtlCol="0">
            <a:spAutoFit/>
          </a:bodyPr>
          <a:lstStyle>
            <a:lvl1pPr marL="0" marR="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b="1" kern="1200" spc="0" baseline="0">
                <a:solidFill>
                  <a:schemeClr val="tx2"/>
                </a:solidFill>
                <a:latin typeface="+mn-lt"/>
                <a:ea typeface="+mn-ea"/>
                <a:cs typeface="+mn-cs"/>
              </a:defRPr>
            </a:lvl1pPr>
            <a:lvl2pPr marL="0" marR="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b="1" kern="1200" spc="0" baseline="0">
                <a:solidFill>
                  <a:srgbClr val="000000"/>
                </a:solidFill>
                <a:latin typeface="+mn-lt"/>
                <a:ea typeface="+mn-ea"/>
                <a:cs typeface="+mn-cs"/>
              </a:defRPr>
            </a:lvl2pPr>
            <a:lvl3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765" kern="1200" spc="0" baseline="0">
                <a:solidFill>
                  <a:srgbClr val="000000"/>
                </a:solidFill>
                <a:latin typeface="+mn-lt"/>
                <a:ea typeface="+mn-ea"/>
                <a:cs typeface="+mn-cs"/>
              </a:defRPr>
            </a:lvl3pPr>
            <a:lvl4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370" kern="1200" spc="0" baseline="0">
                <a:solidFill>
                  <a:srgbClr val="000000"/>
                </a:solidFill>
                <a:latin typeface="+mn-lt"/>
                <a:ea typeface="+mn-ea"/>
                <a:cs typeface="+mn-cs"/>
              </a:defRPr>
            </a:lvl4pPr>
            <a:lvl5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370" kern="1200" spc="0" baseline="0">
                <a:solidFill>
                  <a:srgbClr val="000000"/>
                </a:soli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Azure Key Vault</a:t>
            </a:r>
          </a:p>
        </p:txBody>
      </p:sp>
      <p:grpSp>
        <p:nvGrpSpPr>
          <p:cNvPr id="90" name="Group 89">
            <a:extLst>
              <a:ext uri="{FF2B5EF4-FFF2-40B4-BE49-F238E27FC236}">
                <a16:creationId xmlns:a16="http://schemas.microsoft.com/office/drawing/2014/main" id="{64D6DDD0-6B90-4DBA-90F4-70A43CC07C6E}"/>
              </a:ext>
            </a:extLst>
          </p:cNvPr>
          <p:cNvGrpSpPr/>
          <p:nvPr/>
        </p:nvGrpSpPr>
        <p:grpSpPr>
          <a:xfrm>
            <a:off x="5888977" y="2119901"/>
            <a:ext cx="539938" cy="574854"/>
            <a:chOff x="1381629" y="2996336"/>
            <a:chExt cx="437141" cy="465410"/>
          </a:xfrm>
        </p:grpSpPr>
        <p:sp>
          <p:nvSpPr>
            <p:cNvPr id="86" name="Shield_EA18" title="Icon of a shield">
              <a:extLst>
                <a:ext uri="{FF2B5EF4-FFF2-40B4-BE49-F238E27FC236}">
                  <a16:creationId xmlns:a16="http://schemas.microsoft.com/office/drawing/2014/main" id="{2F861033-7D0F-4EE5-A592-2095B62034B5}"/>
                </a:ext>
              </a:extLst>
            </p:cNvPr>
            <p:cNvSpPr>
              <a:spLocks noChangeAspect="1"/>
            </p:cNvSpPr>
            <p:nvPr/>
          </p:nvSpPr>
          <p:spPr bwMode="auto">
            <a:xfrm>
              <a:off x="1381629" y="2996336"/>
              <a:ext cx="437141" cy="46541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1"/>
            </a:solidFill>
            <a:ln w="15875" cap="sq">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 name="Shield_EA18" title="Icon of a shield">
              <a:extLst>
                <a:ext uri="{FF2B5EF4-FFF2-40B4-BE49-F238E27FC236}">
                  <a16:creationId xmlns:a16="http://schemas.microsoft.com/office/drawing/2014/main" id="{833D5335-24A8-43DD-900D-536DCB584876}"/>
                </a:ext>
              </a:extLst>
            </p:cNvPr>
            <p:cNvSpPr>
              <a:spLocks noChangeAspect="1"/>
            </p:cNvSpPr>
            <p:nvPr/>
          </p:nvSpPr>
          <p:spPr bwMode="auto">
            <a:xfrm>
              <a:off x="1423157" y="3040549"/>
              <a:ext cx="354084" cy="376982"/>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2"/>
            </a:solidFill>
            <a:ln w="15875" cap="sq">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8D61D68D-6AB7-499E-9650-90B659E1155E}"/>
                </a:ext>
              </a:extLst>
            </p:cNvPr>
            <p:cNvSpPr/>
            <p:nvPr/>
          </p:nvSpPr>
          <p:spPr>
            <a:xfrm>
              <a:off x="1552177" y="3131457"/>
              <a:ext cx="96045" cy="148868"/>
            </a:xfrm>
            <a:custGeom>
              <a:avLst/>
              <a:gdLst>
                <a:gd name="connsiteX0" fmla="*/ 50329 w 96044"/>
                <a:gd name="connsiteY0" fmla="*/ 1801 h 148867"/>
                <a:gd name="connsiteX1" fmla="*/ 1801 w 96044"/>
                <a:gd name="connsiteY1" fmla="*/ 50328 h 148867"/>
                <a:gd name="connsiteX2" fmla="*/ 1801 w 96044"/>
                <a:gd name="connsiteY2" fmla="*/ 147383 h 148867"/>
                <a:gd name="connsiteX3" fmla="*/ 98856 w 96044"/>
                <a:gd name="connsiteY3" fmla="*/ 147383 h 148867"/>
                <a:gd name="connsiteX4" fmla="*/ 98856 w 96044"/>
                <a:gd name="connsiteY4" fmla="*/ 50328 h 148867"/>
                <a:gd name="connsiteX5" fmla="*/ 50329 w 96044"/>
                <a:gd name="connsiteY5" fmla="*/ 1801 h 148867"/>
                <a:gd name="connsiteX6" fmla="*/ 33182 w 96044"/>
                <a:gd name="connsiteY6" fmla="*/ 33182 h 148867"/>
                <a:gd name="connsiteX7" fmla="*/ 50329 w 96044"/>
                <a:gd name="connsiteY7" fmla="*/ 26064 h 148867"/>
                <a:gd name="connsiteX8" fmla="*/ 67475 w 96044"/>
                <a:gd name="connsiteY8" fmla="*/ 33182 h 148867"/>
                <a:gd name="connsiteX9" fmla="*/ 74593 w 96044"/>
                <a:gd name="connsiteY9" fmla="*/ 50328 h 148867"/>
                <a:gd name="connsiteX10" fmla="*/ 26065 w 96044"/>
                <a:gd name="connsiteY10" fmla="*/ 50328 h 148867"/>
                <a:gd name="connsiteX11" fmla="*/ 33182 w 96044"/>
                <a:gd name="connsiteY11" fmla="*/ 33182 h 148867"/>
                <a:gd name="connsiteX12" fmla="*/ 50329 w 96044"/>
                <a:gd name="connsiteY12" fmla="*/ 110987 h 148867"/>
                <a:gd name="connsiteX13" fmla="*/ 38197 w 96044"/>
                <a:gd name="connsiteY13" fmla="*/ 98855 h 148867"/>
                <a:gd name="connsiteX14" fmla="*/ 50329 w 96044"/>
                <a:gd name="connsiteY14" fmla="*/ 86724 h 148867"/>
                <a:gd name="connsiteX15" fmla="*/ 62461 w 96044"/>
                <a:gd name="connsiteY15" fmla="*/ 98855 h 148867"/>
                <a:gd name="connsiteX16" fmla="*/ 50329 w 96044"/>
                <a:gd name="connsiteY16" fmla="*/ 110987 h 14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044" h="148867">
                  <a:moveTo>
                    <a:pt x="50329" y="1801"/>
                  </a:moveTo>
                  <a:cubicBezTo>
                    <a:pt x="23638" y="1801"/>
                    <a:pt x="1801" y="23638"/>
                    <a:pt x="1801" y="50328"/>
                  </a:cubicBezTo>
                  <a:lnTo>
                    <a:pt x="1801" y="147383"/>
                  </a:lnTo>
                  <a:lnTo>
                    <a:pt x="98856" y="147383"/>
                  </a:lnTo>
                  <a:lnTo>
                    <a:pt x="98856" y="50328"/>
                  </a:lnTo>
                  <a:cubicBezTo>
                    <a:pt x="98856" y="23638"/>
                    <a:pt x="77019" y="1801"/>
                    <a:pt x="50329" y="1801"/>
                  </a:cubicBezTo>
                  <a:close/>
                  <a:moveTo>
                    <a:pt x="33182" y="33182"/>
                  </a:moveTo>
                  <a:cubicBezTo>
                    <a:pt x="37792" y="28572"/>
                    <a:pt x="43858" y="26064"/>
                    <a:pt x="50329" y="26064"/>
                  </a:cubicBezTo>
                  <a:cubicBezTo>
                    <a:pt x="56718" y="26064"/>
                    <a:pt x="62865" y="28572"/>
                    <a:pt x="67475" y="33182"/>
                  </a:cubicBezTo>
                  <a:cubicBezTo>
                    <a:pt x="72085" y="37792"/>
                    <a:pt x="74593" y="43857"/>
                    <a:pt x="74593" y="50328"/>
                  </a:cubicBezTo>
                  <a:lnTo>
                    <a:pt x="26065" y="50328"/>
                  </a:lnTo>
                  <a:cubicBezTo>
                    <a:pt x="26065" y="43939"/>
                    <a:pt x="28572" y="37792"/>
                    <a:pt x="33182" y="33182"/>
                  </a:cubicBezTo>
                  <a:close/>
                  <a:moveTo>
                    <a:pt x="50329" y="110987"/>
                  </a:moveTo>
                  <a:cubicBezTo>
                    <a:pt x="43616" y="110987"/>
                    <a:pt x="38197" y="105568"/>
                    <a:pt x="38197" y="98855"/>
                  </a:cubicBezTo>
                  <a:cubicBezTo>
                    <a:pt x="38197" y="92142"/>
                    <a:pt x="43616" y="86724"/>
                    <a:pt x="50329" y="86724"/>
                  </a:cubicBezTo>
                  <a:cubicBezTo>
                    <a:pt x="57042" y="86724"/>
                    <a:pt x="62461" y="92142"/>
                    <a:pt x="62461" y="98855"/>
                  </a:cubicBezTo>
                  <a:cubicBezTo>
                    <a:pt x="62461" y="105568"/>
                    <a:pt x="57042" y="110987"/>
                    <a:pt x="50329" y="110987"/>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3" name="Group 162">
            <a:extLst>
              <a:ext uri="{FF2B5EF4-FFF2-40B4-BE49-F238E27FC236}">
                <a16:creationId xmlns:a16="http://schemas.microsoft.com/office/drawing/2014/main" id="{0D02413A-30F2-4CBB-88EC-9960E3042F1F}"/>
              </a:ext>
            </a:extLst>
          </p:cNvPr>
          <p:cNvGrpSpPr/>
          <p:nvPr/>
        </p:nvGrpSpPr>
        <p:grpSpPr>
          <a:xfrm>
            <a:off x="3540631" y="2135293"/>
            <a:ext cx="479425" cy="525462"/>
            <a:chOff x="3683000" y="2916238"/>
            <a:chExt cx="479425" cy="525462"/>
          </a:xfrm>
        </p:grpSpPr>
        <p:sp>
          <p:nvSpPr>
            <p:cNvPr id="125" name="AutoShape 3">
              <a:extLst>
                <a:ext uri="{FF2B5EF4-FFF2-40B4-BE49-F238E27FC236}">
                  <a16:creationId xmlns:a16="http://schemas.microsoft.com/office/drawing/2014/main" id="{C4BB1604-1E33-4F6D-9FFE-4CD87E7E933D}"/>
                </a:ext>
              </a:extLst>
            </p:cNvPr>
            <p:cNvSpPr>
              <a:spLocks noChangeAspect="1" noChangeArrowheads="1" noTextEdit="1"/>
            </p:cNvSpPr>
            <p:nvPr/>
          </p:nvSpPr>
          <p:spPr bwMode="auto">
            <a:xfrm>
              <a:off x="3686175" y="2916238"/>
              <a:ext cx="4762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6" name="Freeform 5">
              <a:extLst>
                <a:ext uri="{FF2B5EF4-FFF2-40B4-BE49-F238E27FC236}">
                  <a16:creationId xmlns:a16="http://schemas.microsoft.com/office/drawing/2014/main" id="{0E2FEA6C-0320-41F6-8A5D-02A54EA17372}"/>
                </a:ext>
              </a:extLst>
            </p:cNvPr>
            <p:cNvSpPr>
              <a:spLocks/>
            </p:cNvSpPr>
            <p:nvPr/>
          </p:nvSpPr>
          <p:spPr bwMode="auto">
            <a:xfrm>
              <a:off x="3683000" y="2919413"/>
              <a:ext cx="479425" cy="522287"/>
            </a:xfrm>
            <a:custGeom>
              <a:avLst/>
              <a:gdLst>
                <a:gd name="T0" fmla="*/ 86 w 172"/>
                <a:gd name="T1" fmla="*/ 0 h 189"/>
                <a:gd name="T2" fmla="*/ 25 w 172"/>
                <a:gd name="T3" fmla="*/ 25 h 189"/>
                <a:gd name="T4" fmla="*/ 0 w 172"/>
                <a:gd name="T5" fmla="*/ 87 h 189"/>
                <a:gd name="T6" fmla="*/ 0 w 172"/>
                <a:gd name="T7" fmla="*/ 189 h 189"/>
                <a:gd name="T8" fmla="*/ 143 w 172"/>
                <a:gd name="T9" fmla="*/ 189 h 189"/>
                <a:gd name="T10" fmla="*/ 143 w 172"/>
                <a:gd name="T11" fmla="*/ 137 h 189"/>
                <a:gd name="T12" fmla="*/ 172 w 172"/>
                <a:gd name="T13" fmla="*/ 137 h 189"/>
                <a:gd name="T14" fmla="*/ 172 w 172"/>
                <a:gd name="T15" fmla="*/ 87 h 189"/>
                <a:gd name="T16" fmla="*/ 166 w 172"/>
                <a:gd name="T17" fmla="*/ 54 h 189"/>
                <a:gd name="T18" fmla="*/ 147 w 172"/>
                <a:gd name="T19" fmla="*/ 25 h 189"/>
                <a:gd name="T20" fmla="*/ 119 w 172"/>
                <a:gd name="T21" fmla="*/ 7 h 189"/>
                <a:gd name="T22" fmla="*/ 86 w 172"/>
                <a:gd name="T23"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2" h="189">
                  <a:moveTo>
                    <a:pt x="86" y="0"/>
                  </a:moveTo>
                  <a:cubicBezTo>
                    <a:pt x="63" y="0"/>
                    <a:pt x="42" y="9"/>
                    <a:pt x="25" y="25"/>
                  </a:cubicBezTo>
                  <a:cubicBezTo>
                    <a:pt x="9" y="42"/>
                    <a:pt x="0" y="64"/>
                    <a:pt x="0" y="87"/>
                  </a:cubicBezTo>
                  <a:cubicBezTo>
                    <a:pt x="0" y="189"/>
                    <a:pt x="0" y="189"/>
                    <a:pt x="0" y="189"/>
                  </a:cubicBezTo>
                  <a:cubicBezTo>
                    <a:pt x="143" y="189"/>
                    <a:pt x="143" y="189"/>
                    <a:pt x="143" y="189"/>
                  </a:cubicBezTo>
                  <a:cubicBezTo>
                    <a:pt x="143" y="137"/>
                    <a:pt x="143" y="137"/>
                    <a:pt x="143" y="137"/>
                  </a:cubicBezTo>
                  <a:cubicBezTo>
                    <a:pt x="172" y="137"/>
                    <a:pt x="172" y="137"/>
                    <a:pt x="172" y="137"/>
                  </a:cubicBezTo>
                  <a:cubicBezTo>
                    <a:pt x="172" y="87"/>
                    <a:pt x="172" y="87"/>
                    <a:pt x="172" y="87"/>
                  </a:cubicBezTo>
                  <a:cubicBezTo>
                    <a:pt x="172" y="75"/>
                    <a:pt x="170" y="64"/>
                    <a:pt x="166" y="54"/>
                  </a:cubicBezTo>
                  <a:cubicBezTo>
                    <a:pt x="161" y="43"/>
                    <a:pt x="155" y="33"/>
                    <a:pt x="147" y="25"/>
                  </a:cubicBezTo>
                  <a:cubicBezTo>
                    <a:pt x="139" y="17"/>
                    <a:pt x="130" y="11"/>
                    <a:pt x="119" y="7"/>
                  </a:cubicBezTo>
                  <a:cubicBezTo>
                    <a:pt x="109" y="2"/>
                    <a:pt x="97" y="0"/>
                    <a:pt x="86"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7" name="Oval 6">
              <a:extLst>
                <a:ext uri="{FF2B5EF4-FFF2-40B4-BE49-F238E27FC236}">
                  <a16:creationId xmlns:a16="http://schemas.microsoft.com/office/drawing/2014/main" id="{368E736F-87F6-49B5-8C4E-83C660BA7430}"/>
                </a:ext>
              </a:extLst>
            </p:cNvPr>
            <p:cNvSpPr>
              <a:spLocks noChangeArrowheads="1"/>
            </p:cNvSpPr>
            <p:nvPr/>
          </p:nvSpPr>
          <p:spPr bwMode="auto">
            <a:xfrm>
              <a:off x="3800475" y="3225800"/>
              <a:ext cx="33338" cy="33337"/>
            </a:xfrm>
            <a:prstGeom prst="ellipse">
              <a:avLst/>
            </a:prstGeom>
            <a:solidFill>
              <a:schemeClr val="accent2"/>
            </a:solidFill>
            <a:ln w="7938"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8" name="Oval 7">
              <a:extLst>
                <a:ext uri="{FF2B5EF4-FFF2-40B4-BE49-F238E27FC236}">
                  <a16:creationId xmlns:a16="http://schemas.microsoft.com/office/drawing/2014/main" id="{E37E7F3E-C078-4320-8B7E-C428A5B9E12F}"/>
                </a:ext>
              </a:extLst>
            </p:cNvPr>
            <p:cNvSpPr>
              <a:spLocks noChangeArrowheads="1"/>
            </p:cNvSpPr>
            <p:nvPr/>
          </p:nvSpPr>
          <p:spPr bwMode="auto">
            <a:xfrm>
              <a:off x="3944938" y="3073400"/>
              <a:ext cx="33338" cy="33337"/>
            </a:xfrm>
            <a:prstGeom prst="ellipse">
              <a:avLst/>
            </a:prstGeom>
            <a:solidFill>
              <a:schemeClr val="accent2"/>
            </a:solidFill>
            <a:ln w="7938"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9" name="Oval 8">
              <a:extLst>
                <a:ext uri="{FF2B5EF4-FFF2-40B4-BE49-F238E27FC236}">
                  <a16:creationId xmlns:a16="http://schemas.microsoft.com/office/drawing/2014/main" id="{9A8A9F5C-4A79-48C7-9924-2CAC98750275}"/>
                </a:ext>
              </a:extLst>
            </p:cNvPr>
            <p:cNvSpPr>
              <a:spLocks noChangeArrowheads="1"/>
            </p:cNvSpPr>
            <p:nvPr/>
          </p:nvSpPr>
          <p:spPr bwMode="auto">
            <a:xfrm>
              <a:off x="3730625" y="3140075"/>
              <a:ext cx="33338" cy="33337"/>
            </a:xfrm>
            <a:prstGeom prst="ellipse">
              <a:avLst/>
            </a:prstGeom>
            <a:solidFill>
              <a:schemeClr val="accent2"/>
            </a:solidFill>
            <a:ln w="7938"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0" name="Oval 9">
              <a:extLst>
                <a:ext uri="{FF2B5EF4-FFF2-40B4-BE49-F238E27FC236}">
                  <a16:creationId xmlns:a16="http://schemas.microsoft.com/office/drawing/2014/main" id="{3000ED99-0EDF-4F26-B5C9-2AE9D491FCFA}"/>
                </a:ext>
              </a:extLst>
            </p:cNvPr>
            <p:cNvSpPr>
              <a:spLocks noChangeArrowheads="1"/>
            </p:cNvSpPr>
            <p:nvPr/>
          </p:nvSpPr>
          <p:spPr bwMode="auto">
            <a:xfrm>
              <a:off x="3770313" y="3032125"/>
              <a:ext cx="33338" cy="33337"/>
            </a:xfrm>
            <a:prstGeom prst="ellipse">
              <a:avLst/>
            </a:prstGeom>
            <a:solidFill>
              <a:schemeClr val="accent2"/>
            </a:solidFill>
            <a:ln w="7938"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1" name="Oval 10">
              <a:extLst>
                <a:ext uri="{FF2B5EF4-FFF2-40B4-BE49-F238E27FC236}">
                  <a16:creationId xmlns:a16="http://schemas.microsoft.com/office/drawing/2014/main" id="{62424B31-04FC-4A6C-85B3-BDEF3EE5A0EA}"/>
                </a:ext>
              </a:extLst>
            </p:cNvPr>
            <p:cNvSpPr>
              <a:spLocks noChangeArrowheads="1"/>
            </p:cNvSpPr>
            <p:nvPr/>
          </p:nvSpPr>
          <p:spPr bwMode="auto">
            <a:xfrm>
              <a:off x="3856038" y="2986088"/>
              <a:ext cx="33338" cy="31750"/>
            </a:xfrm>
            <a:prstGeom prst="ellipse">
              <a:avLst/>
            </a:prstGeom>
            <a:solidFill>
              <a:schemeClr val="accent2"/>
            </a:solidFill>
            <a:ln w="7938"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2" name="Oval 11">
              <a:extLst>
                <a:ext uri="{FF2B5EF4-FFF2-40B4-BE49-F238E27FC236}">
                  <a16:creationId xmlns:a16="http://schemas.microsoft.com/office/drawing/2014/main" id="{1BAEA6CF-B827-4652-8829-B1CDBB92BE49}"/>
                </a:ext>
              </a:extLst>
            </p:cNvPr>
            <p:cNvSpPr>
              <a:spLocks noChangeArrowheads="1"/>
            </p:cNvSpPr>
            <p:nvPr/>
          </p:nvSpPr>
          <p:spPr bwMode="auto">
            <a:xfrm>
              <a:off x="3995738" y="2998788"/>
              <a:ext cx="33338" cy="33337"/>
            </a:xfrm>
            <a:prstGeom prst="ellipse">
              <a:avLst/>
            </a:prstGeom>
            <a:solidFill>
              <a:schemeClr val="accent2"/>
            </a:solidFill>
            <a:ln w="7938"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3" name="Oval 12">
              <a:extLst>
                <a:ext uri="{FF2B5EF4-FFF2-40B4-BE49-F238E27FC236}">
                  <a16:creationId xmlns:a16="http://schemas.microsoft.com/office/drawing/2014/main" id="{28429CDD-BE2A-491C-A22B-6D2256EC60F9}"/>
                </a:ext>
              </a:extLst>
            </p:cNvPr>
            <p:cNvSpPr>
              <a:spLocks noChangeArrowheads="1"/>
            </p:cNvSpPr>
            <p:nvPr/>
          </p:nvSpPr>
          <p:spPr bwMode="auto">
            <a:xfrm>
              <a:off x="4067175" y="3076575"/>
              <a:ext cx="33338" cy="33337"/>
            </a:xfrm>
            <a:prstGeom prst="ellipse">
              <a:avLst/>
            </a:prstGeom>
            <a:solidFill>
              <a:schemeClr val="accent2"/>
            </a:solidFill>
            <a:ln w="7938"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 name="Oval 13">
              <a:extLst>
                <a:ext uri="{FF2B5EF4-FFF2-40B4-BE49-F238E27FC236}">
                  <a16:creationId xmlns:a16="http://schemas.microsoft.com/office/drawing/2014/main" id="{9A0379A3-F209-4B70-862F-671C833B25D1}"/>
                </a:ext>
              </a:extLst>
            </p:cNvPr>
            <p:cNvSpPr>
              <a:spLocks noChangeArrowheads="1"/>
            </p:cNvSpPr>
            <p:nvPr/>
          </p:nvSpPr>
          <p:spPr bwMode="auto">
            <a:xfrm>
              <a:off x="4043363" y="3162300"/>
              <a:ext cx="33338" cy="33337"/>
            </a:xfrm>
            <a:prstGeom prst="ellipse">
              <a:avLst/>
            </a:prstGeom>
            <a:solidFill>
              <a:schemeClr val="accent2"/>
            </a:solidFill>
            <a:ln w="7938"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5" name="Oval 14">
              <a:extLst>
                <a:ext uri="{FF2B5EF4-FFF2-40B4-BE49-F238E27FC236}">
                  <a16:creationId xmlns:a16="http://schemas.microsoft.com/office/drawing/2014/main" id="{FF5FFEAE-27B4-4B5D-9D26-357E5D49CE1F}"/>
                </a:ext>
              </a:extLst>
            </p:cNvPr>
            <p:cNvSpPr>
              <a:spLocks noChangeArrowheads="1"/>
            </p:cNvSpPr>
            <p:nvPr/>
          </p:nvSpPr>
          <p:spPr bwMode="auto">
            <a:xfrm>
              <a:off x="3973513" y="3195638"/>
              <a:ext cx="33338" cy="30162"/>
            </a:xfrm>
            <a:prstGeom prst="ellipse">
              <a:avLst/>
            </a:prstGeom>
            <a:solidFill>
              <a:schemeClr val="accent2"/>
            </a:solidFill>
            <a:ln w="7938"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6" name="Oval 15">
              <a:extLst>
                <a:ext uri="{FF2B5EF4-FFF2-40B4-BE49-F238E27FC236}">
                  <a16:creationId xmlns:a16="http://schemas.microsoft.com/office/drawing/2014/main" id="{5D956AE3-9CAA-4C96-8D84-D14672730CC5}"/>
                </a:ext>
              </a:extLst>
            </p:cNvPr>
            <p:cNvSpPr>
              <a:spLocks noChangeArrowheads="1"/>
            </p:cNvSpPr>
            <p:nvPr/>
          </p:nvSpPr>
          <p:spPr bwMode="auto">
            <a:xfrm>
              <a:off x="3867150" y="3170238"/>
              <a:ext cx="33338" cy="33337"/>
            </a:xfrm>
            <a:prstGeom prst="ellipse">
              <a:avLst/>
            </a:prstGeom>
            <a:solidFill>
              <a:schemeClr val="accent2"/>
            </a:solidFill>
            <a:ln w="7938"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7" name="Oval 16">
              <a:extLst>
                <a:ext uri="{FF2B5EF4-FFF2-40B4-BE49-F238E27FC236}">
                  <a16:creationId xmlns:a16="http://schemas.microsoft.com/office/drawing/2014/main" id="{7A825E46-E492-4B71-8C7D-C23A37CEF351}"/>
                </a:ext>
              </a:extLst>
            </p:cNvPr>
            <p:cNvSpPr>
              <a:spLocks noChangeArrowheads="1"/>
            </p:cNvSpPr>
            <p:nvPr/>
          </p:nvSpPr>
          <p:spPr bwMode="auto">
            <a:xfrm>
              <a:off x="3848100" y="3090863"/>
              <a:ext cx="33338" cy="30162"/>
            </a:xfrm>
            <a:prstGeom prst="ellipse">
              <a:avLst/>
            </a:prstGeom>
            <a:solidFill>
              <a:schemeClr val="accent2"/>
            </a:solidFill>
            <a:ln w="7938"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 name="Oval 17">
              <a:extLst>
                <a:ext uri="{FF2B5EF4-FFF2-40B4-BE49-F238E27FC236}">
                  <a16:creationId xmlns:a16="http://schemas.microsoft.com/office/drawing/2014/main" id="{D531A4A8-5DC2-4B38-B08B-63529F6AD84E}"/>
                </a:ext>
              </a:extLst>
            </p:cNvPr>
            <p:cNvSpPr>
              <a:spLocks noChangeArrowheads="1"/>
            </p:cNvSpPr>
            <p:nvPr/>
          </p:nvSpPr>
          <p:spPr bwMode="auto">
            <a:xfrm>
              <a:off x="3914775" y="3244850"/>
              <a:ext cx="30163" cy="33337"/>
            </a:xfrm>
            <a:prstGeom prst="ellipse">
              <a:avLst/>
            </a:prstGeom>
            <a:solidFill>
              <a:schemeClr val="accent2"/>
            </a:solidFill>
            <a:ln w="7938"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9" name="Line 18">
              <a:extLst>
                <a:ext uri="{FF2B5EF4-FFF2-40B4-BE49-F238E27FC236}">
                  <a16:creationId xmlns:a16="http://schemas.microsoft.com/office/drawing/2014/main" id="{BF2D7D45-338F-4199-B7E1-80AD30731017}"/>
                </a:ext>
              </a:extLst>
            </p:cNvPr>
            <p:cNvSpPr>
              <a:spLocks noChangeShapeType="1"/>
            </p:cNvSpPr>
            <p:nvPr/>
          </p:nvSpPr>
          <p:spPr bwMode="auto">
            <a:xfrm flipV="1">
              <a:off x="3941763" y="3221038"/>
              <a:ext cx="39688" cy="30162"/>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0" name="Line 19">
              <a:extLst>
                <a:ext uri="{FF2B5EF4-FFF2-40B4-BE49-F238E27FC236}">
                  <a16:creationId xmlns:a16="http://schemas.microsoft.com/office/drawing/2014/main" id="{31EF1FE8-C5D8-4B62-BE2E-3010B4A8553B}"/>
                </a:ext>
              </a:extLst>
            </p:cNvPr>
            <p:cNvSpPr>
              <a:spLocks noChangeShapeType="1"/>
            </p:cNvSpPr>
            <p:nvPr/>
          </p:nvSpPr>
          <p:spPr bwMode="auto">
            <a:xfrm flipV="1">
              <a:off x="4006850" y="3187700"/>
              <a:ext cx="41275" cy="23812"/>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1" name="Line 20">
              <a:extLst>
                <a:ext uri="{FF2B5EF4-FFF2-40B4-BE49-F238E27FC236}">
                  <a16:creationId xmlns:a16="http://schemas.microsoft.com/office/drawing/2014/main" id="{C929DA8B-668B-4A7F-BB99-3315AEDD2AD7}"/>
                </a:ext>
              </a:extLst>
            </p:cNvPr>
            <p:cNvSpPr>
              <a:spLocks noChangeShapeType="1"/>
            </p:cNvSpPr>
            <p:nvPr/>
          </p:nvSpPr>
          <p:spPr bwMode="auto">
            <a:xfrm flipV="1">
              <a:off x="4070350" y="3109913"/>
              <a:ext cx="14288" cy="55562"/>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2" name="Line 21">
              <a:extLst>
                <a:ext uri="{FF2B5EF4-FFF2-40B4-BE49-F238E27FC236}">
                  <a16:creationId xmlns:a16="http://schemas.microsoft.com/office/drawing/2014/main" id="{EE3BAD7A-3F1D-4EF3-AE13-0A08896E975A}"/>
                </a:ext>
              </a:extLst>
            </p:cNvPr>
            <p:cNvSpPr>
              <a:spLocks noChangeShapeType="1"/>
            </p:cNvSpPr>
            <p:nvPr/>
          </p:nvSpPr>
          <p:spPr bwMode="auto">
            <a:xfrm>
              <a:off x="3759200" y="3173413"/>
              <a:ext cx="49213" cy="58737"/>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 name="Line 22">
              <a:extLst>
                <a:ext uri="{FF2B5EF4-FFF2-40B4-BE49-F238E27FC236}">
                  <a16:creationId xmlns:a16="http://schemas.microsoft.com/office/drawing/2014/main" id="{D6E09B82-8287-4C10-8A94-906A78B899FA}"/>
                </a:ext>
              </a:extLst>
            </p:cNvPr>
            <p:cNvSpPr>
              <a:spLocks noChangeShapeType="1"/>
            </p:cNvSpPr>
            <p:nvPr/>
          </p:nvSpPr>
          <p:spPr bwMode="auto">
            <a:xfrm flipV="1">
              <a:off x="3748088" y="3060700"/>
              <a:ext cx="30163" cy="79375"/>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 name="Line 23">
              <a:extLst>
                <a:ext uri="{FF2B5EF4-FFF2-40B4-BE49-F238E27FC236}">
                  <a16:creationId xmlns:a16="http://schemas.microsoft.com/office/drawing/2014/main" id="{CE1C30F0-8971-4BD7-ADDB-E55D47AD5AFA}"/>
                </a:ext>
              </a:extLst>
            </p:cNvPr>
            <p:cNvSpPr>
              <a:spLocks noChangeShapeType="1"/>
            </p:cNvSpPr>
            <p:nvPr/>
          </p:nvSpPr>
          <p:spPr bwMode="auto">
            <a:xfrm flipV="1">
              <a:off x="3797300" y="3013075"/>
              <a:ext cx="58738" cy="25400"/>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 name="Line 24">
              <a:extLst>
                <a:ext uri="{FF2B5EF4-FFF2-40B4-BE49-F238E27FC236}">
                  <a16:creationId xmlns:a16="http://schemas.microsoft.com/office/drawing/2014/main" id="{E467B50F-C036-469B-A6A4-7179B2D43CF2}"/>
                </a:ext>
              </a:extLst>
            </p:cNvPr>
            <p:cNvSpPr>
              <a:spLocks noChangeShapeType="1"/>
            </p:cNvSpPr>
            <p:nvPr/>
          </p:nvSpPr>
          <p:spPr bwMode="auto">
            <a:xfrm>
              <a:off x="3889375" y="3001963"/>
              <a:ext cx="106363" cy="14287"/>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 name="Line 25">
              <a:extLst>
                <a:ext uri="{FF2B5EF4-FFF2-40B4-BE49-F238E27FC236}">
                  <a16:creationId xmlns:a16="http://schemas.microsoft.com/office/drawing/2014/main" id="{7EF2D25C-1196-451B-8870-92338407B1B1}"/>
                </a:ext>
              </a:extLst>
            </p:cNvPr>
            <p:cNvSpPr>
              <a:spLocks noChangeShapeType="1"/>
            </p:cNvSpPr>
            <p:nvPr/>
          </p:nvSpPr>
          <p:spPr bwMode="auto">
            <a:xfrm>
              <a:off x="4022725" y="3024188"/>
              <a:ext cx="55563" cy="55562"/>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 name="Line 26">
              <a:extLst>
                <a:ext uri="{FF2B5EF4-FFF2-40B4-BE49-F238E27FC236}">
                  <a16:creationId xmlns:a16="http://schemas.microsoft.com/office/drawing/2014/main" id="{9F83FFD3-D67A-429E-9F49-B8656B140038}"/>
                </a:ext>
              </a:extLst>
            </p:cNvPr>
            <p:cNvSpPr>
              <a:spLocks noChangeShapeType="1"/>
            </p:cNvSpPr>
            <p:nvPr/>
          </p:nvSpPr>
          <p:spPr bwMode="auto">
            <a:xfrm flipH="1" flipV="1">
              <a:off x="3978275" y="3090863"/>
              <a:ext cx="88900" cy="1587"/>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 name="Line 27">
              <a:extLst>
                <a:ext uri="{FF2B5EF4-FFF2-40B4-BE49-F238E27FC236}">
                  <a16:creationId xmlns:a16="http://schemas.microsoft.com/office/drawing/2014/main" id="{E7620403-788C-4A42-B77A-2D7A9D779FE8}"/>
                </a:ext>
              </a:extLst>
            </p:cNvPr>
            <p:cNvSpPr>
              <a:spLocks noChangeShapeType="1"/>
            </p:cNvSpPr>
            <p:nvPr/>
          </p:nvSpPr>
          <p:spPr bwMode="auto">
            <a:xfrm flipV="1">
              <a:off x="3967163" y="3027363"/>
              <a:ext cx="33338" cy="49212"/>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 name="Line 28">
              <a:extLst>
                <a:ext uri="{FF2B5EF4-FFF2-40B4-BE49-F238E27FC236}">
                  <a16:creationId xmlns:a16="http://schemas.microsoft.com/office/drawing/2014/main" id="{124C458A-5473-4CAF-B9F3-CB5BE4596AF2}"/>
                </a:ext>
              </a:extLst>
            </p:cNvPr>
            <p:cNvSpPr>
              <a:spLocks noChangeShapeType="1"/>
            </p:cNvSpPr>
            <p:nvPr/>
          </p:nvSpPr>
          <p:spPr bwMode="auto">
            <a:xfrm flipV="1">
              <a:off x="3863975" y="3016250"/>
              <a:ext cx="14288" cy="74612"/>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0" name="Line 29">
              <a:extLst>
                <a:ext uri="{FF2B5EF4-FFF2-40B4-BE49-F238E27FC236}">
                  <a16:creationId xmlns:a16="http://schemas.microsoft.com/office/drawing/2014/main" id="{AF5AB516-441D-46F7-B030-66A45E540720}"/>
                </a:ext>
              </a:extLst>
            </p:cNvPr>
            <p:cNvSpPr>
              <a:spLocks noChangeShapeType="1"/>
            </p:cNvSpPr>
            <p:nvPr/>
          </p:nvSpPr>
          <p:spPr bwMode="auto">
            <a:xfrm flipV="1">
              <a:off x="3881438" y="3095625"/>
              <a:ext cx="66675" cy="7937"/>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1" name="Line 30">
              <a:extLst>
                <a:ext uri="{FF2B5EF4-FFF2-40B4-BE49-F238E27FC236}">
                  <a16:creationId xmlns:a16="http://schemas.microsoft.com/office/drawing/2014/main" id="{55D7C321-427D-4298-9F99-198D26A53A8C}"/>
                </a:ext>
              </a:extLst>
            </p:cNvPr>
            <p:cNvSpPr>
              <a:spLocks noChangeShapeType="1"/>
            </p:cNvSpPr>
            <p:nvPr/>
          </p:nvSpPr>
          <p:spPr bwMode="auto">
            <a:xfrm flipH="1" flipV="1">
              <a:off x="3800475" y="3060700"/>
              <a:ext cx="47625" cy="42862"/>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 name="Line 31">
              <a:extLst>
                <a:ext uri="{FF2B5EF4-FFF2-40B4-BE49-F238E27FC236}">
                  <a16:creationId xmlns:a16="http://schemas.microsoft.com/office/drawing/2014/main" id="{BC7F4589-A30C-4885-8914-E8991CA28149}"/>
                </a:ext>
              </a:extLst>
            </p:cNvPr>
            <p:cNvSpPr>
              <a:spLocks noChangeShapeType="1"/>
            </p:cNvSpPr>
            <p:nvPr/>
          </p:nvSpPr>
          <p:spPr bwMode="auto">
            <a:xfrm>
              <a:off x="3967163" y="3106738"/>
              <a:ext cx="17463" cy="88900"/>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 name="Line 32">
              <a:extLst>
                <a:ext uri="{FF2B5EF4-FFF2-40B4-BE49-F238E27FC236}">
                  <a16:creationId xmlns:a16="http://schemas.microsoft.com/office/drawing/2014/main" id="{C13ACE91-1F15-4967-AA2D-69B98AA29FA3}"/>
                </a:ext>
              </a:extLst>
            </p:cNvPr>
            <p:cNvSpPr>
              <a:spLocks noChangeShapeType="1"/>
            </p:cNvSpPr>
            <p:nvPr/>
          </p:nvSpPr>
          <p:spPr bwMode="auto">
            <a:xfrm>
              <a:off x="3900488" y="3187700"/>
              <a:ext cx="73025" cy="23812"/>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 name="Line 33">
              <a:extLst>
                <a:ext uri="{FF2B5EF4-FFF2-40B4-BE49-F238E27FC236}">
                  <a16:creationId xmlns:a16="http://schemas.microsoft.com/office/drawing/2014/main" id="{9331BB90-3230-45E5-99A6-57505D3E3458}"/>
                </a:ext>
              </a:extLst>
            </p:cNvPr>
            <p:cNvSpPr>
              <a:spLocks noChangeShapeType="1"/>
            </p:cNvSpPr>
            <p:nvPr/>
          </p:nvSpPr>
          <p:spPr bwMode="auto">
            <a:xfrm flipV="1">
              <a:off x="3895725" y="3103563"/>
              <a:ext cx="60325" cy="66675"/>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5" name="Line 34">
              <a:extLst>
                <a:ext uri="{FF2B5EF4-FFF2-40B4-BE49-F238E27FC236}">
                  <a16:creationId xmlns:a16="http://schemas.microsoft.com/office/drawing/2014/main" id="{A27E2C57-288F-4832-AE4B-781CCB64AF6C}"/>
                </a:ext>
              </a:extLst>
            </p:cNvPr>
            <p:cNvSpPr>
              <a:spLocks noChangeShapeType="1"/>
            </p:cNvSpPr>
            <p:nvPr/>
          </p:nvSpPr>
          <p:spPr bwMode="auto">
            <a:xfrm flipH="1" flipV="1">
              <a:off x="3873500" y="3121025"/>
              <a:ext cx="4763" cy="55562"/>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6" name="Line 35">
              <a:extLst>
                <a:ext uri="{FF2B5EF4-FFF2-40B4-BE49-F238E27FC236}">
                  <a16:creationId xmlns:a16="http://schemas.microsoft.com/office/drawing/2014/main" id="{86D1068F-DD3F-429A-A88A-F033EEB3FB06}"/>
                </a:ext>
              </a:extLst>
            </p:cNvPr>
            <p:cNvSpPr>
              <a:spLocks noChangeShapeType="1"/>
            </p:cNvSpPr>
            <p:nvPr/>
          </p:nvSpPr>
          <p:spPr bwMode="auto">
            <a:xfrm flipH="1">
              <a:off x="3763963" y="3113088"/>
              <a:ext cx="88900" cy="38100"/>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7" name="Line 36">
              <a:extLst>
                <a:ext uri="{FF2B5EF4-FFF2-40B4-BE49-F238E27FC236}">
                  <a16:creationId xmlns:a16="http://schemas.microsoft.com/office/drawing/2014/main" id="{40CF9535-B984-48F8-8CD1-9EB8BCA46BED}"/>
                </a:ext>
              </a:extLst>
            </p:cNvPr>
            <p:cNvSpPr>
              <a:spLocks noChangeShapeType="1"/>
            </p:cNvSpPr>
            <p:nvPr/>
          </p:nvSpPr>
          <p:spPr bwMode="auto">
            <a:xfrm>
              <a:off x="3760788" y="3165475"/>
              <a:ext cx="106363" cy="22225"/>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8" name="Line 37">
              <a:extLst>
                <a:ext uri="{FF2B5EF4-FFF2-40B4-BE49-F238E27FC236}">
                  <a16:creationId xmlns:a16="http://schemas.microsoft.com/office/drawing/2014/main" id="{CBD011A8-65FF-46BC-8A26-44DCDCEE4AB5}"/>
                </a:ext>
              </a:extLst>
            </p:cNvPr>
            <p:cNvSpPr>
              <a:spLocks noChangeShapeType="1"/>
            </p:cNvSpPr>
            <p:nvPr/>
          </p:nvSpPr>
          <p:spPr bwMode="auto">
            <a:xfrm flipH="1" flipV="1">
              <a:off x="3976688" y="3101975"/>
              <a:ext cx="68263" cy="63500"/>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9" name="Line 38">
              <a:extLst>
                <a:ext uri="{FF2B5EF4-FFF2-40B4-BE49-F238E27FC236}">
                  <a16:creationId xmlns:a16="http://schemas.microsoft.com/office/drawing/2014/main" id="{BB3764D0-B913-49F5-B4B6-2AF1540DD2B3}"/>
                </a:ext>
              </a:extLst>
            </p:cNvPr>
            <p:cNvSpPr>
              <a:spLocks noChangeShapeType="1"/>
            </p:cNvSpPr>
            <p:nvPr/>
          </p:nvSpPr>
          <p:spPr bwMode="auto">
            <a:xfrm flipV="1">
              <a:off x="3816350" y="3259138"/>
              <a:ext cx="0" cy="60325"/>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0" name="Line 39">
              <a:extLst>
                <a:ext uri="{FF2B5EF4-FFF2-40B4-BE49-F238E27FC236}">
                  <a16:creationId xmlns:a16="http://schemas.microsoft.com/office/drawing/2014/main" id="{C538E32C-1DB3-4115-BAC4-2EE1FA96CA7A}"/>
                </a:ext>
              </a:extLst>
            </p:cNvPr>
            <p:cNvSpPr>
              <a:spLocks noChangeShapeType="1"/>
            </p:cNvSpPr>
            <p:nvPr/>
          </p:nvSpPr>
          <p:spPr bwMode="auto">
            <a:xfrm flipV="1">
              <a:off x="3830638" y="3198813"/>
              <a:ext cx="42863" cy="33337"/>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1" name="Line 40">
              <a:extLst>
                <a:ext uri="{FF2B5EF4-FFF2-40B4-BE49-F238E27FC236}">
                  <a16:creationId xmlns:a16="http://schemas.microsoft.com/office/drawing/2014/main" id="{3C2443AB-036D-4EA2-8F46-7136DBEF20D4}"/>
                </a:ext>
              </a:extLst>
            </p:cNvPr>
            <p:cNvSpPr>
              <a:spLocks noChangeShapeType="1"/>
            </p:cNvSpPr>
            <p:nvPr/>
          </p:nvSpPr>
          <p:spPr bwMode="auto">
            <a:xfrm>
              <a:off x="3884613" y="3203575"/>
              <a:ext cx="34925" cy="49212"/>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2" name="Oval 41">
              <a:extLst>
                <a:ext uri="{FF2B5EF4-FFF2-40B4-BE49-F238E27FC236}">
                  <a16:creationId xmlns:a16="http://schemas.microsoft.com/office/drawing/2014/main" id="{5B74D411-194F-451B-82DA-500DE16C956A}"/>
                </a:ext>
              </a:extLst>
            </p:cNvPr>
            <p:cNvSpPr>
              <a:spLocks noChangeArrowheads="1"/>
            </p:cNvSpPr>
            <p:nvPr/>
          </p:nvSpPr>
          <p:spPr bwMode="auto">
            <a:xfrm>
              <a:off x="3800475" y="3303588"/>
              <a:ext cx="33338" cy="33337"/>
            </a:xfrm>
            <a:prstGeom prst="ellipse">
              <a:avLst/>
            </a:prstGeom>
            <a:solidFill>
              <a:schemeClr val="accent2"/>
            </a:solidFill>
            <a:ln w="7938"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6" name="Graphic 164">
            <a:extLst>
              <a:ext uri="{FF2B5EF4-FFF2-40B4-BE49-F238E27FC236}">
                <a16:creationId xmlns:a16="http://schemas.microsoft.com/office/drawing/2014/main" id="{5F594932-F27B-4A45-840F-E1E9A4F937C5}"/>
              </a:ext>
            </a:extLst>
          </p:cNvPr>
          <p:cNvGrpSpPr/>
          <p:nvPr/>
        </p:nvGrpSpPr>
        <p:grpSpPr>
          <a:xfrm>
            <a:off x="10479860" y="2091380"/>
            <a:ext cx="665908" cy="654004"/>
            <a:chOff x="5138426" y="3158232"/>
            <a:chExt cx="756801" cy="743274"/>
          </a:xfrm>
        </p:grpSpPr>
        <p:sp>
          <p:nvSpPr>
            <p:cNvPr id="167" name="Freeform: Shape 166">
              <a:extLst>
                <a:ext uri="{FF2B5EF4-FFF2-40B4-BE49-F238E27FC236}">
                  <a16:creationId xmlns:a16="http://schemas.microsoft.com/office/drawing/2014/main" id="{F06121DA-A71D-4444-86D4-C2ABEF063E6D}"/>
                </a:ext>
              </a:extLst>
            </p:cNvPr>
            <p:cNvSpPr/>
            <p:nvPr/>
          </p:nvSpPr>
          <p:spPr>
            <a:xfrm>
              <a:off x="5291606" y="3158232"/>
              <a:ext cx="603621" cy="460279"/>
            </a:xfrm>
            <a:custGeom>
              <a:avLst/>
              <a:gdLst>
                <a:gd name="connsiteX0" fmla="*/ 143322 w 603621"/>
                <a:gd name="connsiteY0" fmla="*/ 149549 h 460279"/>
                <a:gd name="connsiteX1" fmla="*/ 321694 w 603621"/>
                <a:gd name="connsiteY1" fmla="*/ 0 h 460279"/>
                <a:gd name="connsiteX2" fmla="*/ 502644 w 603621"/>
                <a:gd name="connsiteY2" fmla="*/ 178460 h 460279"/>
                <a:gd name="connsiteX3" fmla="*/ 499368 w 603621"/>
                <a:gd name="connsiteY3" fmla="*/ 211885 h 460279"/>
                <a:gd name="connsiteX4" fmla="*/ 603621 w 603621"/>
                <a:gd name="connsiteY4" fmla="*/ 335412 h 460279"/>
                <a:gd name="connsiteX5" fmla="*/ 487098 w 603621"/>
                <a:gd name="connsiteY5" fmla="*/ 460279 h 460279"/>
                <a:gd name="connsiteX6" fmla="*/ 154196 w 603621"/>
                <a:gd name="connsiteY6" fmla="*/ 460279 h 460279"/>
                <a:gd name="connsiteX7" fmla="*/ 0 w 603621"/>
                <a:gd name="connsiteY7" fmla="*/ 302389 h 460279"/>
                <a:gd name="connsiteX8" fmla="*/ 143322 w 603621"/>
                <a:gd name="connsiteY8" fmla="*/ 149549 h 46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3621" h="460279">
                  <a:moveTo>
                    <a:pt x="143322" y="149549"/>
                  </a:moveTo>
                  <a:cubicBezTo>
                    <a:pt x="157366" y="64765"/>
                    <a:pt x="231757" y="0"/>
                    <a:pt x="321694" y="0"/>
                  </a:cubicBezTo>
                  <a:cubicBezTo>
                    <a:pt x="421625" y="0"/>
                    <a:pt x="502644" y="79898"/>
                    <a:pt x="502644" y="178460"/>
                  </a:cubicBezTo>
                  <a:cubicBezTo>
                    <a:pt x="502644" y="189900"/>
                    <a:pt x="501445" y="201042"/>
                    <a:pt x="499368" y="211885"/>
                  </a:cubicBezTo>
                  <a:cubicBezTo>
                    <a:pt x="557910" y="218290"/>
                    <a:pt x="603621" y="271094"/>
                    <a:pt x="603621" y="335412"/>
                  </a:cubicBezTo>
                  <a:cubicBezTo>
                    <a:pt x="603621" y="404049"/>
                    <a:pt x="551267" y="460279"/>
                    <a:pt x="487098" y="460279"/>
                  </a:cubicBezTo>
                  <a:cubicBezTo>
                    <a:pt x="472811" y="460279"/>
                    <a:pt x="154196" y="460279"/>
                    <a:pt x="154196" y="460279"/>
                  </a:cubicBezTo>
                  <a:cubicBezTo>
                    <a:pt x="69356" y="460264"/>
                    <a:pt x="0" y="388499"/>
                    <a:pt x="0" y="302389"/>
                  </a:cubicBezTo>
                  <a:cubicBezTo>
                    <a:pt x="0" y="221686"/>
                    <a:pt x="63153" y="155864"/>
                    <a:pt x="143322" y="149549"/>
                  </a:cubicBezTo>
                  <a:close/>
                </a:path>
              </a:pathLst>
            </a:custGeom>
            <a:solidFill>
              <a:srgbClr val="0078D4"/>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68" name="Graphic 164">
              <a:extLst>
                <a:ext uri="{FF2B5EF4-FFF2-40B4-BE49-F238E27FC236}">
                  <a16:creationId xmlns:a16="http://schemas.microsoft.com/office/drawing/2014/main" id="{5F594932-F27B-4A45-840F-E1E9A4F937C5}"/>
                </a:ext>
              </a:extLst>
            </p:cNvPr>
            <p:cNvGrpSpPr/>
            <p:nvPr/>
          </p:nvGrpSpPr>
          <p:grpSpPr>
            <a:xfrm>
              <a:off x="5138426" y="3454648"/>
              <a:ext cx="621820" cy="446858"/>
              <a:chOff x="5138426" y="3454648"/>
              <a:chExt cx="621820" cy="446858"/>
            </a:xfrm>
          </p:grpSpPr>
          <p:grpSp>
            <p:nvGrpSpPr>
              <p:cNvPr id="169" name="Graphic 164">
                <a:extLst>
                  <a:ext uri="{FF2B5EF4-FFF2-40B4-BE49-F238E27FC236}">
                    <a16:creationId xmlns:a16="http://schemas.microsoft.com/office/drawing/2014/main" id="{5F594932-F27B-4A45-840F-E1E9A4F937C5}"/>
                  </a:ext>
                </a:extLst>
              </p:cNvPr>
              <p:cNvGrpSpPr/>
              <p:nvPr/>
            </p:nvGrpSpPr>
            <p:grpSpPr>
              <a:xfrm>
                <a:off x="5335588" y="3454648"/>
                <a:ext cx="227495" cy="134057"/>
                <a:chOff x="5335588" y="3454648"/>
                <a:chExt cx="227495" cy="134057"/>
              </a:xfrm>
            </p:grpSpPr>
            <p:sp>
              <p:nvSpPr>
                <p:cNvPr id="170" name="Freeform: Shape 169">
                  <a:extLst>
                    <a:ext uri="{FF2B5EF4-FFF2-40B4-BE49-F238E27FC236}">
                      <a16:creationId xmlns:a16="http://schemas.microsoft.com/office/drawing/2014/main" id="{93704080-1A96-4C8F-B29C-FAD4AE1A62A2}"/>
                    </a:ext>
                  </a:extLst>
                </p:cNvPr>
                <p:cNvSpPr/>
                <p:nvPr/>
              </p:nvSpPr>
              <p:spPr>
                <a:xfrm>
                  <a:off x="5350755" y="3469543"/>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95" y="104267"/>
                        <a:pt x="0" y="97609"/>
                        <a:pt x="0" y="89372"/>
                      </a:cubicBezTo>
                      <a:lnTo>
                        <a:pt x="0" y="14895"/>
                      </a:lnTo>
                      <a:cubicBezTo>
                        <a:pt x="0" y="6673"/>
                        <a:pt x="6795" y="0"/>
                        <a:pt x="15166" y="0"/>
                      </a:cubicBezTo>
                      <a:lnTo>
                        <a:pt x="181996" y="0"/>
                      </a:lnTo>
                      <a:cubicBezTo>
                        <a:pt x="190368" y="0"/>
                        <a:pt x="197163" y="6673"/>
                        <a:pt x="197163" y="14895"/>
                      </a:cubicBezTo>
                      <a:lnTo>
                        <a:pt x="197163" y="89372"/>
                      </a:lnTo>
                      <a:cubicBezTo>
                        <a:pt x="197163" y="97609"/>
                        <a:pt x="190368" y="104267"/>
                        <a:pt x="181996" y="104267"/>
                      </a:cubicBezTo>
                      <a:lnTo>
                        <a:pt x="15166" y="104267"/>
                      </a:lnTo>
                      <a:close/>
                    </a:path>
                  </a:pathLst>
                </a:custGeom>
                <a:solidFill>
                  <a:srgbClr val="DD5900"/>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295DAC75-A890-4F14-ADCC-6F071C8FB012}"/>
                    </a:ext>
                  </a:extLst>
                </p:cNvPr>
                <p:cNvSpPr/>
                <p:nvPr/>
              </p:nvSpPr>
              <p:spPr>
                <a:xfrm>
                  <a:off x="5335588" y="3454648"/>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2" name="Graphic 164">
                <a:extLst>
                  <a:ext uri="{FF2B5EF4-FFF2-40B4-BE49-F238E27FC236}">
                    <a16:creationId xmlns:a16="http://schemas.microsoft.com/office/drawing/2014/main" id="{5F594932-F27B-4A45-840F-E1E9A4F937C5}"/>
                  </a:ext>
                </a:extLst>
              </p:cNvPr>
              <p:cNvGrpSpPr/>
              <p:nvPr/>
            </p:nvGrpSpPr>
            <p:grpSpPr>
              <a:xfrm>
                <a:off x="5532751" y="3454648"/>
                <a:ext cx="227495" cy="134057"/>
                <a:chOff x="5532751" y="3454648"/>
                <a:chExt cx="227495" cy="134057"/>
              </a:xfrm>
            </p:grpSpPr>
            <p:sp>
              <p:nvSpPr>
                <p:cNvPr id="173" name="Freeform: Shape 172">
                  <a:extLst>
                    <a:ext uri="{FF2B5EF4-FFF2-40B4-BE49-F238E27FC236}">
                      <a16:creationId xmlns:a16="http://schemas.microsoft.com/office/drawing/2014/main" id="{6F265259-CCC5-44E9-9EA8-CA10B830AA6A}"/>
                    </a:ext>
                  </a:extLst>
                </p:cNvPr>
                <p:cNvSpPr/>
                <p:nvPr/>
              </p:nvSpPr>
              <p:spPr>
                <a:xfrm>
                  <a:off x="5547917" y="3469543"/>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79" y="104267"/>
                        <a:pt x="0" y="97609"/>
                        <a:pt x="0" y="89372"/>
                      </a:cubicBezTo>
                      <a:lnTo>
                        <a:pt x="0" y="14895"/>
                      </a:lnTo>
                      <a:cubicBezTo>
                        <a:pt x="0" y="6673"/>
                        <a:pt x="6779" y="0"/>
                        <a:pt x="15166" y="0"/>
                      </a:cubicBezTo>
                      <a:lnTo>
                        <a:pt x="181996" y="0"/>
                      </a:lnTo>
                      <a:cubicBezTo>
                        <a:pt x="190383" y="0"/>
                        <a:pt x="197163" y="6673"/>
                        <a:pt x="197163" y="14895"/>
                      </a:cubicBezTo>
                      <a:lnTo>
                        <a:pt x="197163" y="89372"/>
                      </a:lnTo>
                      <a:cubicBezTo>
                        <a:pt x="197163" y="97609"/>
                        <a:pt x="190383" y="104267"/>
                        <a:pt x="181996" y="104267"/>
                      </a:cubicBezTo>
                      <a:lnTo>
                        <a:pt x="15166" y="104267"/>
                      </a:lnTo>
                      <a:close/>
                    </a:path>
                  </a:pathLst>
                </a:custGeom>
                <a:solidFill>
                  <a:srgbClr val="BA141A"/>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4" name="Freeform: Shape 173">
                  <a:extLst>
                    <a:ext uri="{FF2B5EF4-FFF2-40B4-BE49-F238E27FC236}">
                      <a16:creationId xmlns:a16="http://schemas.microsoft.com/office/drawing/2014/main" id="{51EB00AE-FA64-4361-AD5F-255031C8C603}"/>
                    </a:ext>
                  </a:extLst>
                </p:cNvPr>
                <p:cNvSpPr/>
                <p:nvPr/>
              </p:nvSpPr>
              <p:spPr>
                <a:xfrm>
                  <a:off x="5532751" y="3454648"/>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5" name="Graphic 164">
                <a:extLst>
                  <a:ext uri="{FF2B5EF4-FFF2-40B4-BE49-F238E27FC236}">
                    <a16:creationId xmlns:a16="http://schemas.microsoft.com/office/drawing/2014/main" id="{5F594932-F27B-4A45-840F-E1E9A4F937C5}"/>
                  </a:ext>
                </a:extLst>
              </p:cNvPr>
              <p:cNvGrpSpPr/>
              <p:nvPr/>
            </p:nvGrpSpPr>
            <p:grpSpPr>
              <a:xfrm>
                <a:off x="5138426" y="3454648"/>
                <a:ext cx="227495" cy="134057"/>
                <a:chOff x="5138426" y="3454648"/>
                <a:chExt cx="227495" cy="134057"/>
              </a:xfrm>
            </p:grpSpPr>
            <p:sp>
              <p:nvSpPr>
                <p:cNvPr id="176" name="Freeform: Shape 175">
                  <a:extLst>
                    <a:ext uri="{FF2B5EF4-FFF2-40B4-BE49-F238E27FC236}">
                      <a16:creationId xmlns:a16="http://schemas.microsoft.com/office/drawing/2014/main" id="{5AC755C0-7DCC-4CA5-A250-B97FBCC61759}"/>
                    </a:ext>
                  </a:extLst>
                </p:cNvPr>
                <p:cNvSpPr/>
                <p:nvPr/>
              </p:nvSpPr>
              <p:spPr>
                <a:xfrm>
                  <a:off x="5153592" y="3469543"/>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95" y="104267"/>
                        <a:pt x="0" y="97609"/>
                        <a:pt x="0" y="89372"/>
                      </a:cubicBezTo>
                      <a:lnTo>
                        <a:pt x="0" y="14895"/>
                      </a:lnTo>
                      <a:cubicBezTo>
                        <a:pt x="0" y="6673"/>
                        <a:pt x="6795" y="0"/>
                        <a:pt x="15166" y="0"/>
                      </a:cubicBezTo>
                      <a:lnTo>
                        <a:pt x="181996" y="0"/>
                      </a:lnTo>
                      <a:cubicBezTo>
                        <a:pt x="190368" y="0"/>
                        <a:pt x="197163" y="6673"/>
                        <a:pt x="197163" y="14895"/>
                      </a:cubicBezTo>
                      <a:lnTo>
                        <a:pt x="197163" y="89372"/>
                      </a:lnTo>
                      <a:cubicBezTo>
                        <a:pt x="197163" y="97609"/>
                        <a:pt x="190368" y="104267"/>
                        <a:pt x="181996" y="104267"/>
                      </a:cubicBezTo>
                      <a:lnTo>
                        <a:pt x="15166" y="104267"/>
                      </a:lnTo>
                      <a:close/>
                    </a:path>
                  </a:pathLst>
                </a:custGeom>
                <a:solidFill>
                  <a:srgbClr val="BA141A"/>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7" name="Freeform: Shape 176">
                  <a:extLst>
                    <a:ext uri="{FF2B5EF4-FFF2-40B4-BE49-F238E27FC236}">
                      <a16:creationId xmlns:a16="http://schemas.microsoft.com/office/drawing/2014/main" id="{D20F0458-B765-4BDB-9751-0928E281DEAE}"/>
                    </a:ext>
                  </a:extLst>
                </p:cNvPr>
                <p:cNvSpPr/>
                <p:nvPr/>
              </p:nvSpPr>
              <p:spPr>
                <a:xfrm>
                  <a:off x="5138426" y="3454648"/>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8" name="Graphic 164">
                <a:extLst>
                  <a:ext uri="{FF2B5EF4-FFF2-40B4-BE49-F238E27FC236}">
                    <a16:creationId xmlns:a16="http://schemas.microsoft.com/office/drawing/2014/main" id="{5F594932-F27B-4A45-840F-E1E9A4F937C5}"/>
                  </a:ext>
                </a:extLst>
              </p:cNvPr>
              <p:cNvGrpSpPr/>
              <p:nvPr/>
            </p:nvGrpSpPr>
            <p:grpSpPr>
              <a:xfrm>
                <a:off x="5335588" y="3558915"/>
                <a:ext cx="227495" cy="134057"/>
                <a:chOff x="5335588" y="3558915"/>
                <a:chExt cx="227495" cy="134057"/>
              </a:xfrm>
            </p:grpSpPr>
            <p:sp>
              <p:nvSpPr>
                <p:cNvPr id="179" name="Freeform: Shape 178">
                  <a:extLst>
                    <a:ext uri="{FF2B5EF4-FFF2-40B4-BE49-F238E27FC236}">
                      <a16:creationId xmlns:a16="http://schemas.microsoft.com/office/drawing/2014/main" id="{2B2CECE6-F622-41B5-95D5-75A6905492D6}"/>
                    </a:ext>
                  </a:extLst>
                </p:cNvPr>
                <p:cNvSpPr/>
                <p:nvPr/>
              </p:nvSpPr>
              <p:spPr>
                <a:xfrm>
                  <a:off x="5350755" y="3573810"/>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95" y="104267"/>
                        <a:pt x="0" y="97609"/>
                        <a:pt x="0" y="89372"/>
                      </a:cubicBezTo>
                      <a:lnTo>
                        <a:pt x="0" y="14895"/>
                      </a:lnTo>
                      <a:cubicBezTo>
                        <a:pt x="0" y="6658"/>
                        <a:pt x="6795" y="0"/>
                        <a:pt x="15166" y="0"/>
                      </a:cubicBezTo>
                      <a:lnTo>
                        <a:pt x="181996" y="0"/>
                      </a:lnTo>
                      <a:cubicBezTo>
                        <a:pt x="190368" y="0"/>
                        <a:pt x="197163" y="6658"/>
                        <a:pt x="197163" y="14895"/>
                      </a:cubicBezTo>
                      <a:lnTo>
                        <a:pt x="197163" y="89372"/>
                      </a:lnTo>
                      <a:cubicBezTo>
                        <a:pt x="197163" y="97609"/>
                        <a:pt x="190368" y="104267"/>
                        <a:pt x="181996" y="104267"/>
                      </a:cubicBezTo>
                      <a:lnTo>
                        <a:pt x="15166" y="104267"/>
                      </a:lnTo>
                      <a:close/>
                    </a:path>
                  </a:pathLst>
                </a:custGeom>
                <a:solidFill>
                  <a:srgbClr val="BA141A"/>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E0F8F0BA-7C99-4632-B76C-CA0F8038BD89}"/>
                    </a:ext>
                  </a:extLst>
                </p:cNvPr>
                <p:cNvSpPr/>
                <p:nvPr/>
              </p:nvSpPr>
              <p:spPr>
                <a:xfrm>
                  <a:off x="5335588" y="3558915"/>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1" name="Graphic 164">
                <a:extLst>
                  <a:ext uri="{FF2B5EF4-FFF2-40B4-BE49-F238E27FC236}">
                    <a16:creationId xmlns:a16="http://schemas.microsoft.com/office/drawing/2014/main" id="{5F594932-F27B-4A45-840F-E1E9A4F937C5}"/>
                  </a:ext>
                </a:extLst>
              </p:cNvPr>
              <p:cNvGrpSpPr/>
              <p:nvPr/>
            </p:nvGrpSpPr>
            <p:grpSpPr>
              <a:xfrm>
                <a:off x="5138426" y="3663182"/>
                <a:ext cx="227495" cy="134057"/>
                <a:chOff x="5138426" y="3663182"/>
                <a:chExt cx="227495" cy="134057"/>
              </a:xfrm>
            </p:grpSpPr>
            <p:sp>
              <p:nvSpPr>
                <p:cNvPr id="182" name="Freeform: Shape 181">
                  <a:extLst>
                    <a:ext uri="{FF2B5EF4-FFF2-40B4-BE49-F238E27FC236}">
                      <a16:creationId xmlns:a16="http://schemas.microsoft.com/office/drawing/2014/main" id="{0DD83910-AC06-4FC4-A4CC-662ED0A17277}"/>
                    </a:ext>
                  </a:extLst>
                </p:cNvPr>
                <p:cNvSpPr/>
                <p:nvPr/>
              </p:nvSpPr>
              <p:spPr>
                <a:xfrm>
                  <a:off x="5153592" y="3678077"/>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95" y="104267"/>
                        <a:pt x="0" y="97609"/>
                        <a:pt x="0" y="89372"/>
                      </a:cubicBezTo>
                      <a:lnTo>
                        <a:pt x="0" y="14895"/>
                      </a:lnTo>
                      <a:cubicBezTo>
                        <a:pt x="0" y="6658"/>
                        <a:pt x="6795" y="0"/>
                        <a:pt x="15166" y="0"/>
                      </a:cubicBezTo>
                      <a:lnTo>
                        <a:pt x="181996" y="0"/>
                      </a:lnTo>
                      <a:cubicBezTo>
                        <a:pt x="190368" y="0"/>
                        <a:pt x="197163" y="6658"/>
                        <a:pt x="197163" y="14895"/>
                      </a:cubicBezTo>
                      <a:lnTo>
                        <a:pt x="197163" y="89372"/>
                      </a:lnTo>
                      <a:cubicBezTo>
                        <a:pt x="197163" y="97609"/>
                        <a:pt x="190368" y="104267"/>
                        <a:pt x="181996" y="104267"/>
                      </a:cubicBezTo>
                      <a:lnTo>
                        <a:pt x="15166" y="104267"/>
                      </a:lnTo>
                      <a:close/>
                    </a:path>
                  </a:pathLst>
                </a:custGeom>
                <a:solidFill>
                  <a:srgbClr val="DD5900"/>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FBD44C5A-6E66-444E-84BF-5F825CEE8A50}"/>
                    </a:ext>
                  </a:extLst>
                </p:cNvPr>
                <p:cNvSpPr/>
                <p:nvPr/>
              </p:nvSpPr>
              <p:spPr>
                <a:xfrm>
                  <a:off x="5138426" y="3663182"/>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4" name="Graphic 164">
                <a:extLst>
                  <a:ext uri="{FF2B5EF4-FFF2-40B4-BE49-F238E27FC236}">
                    <a16:creationId xmlns:a16="http://schemas.microsoft.com/office/drawing/2014/main" id="{5F594932-F27B-4A45-840F-E1E9A4F937C5}"/>
                  </a:ext>
                </a:extLst>
              </p:cNvPr>
              <p:cNvGrpSpPr/>
              <p:nvPr/>
            </p:nvGrpSpPr>
            <p:grpSpPr>
              <a:xfrm>
                <a:off x="5138426" y="3558915"/>
                <a:ext cx="227495" cy="134057"/>
                <a:chOff x="5138426" y="3558915"/>
                <a:chExt cx="227495" cy="134057"/>
              </a:xfrm>
            </p:grpSpPr>
            <p:sp>
              <p:nvSpPr>
                <p:cNvPr id="185" name="Freeform: Shape 184">
                  <a:extLst>
                    <a:ext uri="{FF2B5EF4-FFF2-40B4-BE49-F238E27FC236}">
                      <a16:creationId xmlns:a16="http://schemas.microsoft.com/office/drawing/2014/main" id="{B525C61D-6CE2-48EF-9076-03986A9653FA}"/>
                    </a:ext>
                  </a:extLst>
                </p:cNvPr>
                <p:cNvSpPr/>
                <p:nvPr/>
              </p:nvSpPr>
              <p:spPr>
                <a:xfrm>
                  <a:off x="5153592" y="3573810"/>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95" y="104267"/>
                        <a:pt x="0" y="97609"/>
                        <a:pt x="0" y="89372"/>
                      </a:cubicBezTo>
                      <a:lnTo>
                        <a:pt x="0" y="14895"/>
                      </a:lnTo>
                      <a:cubicBezTo>
                        <a:pt x="0" y="6658"/>
                        <a:pt x="6795" y="0"/>
                        <a:pt x="15166" y="0"/>
                      </a:cubicBezTo>
                      <a:lnTo>
                        <a:pt x="181996" y="0"/>
                      </a:lnTo>
                      <a:cubicBezTo>
                        <a:pt x="190368" y="0"/>
                        <a:pt x="197163" y="6658"/>
                        <a:pt x="197163" y="14895"/>
                      </a:cubicBezTo>
                      <a:lnTo>
                        <a:pt x="197163" y="89372"/>
                      </a:lnTo>
                      <a:cubicBezTo>
                        <a:pt x="197163" y="97609"/>
                        <a:pt x="190368" y="104267"/>
                        <a:pt x="181996" y="104267"/>
                      </a:cubicBezTo>
                      <a:lnTo>
                        <a:pt x="15166" y="104267"/>
                      </a:lnTo>
                      <a:close/>
                    </a:path>
                  </a:pathLst>
                </a:custGeom>
                <a:solidFill>
                  <a:srgbClr val="BA141A"/>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FD8828DC-B7D4-4795-B675-DFCED47E3EF5}"/>
                    </a:ext>
                  </a:extLst>
                </p:cNvPr>
                <p:cNvSpPr/>
                <p:nvPr/>
              </p:nvSpPr>
              <p:spPr>
                <a:xfrm>
                  <a:off x="5138426" y="3558915"/>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7" name="Graphic 164">
                <a:extLst>
                  <a:ext uri="{FF2B5EF4-FFF2-40B4-BE49-F238E27FC236}">
                    <a16:creationId xmlns:a16="http://schemas.microsoft.com/office/drawing/2014/main" id="{5F594932-F27B-4A45-840F-E1E9A4F937C5}"/>
                  </a:ext>
                </a:extLst>
              </p:cNvPr>
              <p:cNvGrpSpPr/>
              <p:nvPr/>
            </p:nvGrpSpPr>
            <p:grpSpPr>
              <a:xfrm>
                <a:off x="5335588" y="3767449"/>
                <a:ext cx="227495" cy="134057"/>
                <a:chOff x="5335588" y="3767449"/>
                <a:chExt cx="227495" cy="134057"/>
              </a:xfrm>
            </p:grpSpPr>
            <p:sp>
              <p:nvSpPr>
                <p:cNvPr id="188" name="Freeform: Shape 187">
                  <a:extLst>
                    <a:ext uri="{FF2B5EF4-FFF2-40B4-BE49-F238E27FC236}">
                      <a16:creationId xmlns:a16="http://schemas.microsoft.com/office/drawing/2014/main" id="{F4377D6A-3845-4A8E-ACC2-C9A4C0DD1776}"/>
                    </a:ext>
                  </a:extLst>
                </p:cNvPr>
                <p:cNvSpPr/>
                <p:nvPr/>
              </p:nvSpPr>
              <p:spPr>
                <a:xfrm>
                  <a:off x="5350755" y="3782344"/>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95" y="104267"/>
                        <a:pt x="0" y="97609"/>
                        <a:pt x="0" y="89372"/>
                      </a:cubicBezTo>
                      <a:lnTo>
                        <a:pt x="0" y="14895"/>
                      </a:lnTo>
                      <a:cubicBezTo>
                        <a:pt x="0" y="6658"/>
                        <a:pt x="6795" y="0"/>
                        <a:pt x="15166" y="0"/>
                      </a:cubicBezTo>
                      <a:lnTo>
                        <a:pt x="181996" y="0"/>
                      </a:lnTo>
                      <a:cubicBezTo>
                        <a:pt x="190368" y="0"/>
                        <a:pt x="197163" y="6658"/>
                        <a:pt x="197163" y="14895"/>
                      </a:cubicBezTo>
                      <a:lnTo>
                        <a:pt x="197163" y="89372"/>
                      </a:lnTo>
                      <a:cubicBezTo>
                        <a:pt x="197163" y="97609"/>
                        <a:pt x="190368" y="104267"/>
                        <a:pt x="181996" y="104267"/>
                      </a:cubicBezTo>
                      <a:lnTo>
                        <a:pt x="15166" y="104267"/>
                      </a:lnTo>
                      <a:close/>
                    </a:path>
                  </a:pathLst>
                </a:custGeom>
                <a:solidFill>
                  <a:srgbClr val="BA141A"/>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15A41C7B-FD9C-4F94-BCBE-A73B065AE4F2}"/>
                    </a:ext>
                  </a:extLst>
                </p:cNvPr>
                <p:cNvSpPr/>
                <p:nvPr/>
              </p:nvSpPr>
              <p:spPr>
                <a:xfrm>
                  <a:off x="5335588" y="3767449"/>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0" name="Graphic 164">
                <a:extLst>
                  <a:ext uri="{FF2B5EF4-FFF2-40B4-BE49-F238E27FC236}">
                    <a16:creationId xmlns:a16="http://schemas.microsoft.com/office/drawing/2014/main" id="{5F594932-F27B-4A45-840F-E1E9A4F937C5}"/>
                  </a:ext>
                </a:extLst>
              </p:cNvPr>
              <p:cNvGrpSpPr/>
              <p:nvPr/>
            </p:nvGrpSpPr>
            <p:grpSpPr>
              <a:xfrm>
                <a:off x="5532751" y="3663182"/>
                <a:ext cx="227495" cy="134057"/>
                <a:chOff x="5532751" y="3663182"/>
                <a:chExt cx="227495" cy="134057"/>
              </a:xfrm>
            </p:grpSpPr>
            <p:sp>
              <p:nvSpPr>
                <p:cNvPr id="191" name="Freeform: Shape 190">
                  <a:extLst>
                    <a:ext uri="{FF2B5EF4-FFF2-40B4-BE49-F238E27FC236}">
                      <a16:creationId xmlns:a16="http://schemas.microsoft.com/office/drawing/2014/main" id="{DFD2627A-0D3E-4017-B51E-4C514AA01467}"/>
                    </a:ext>
                  </a:extLst>
                </p:cNvPr>
                <p:cNvSpPr/>
                <p:nvPr/>
              </p:nvSpPr>
              <p:spPr>
                <a:xfrm>
                  <a:off x="5547917" y="3678077"/>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79" y="104267"/>
                        <a:pt x="0" y="97609"/>
                        <a:pt x="0" y="89372"/>
                      </a:cubicBezTo>
                      <a:lnTo>
                        <a:pt x="0" y="14895"/>
                      </a:lnTo>
                      <a:cubicBezTo>
                        <a:pt x="0" y="6658"/>
                        <a:pt x="6779" y="0"/>
                        <a:pt x="15166" y="0"/>
                      </a:cubicBezTo>
                      <a:lnTo>
                        <a:pt x="181996" y="0"/>
                      </a:lnTo>
                      <a:cubicBezTo>
                        <a:pt x="190383" y="0"/>
                        <a:pt x="197163" y="6658"/>
                        <a:pt x="197163" y="14895"/>
                      </a:cubicBezTo>
                      <a:lnTo>
                        <a:pt x="197163" y="89372"/>
                      </a:lnTo>
                      <a:cubicBezTo>
                        <a:pt x="197163" y="97609"/>
                        <a:pt x="190383" y="104267"/>
                        <a:pt x="181996" y="104267"/>
                      </a:cubicBezTo>
                      <a:lnTo>
                        <a:pt x="15166" y="104267"/>
                      </a:lnTo>
                      <a:close/>
                    </a:path>
                  </a:pathLst>
                </a:custGeom>
                <a:solidFill>
                  <a:srgbClr val="BA141A"/>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2" name="Freeform: Shape 191">
                  <a:extLst>
                    <a:ext uri="{FF2B5EF4-FFF2-40B4-BE49-F238E27FC236}">
                      <a16:creationId xmlns:a16="http://schemas.microsoft.com/office/drawing/2014/main" id="{395C64FB-A615-4F72-8969-9883EC711C9A}"/>
                    </a:ext>
                  </a:extLst>
                </p:cNvPr>
                <p:cNvSpPr/>
                <p:nvPr/>
              </p:nvSpPr>
              <p:spPr>
                <a:xfrm>
                  <a:off x="5532751" y="3663182"/>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3" name="Graphic 164">
                <a:extLst>
                  <a:ext uri="{FF2B5EF4-FFF2-40B4-BE49-F238E27FC236}">
                    <a16:creationId xmlns:a16="http://schemas.microsoft.com/office/drawing/2014/main" id="{5F594932-F27B-4A45-840F-E1E9A4F937C5}"/>
                  </a:ext>
                </a:extLst>
              </p:cNvPr>
              <p:cNvGrpSpPr/>
              <p:nvPr/>
            </p:nvGrpSpPr>
            <p:grpSpPr>
              <a:xfrm>
                <a:off x="5532751" y="3558915"/>
                <a:ext cx="227495" cy="134057"/>
                <a:chOff x="5532751" y="3558915"/>
                <a:chExt cx="227495" cy="134057"/>
              </a:xfrm>
            </p:grpSpPr>
            <p:sp>
              <p:nvSpPr>
                <p:cNvPr id="194" name="Freeform: Shape 193">
                  <a:extLst>
                    <a:ext uri="{FF2B5EF4-FFF2-40B4-BE49-F238E27FC236}">
                      <a16:creationId xmlns:a16="http://schemas.microsoft.com/office/drawing/2014/main" id="{757EBF2D-527D-45A2-BA01-87F800491C0B}"/>
                    </a:ext>
                  </a:extLst>
                </p:cNvPr>
                <p:cNvSpPr/>
                <p:nvPr/>
              </p:nvSpPr>
              <p:spPr>
                <a:xfrm>
                  <a:off x="5547917" y="3573810"/>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79" y="104267"/>
                        <a:pt x="0" y="97609"/>
                        <a:pt x="0" y="89372"/>
                      </a:cubicBezTo>
                      <a:lnTo>
                        <a:pt x="0" y="14895"/>
                      </a:lnTo>
                      <a:cubicBezTo>
                        <a:pt x="0" y="6658"/>
                        <a:pt x="6779" y="0"/>
                        <a:pt x="15166" y="0"/>
                      </a:cubicBezTo>
                      <a:lnTo>
                        <a:pt x="181996" y="0"/>
                      </a:lnTo>
                      <a:cubicBezTo>
                        <a:pt x="190383" y="0"/>
                        <a:pt x="197163" y="6658"/>
                        <a:pt x="197163" y="14895"/>
                      </a:cubicBezTo>
                      <a:lnTo>
                        <a:pt x="197163" y="89372"/>
                      </a:lnTo>
                      <a:cubicBezTo>
                        <a:pt x="197163" y="97609"/>
                        <a:pt x="190383" y="104267"/>
                        <a:pt x="181996" y="104267"/>
                      </a:cubicBezTo>
                      <a:lnTo>
                        <a:pt x="15166" y="104267"/>
                      </a:lnTo>
                      <a:close/>
                    </a:path>
                  </a:pathLst>
                </a:custGeom>
                <a:solidFill>
                  <a:srgbClr val="BA141A"/>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6C2303FB-0CC5-4622-AA11-08420E713235}"/>
                    </a:ext>
                  </a:extLst>
                </p:cNvPr>
                <p:cNvSpPr/>
                <p:nvPr/>
              </p:nvSpPr>
              <p:spPr>
                <a:xfrm>
                  <a:off x="5532751" y="3558915"/>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6" name="Graphic 164">
                <a:extLst>
                  <a:ext uri="{FF2B5EF4-FFF2-40B4-BE49-F238E27FC236}">
                    <a16:creationId xmlns:a16="http://schemas.microsoft.com/office/drawing/2014/main" id="{5F594932-F27B-4A45-840F-E1E9A4F937C5}"/>
                  </a:ext>
                </a:extLst>
              </p:cNvPr>
              <p:cNvGrpSpPr/>
              <p:nvPr/>
            </p:nvGrpSpPr>
            <p:grpSpPr>
              <a:xfrm>
                <a:off x="5335588" y="3663182"/>
                <a:ext cx="227495" cy="134057"/>
                <a:chOff x="5335588" y="3663182"/>
                <a:chExt cx="227495" cy="134057"/>
              </a:xfrm>
            </p:grpSpPr>
            <p:sp>
              <p:nvSpPr>
                <p:cNvPr id="197" name="Freeform: Shape 196">
                  <a:extLst>
                    <a:ext uri="{FF2B5EF4-FFF2-40B4-BE49-F238E27FC236}">
                      <a16:creationId xmlns:a16="http://schemas.microsoft.com/office/drawing/2014/main" id="{F93F5A9B-0874-47FA-B570-743FCAF5FF34}"/>
                    </a:ext>
                  </a:extLst>
                </p:cNvPr>
                <p:cNvSpPr/>
                <p:nvPr/>
              </p:nvSpPr>
              <p:spPr>
                <a:xfrm>
                  <a:off x="5350755" y="3678077"/>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95" y="104267"/>
                        <a:pt x="0" y="97609"/>
                        <a:pt x="0" y="89372"/>
                      </a:cubicBezTo>
                      <a:lnTo>
                        <a:pt x="0" y="14895"/>
                      </a:lnTo>
                      <a:cubicBezTo>
                        <a:pt x="0" y="6658"/>
                        <a:pt x="6795" y="0"/>
                        <a:pt x="15166" y="0"/>
                      </a:cubicBezTo>
                      <a:lnTo>
                        <a:pt x="181996" y="0"/>
                      </a:lnTo>
                      <a:cubicBezTo>
                        <a:pt x="190368" y="0"/>
                        <a:pt x="197163" y="6658"/>
                        <a:pt x="197163" y="14895"/>
                      </a:cubicBezTo>
                      <a:lnTo>
                        <a:pt x="197163" y="89372"/>
                      </a:lnTo>
                      <a:cubicBezTo>
                        <a:pt x="197163" y="97609"/>
                        <a:pt x="190368" y="104267"/>
                        <a:pt x="181996" y="104267"/>
                      </a:cubicBezTo>
                      <a:lnTo>
                        <a:pt x="15166" y="104267"/>
                      </a:lnTo>
                      <a:close/>
                    </a:path>
                  </a:pathLst>
                </a:custGeom>
                <a:solidFill>
                  <a:srgbClr val="BA141A"/>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8B0B9F76-FF56-48E9-A9A4-A219AEC07564}"/>
                    </a:ext>
                  </a:extLst>
                </p:cNvPr>
                <p:cNvSpPr/>
                <p:nvPr/>
              </p:nvSpPr>
              <p:spPr>
                <a:xfrm>
                  <a:off x="5335588" y="3663182"/>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9" name="Graphic 164">
                <a:extLst>
                  <a:ext uri="{FF2B5EF4-FFF2-40B4-BE49-F238E27FC236}">
                    <a16:creationId xmlns:a16="http://schemas.microsoft.com/office/drawing/2014/main" id="{5F594932-F27B-4A45-840F-E1E9A4F937C5}"/>
                  </a:ext>
                </a:extLst>
              </p:cNvPr>
              <p:cNvGrpSpPr/>
              <p:nvPr/>
            </p:nvGrpSpPr>
            <p:grpSpPr>
              <a:xfrm>
                <a:off x="5532751" y="3767449"/>
                <a:ext cx="227495" cy="134057"/>
                <a:chOff x="5532751" y="3767449"/>
                <a:chExt cx="227495" cy="134057"/>
              </a:xfrm>
            </p:grpSpPr>
            <p:sp>
              <p:nvSpPr>
                <p:cNvPr id="200" name="Freeform: Shape 199">
                  <a:extLst>
                    <a:ext uri="{FF2B5EF4-FFF2-40B4-BE49-F238E27FC236}">
                      <a16:creationId xmlns:a16="http://schemas.microsoft.com/office/drawing/2014/main" id="{EEA50BC4-3F2B-48B8-8428-C7B0A2B8F7AF}"/>
                    </a:ext>
                  </a:extLst>
                </p:cNvPr>
                <p:cNvSpPr/>
                <p:nvPr/>
              </p:nvSpPr>
              <p:spPr>
                <a:xfrm>
                  <a:off x="5547917" y="3782344"/>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79" y="104267"/>
                        <a:pt x="0" y="97609"/>
                        <a:pt x="0" y="89372"/>
                      </a:cubicBezTo>
                      <a:lnTo>
                        <a:pt x="0" y="14895"/>
                      </a:lnTo>
                      <a:cubicBezTo>
                        <a:pt x="0" y="6658"/>
                        <a:pt x="6779" y="0"/>
                        <a:pt x="15166" y="0"/>
                      </a:cubicBezTo>
                      <a:lnTo>
                        <a:pt x="181996" y="0"/>
                      </a:lnTo>
                      <a:cubicBezTo>
                        <a:pt x="190383" y="0"/>
                        <a:pt x="197163" y="6658"/>
                        <a:pt x="197163" y="14895"/>
                      </a:cubicBezTo>
                      <a:lnTo>
                        <a:pt x="197163" y="89372"/>
                      </a:lnTo>
                      <a:cubicBezTo>
                        <a:pt x="197163" y="97609"/>
                        <a:pt x="190383" y="104267"/>
                        <a:pt x="181996" y="104267"/>
                      </a:cubicBezTo>
                      <a:lnTo>
                        <a:pt x="15166" y="104267"/>
                      </a:lnTo>
                      <a:close/>
                    </a:path>
                  </a:pathLst>
                </a:custGeom>
                <a:solidFill>
                  <a:srgbClr val="DD5900"/>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99123B04-A1D5-4322-9964-F7D1D49A6E0D}"/>
                    </a:ext>
                  </a:extLst>
                </p:cNvPr>
                <p:cNvSpPr/>
                <p:nvPr/>
              </p:nvSpPr>
              <p:spPr>
                <a:xfrm>
                  <a:off x="5532751" y="3767449"/>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2" name="Graphic 164">
                <a:extLst>
                  <a:ext uri="{FF2B5EF4-FFF2-40B4-BE49-F238E27FC236}">
                    <a16:creationId xmlns:a16="http://schemas.microsoft.com/office/drawing/2014/main" id="{5F594932-F27B-4A45-840F-E1E9A4F937C5}"/>
                  </a:ext>
                </a:extLst>
              </p:cNvPr>
              <p:cNvGrpSpPr/>
              <p:nvPr/>
            </p:nvGrpSpPr>
            <p:grpSpPr>
              <a:xfrm>
                <a:off x="5138426" y="3767449"/>
                <a:ext cx="227495" cy="134057"/>
                <a:chOff x="5138426" y="3767449"/>
                <a:chExt cx="227495" cy="134057"/>
              </a:xfrm>
            </p:grpSpPr>
            <p:sp>
              <p:nvSpPr>
                <p:cNvPr id="203" name="Freeform: Shape 202">
                  <a:extLst>
                    <a:ext uri="{FF2B5EF4-FFF2-40B4-BE49-F238E27FC236}">
                      <a16:creationId xmlns:a16="http://schemas.microsoft.com/office/drawing/2014/main" id="{C1054F11-39D5-470E-988F-C73EF0221847}"/>
                    </a:ext>
                  </a:extLst>
                </p:cNvPr>
                <p:cNvSpPr/>
                <p:nvPr/>
              </p:nvSpPr>
              <p:spPr>
                <a:xfrm>
                  <a:off x="5153592" y="3782344"/>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95" y="104267"/>
                        <a:pt x="0" y="97609"/>
                        <a:pt x="0" y="89372"/>
                      </a:cubicBezTo>
                      <a:lnTo>
                        <a:pt x="0" y="14895"/>
                      </a:lnTo>
                      <a:cubicBezTo>
                        <a:pt x="0" y="6658"/>
                        <a:pt x="6795" y="0"/>
                        <a:pt x="15166" y="0"/>
                      </a:cubicBezTo>
                      <a:lnTo>
                        <a:pt x="181996" y="0"/>
                      </a:lnTo>
                      <a:cubicBezTo>
                        <a:pt x="190368" y="0"/>
                        <a:pt x="197163" y="6658"/>
                        <a:pt x="197163" y="14895"/>
                      </a:cubicBezTo>
                      <a:lnTo>
                        <a:pt x="197163" y="89372"/>
                      </a:lnTo>
                      <a:cubicBezTo>
                        <a:pt x="197163" y="97609"/>
                        <a:pt x="190368" y="104267"/>
                        <a:pt x="181996" y="104267"/>
                      </a:cubicBezTo>
                      <a:lnTo>
                        <a:pt x="15166" y="104267"/>
                      </a:lnTo>
                      <a:close/>
                    </a:path>
                  </a:pathLst>
                </a:custGeom>
                <a:solidFill>
                  <a:srgbClr val="BA141A"/>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6D40D333-7BF7-4AE4-A02A-B981E0C835F4}"/>
                    </a:ext>
                  </a:extLst>
                </p:cNvPr>
                <p:cNvSpPr/>
                <p:nvPr/>
              </p:nvSpPr>
              <p:spPr>
                <a:xfrm>
                  <a:off x="5138426" y="3767449"/>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7" name="TextBox 6">
            <a:extLst>
              <a:ext uri="{FF2B5EF4-FFF2-40B4-BE49-F238E27FC236}">
                <a16:creationId xmlns:a16="http://schemas.microsoft.com/office/drawing/2014/main" id="{CF1CDBDF-2A22-4215-A891-5CC4C180AD9B}"/>
              </a:ext>
            </a:extLst>
          </p:cNvPr>
          <p:cNvSpPr txBox="1"/>
          <p:nvPr/>
        </p:nvSpPr>
        <p:spPr>
          <a:xfrm>
            <a:off x="9089089" y="5212294"/>
            <a:ext cx="426193" cy="566656"/>
          </a:xfrm>
          <a:prstGeom prst="rect">
            <a:avLst/>
          </a:prstGeom>
          <a:noFill/>
        </p:spPr>
        <p:txBody>
          <a:bodyPr wrap="none" lIns="179285" tIns="143428" rIns="179285" bIns="143428" rtlCol="0">
            <a:spAutoFit/>
          </a:bodyPr>
          <a:lstStyle/>
          <a:p>
            <a:pPr marL="0" marR="0" lvl="0" indent="0" algn="ctr" defTabSz="914016" rtl="0" eaLnBrk="1" fontAlgn="auto" latinLnBrk="0" hangingPunct="1">
              <a:lnSpc>
                <a:spcPct val="100000"/>
              </a:lnSpc>
              <a:spcBef>
                <a:spcPts val="0"/>
              </a:spcBef>
              <a:spcAft>
                <a:spcPts val="0"/>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rPr>
              <a:t>|</a:t>
            </a:r>
          </a:p>
        </p:txBody>
      </p:sp>
      <p:sp>
        <p:nvSpPr>
          <p:cNvPr id="8" name="Text Placeholder 87">
            <a:extLst>
              <a:ext uri="{FF2B5EF4-FFF2-40B4-BE49-F238E27FC236}">
                <a16:creationId xmlns:a16="http://schemas.microsoft.com/office/drawing/2014/main" id="{0F4FBE64-0E64-46D5-83E3-9806343BA74F}"/>
              </a:ext>
            </a:extLst>
          </p:cNvPr>
          <p:cNvSpPr txBox="1">
            <a:spLocks/>
          </p:cNvSpPr>
          <p:nvPr/>
        </p:nvSpPr>
        <p:spPr>
          <a:xfrm>
            <a:off x="9471015" y="5357122"/>
            <a:ext cx="2418034" cy="276999"/>
          </a:xfrm>
          <a:prstGeom prst="rect">
            <a:avLst/>
          </a:prstGeom>
        </p:spPr>
        <p:txBody>
          <a:bodyPr vert="horz" wrap="none" lIns="0" tIns="0" rIns="0" bIns="0" rtlCol="0">
            <a:spAutoFit/>
          </a:bodyPr>
          <a:lstStyle>
            <a:lvl1pPr marL="0" marR="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b="1" kern="1200" spc="0" baseline="0">
                <a:solidFill>
                  <a:schemeClr val="tx2"/>
                </a:solidFill>
                <a:latin typeface="+mn-lt"/>
                <a:ea typeface="+mn-ea"/>
                <a:cs typeface="+mn-cs"/>
              </a:defRPr>
            </a:lvl1pPr>
            <a:lvl2pPr marL="0" marR="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b="1" kern="1200" spc="0" baseline="0">
                <a:solidFill>
                  <a:srgbClr val="000000"/>
                </a:solidFill>
                <a:latin typeface="+mn-lt"/>
                <a:ea typeface="+mn-ea"/>
                <a:cs typeface="+mn-cs"/>
              </a:defRPr>
            </a:lvl2pPr>
            <a:lvl3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765" kern="1200" spc="0" baseline="0">
                <a:solidFill>
                  <a:srgbClr val="000000"/>
                </a:solidFill>
                <a:latin typeface="+mn-lt"/>
                <a:ea typeface="+mn-ea"/>
                <a:cs typeface="+mn-cs"/>
              </a:defRPr>
            </a:lvl3pPr>
            <a:lvl4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370" kern="1200" spc="0" baseline="0">
                <a:solidFill>
                  <a:srgbClr val="000000"/>
                </a:solidFill>
                <a:latin typeface="+mn-lt"/>
                <a:ea typeface="+mn-ea"/>
                <a:cs typeface="+mn-cs"/>
              </a:defRPr>
            </a:lvl4pPr>
            <a:lvl5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370" kern="1200" spc="0" baseline="0">
                <a:solidFill>
                  <a:srgbClr val="000000"/>
                </a:soli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Azure Firewall  &amp; DDoS</a:t>
            </a:r>
          </a:p>
        </p:txBody>
      </p:sp>
      <p:sp>
        <p:nvSpPr>
          <p:cNvPr id="9" name="TextBox 8">
            <a:extLst>
              <a:ext uri="{FF2B5EF4-FFF2-40B4-BE49-F238E27FC236}">
                <a16:creationId xmlns:a16="http://schemas.microsoft.com/office/drawing/2014/main" id="{A45EFA1C-45C0-4576-88FA-CE3FE11E7B43}"/>
              </a:ext>
            </a:extLst>
          </p:cNvPr>
          <p:cNvSpPr txBox="1"/>
          <p:nvPr/>
        </p:nvSpPr>
        <p:spPr>
          <a:xfrm>
            <a:off x="1942545" y="5222375"/>
            <a:ext cx="426193" cy="566656"/>
          </a:xfrm>
          <a:prstGeom prst="rect">
            <a:avLst/>
          </a:prstGeom>
          <a:noFill/>
        </p:spPr>
        <p:txBody>
          <a:bodyPr wrap="none" lIns="179285" tIns="143428" rIns="179285" bIns="143428" rtlCol="0">
            <a:spAutoFit/>
          </a:bodyPr>
          <a:lstStyle/>
          <a:p>
            <a:pPr marL="0" marR="0" lvl="0" indent="0" algn="ctr" defTabSz="914016" rtl="0" eaLnBrk="1" fontAlgn="auto" latinLnBrk="0" hangingPunct="1">
              <a:lnSpc>
                <a:spcPct val="100000"/>
              </a:lnSpc>
              <a:spcBef>
                <a:spcPts val="0"/>
              </a:spcBef>
              <a:spcAft>
                <a:spcPts val="0"/>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rPr>
              <a:t>|</a:t>
            </a:r>
          </a:p>
        </p:txBody>
      </p:sp>
      <p:sp>
        <p:nvSpPr>
          <p:cNvPr id="10" name="Text Placeholder 95">
            <a:extLst>
              <a:ext uri="{FF2B5EF4-FFF2-40B4-BE49-F238E27FC236}">
                <a16:creationId xmlns:a16="http://schemas.microsoft.com/office/drawing/2014/main" id="{8BE2AF3F-89CA-49A1-8335-BFB8EDAB3335}"/>
              </a:ext>
            </a:extLst>
          </p:cNvPr>
          <p:cNvSpPr txBox="1">
            <a:spLocks/>
          </p:cNvSpPr>
          <p:nvPr/>
        </p:nvSpPr>
        <p:spPr>
          <a:xfrm>
            <a:off x="2264194" y="5367204"/>
            <a:ext cx="2261645" cy="276999"/>
          </a:xfrm>
          <a:prstGeom prst="rect">
            <a:avLst/>
          </a:prstGeom>
        </p:spPr>
        <p:txBody>
          <a:bodyPr vert="horz" wrap="none" lIns="0" tIns="0" rIns="0" bIns="0" rtlCol="0">
            <a:spAutoFit/>
          </a:bodyPr>
          <a:lstStyle>
            <a:lvl1pPr marL="0" marR="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b="1" kern="1200" spc="0" baseline="0">
                <a:solidFill>
                  <a:schemeClr val="tx2"/>
                </a:solidFill>
                <a:latin typeface="+mn-lt"/>
                <a:ea typeface="+mn-ea"/>
                <a:cs typeface="+mn-cs"/>
              </a:defRPr>
            </a:lvl1pPr>
            <a:lvl2pPr marL="0" marR="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b="1" kern="1200" spc="0" baseline="0">
                <a:solidFill>
                  <a:srgbClr val="000000"/>
                </a:solidFill>
                <a:latin typeface="+mn-lt"/>
                <a:ea typeface="+mn-ea"/>
                <a:cs typeface="+mn-cs"/>
              </a:defRPr>
            </a:lvl2pPr>
            <a:lvl3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765" kern="1200" spc="0" baseline="0">
                <a:solidFill>
                  <a:srgbClr val="000000"/>
                </a:solidFill>
                <a:latin typeface="+mn-lt"/>
                <a:ea typeface="+mn-ea"/>
                <a:cs typeface="+mn-cs"/>
              </a:defRPr>
            </a:lvl3pPr>
            <a:lvl4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370" kern="1200" spc="0" baseline="0">
                <a:solidFill>
                  <a:srgbClr val="000000"/>
                </a:solidFill>
                <a:latin typeface="+mn-lt"/>
                <a:ea typeface="+mn-ea"/>
                <a:cs typeface="+mn-cs"/>
              </a:defRPr>
            </a:lvl4pPr>
            <a:lvl5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370" kern="1200" spc="0" baseline="0">
                <a:solidFill>
                  <a:srgbClr val="000000"/>
                </a:soli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Azure Security Center</a:t>
            </a:r>
          </a:p>
        </p:txBody>
      </p:sp>
      <p:sp>
        <p:nvSpPr>
          <p:cNvPr id="205" name="TextBox 204">
            <a:extLst>
              <a:ext uri="{FF2B5EF4-FFF2-40B4-BE49-F238E27FC236}">
                <a16:creationId xmlns:a16="http://schemas.microsoft.com/office/drawing/2014/main" id="{A125F215-082A-4A73-B31D-86EB1A40C078}"/>
              </a:ext>
            </a:extLst>
          </p:cNvPr>
          <p:cNvSpPr txBox="1"/>
          <p:nvPr/>
        </p:nvSpPr>
        <p:spPr>
          <a:xfrm>
            <a:off x="464709" y="5367204"/>
            <a:ext cx="1514389" cy="276999"/>
          </a:xfrm>
          <a:prstGeom prst="rect">
            <a:avLst/>
          </a:prstGeom>
        </p:spPr>
        <p:txBody>
          <a:bodyPr vert="horz" wrap="none" lIns="0" tIns="0" rIns="0" bIns="0" rtlCol="0">
            <a:spAutoFit/>
          </a:bodyPr>
          <a:lstStyle>
            <a:defPPr>
              <a:defRPr lang="en-US"/>
            </a:defPPr>
            <a:lvl1pPr marR="0" lvl="0" indent="0" algn="ctr" defTabSz="914016" fontAlgn="auto">
              <a:lnSpc>
                <a:spcPct val="100000"/>
              </a:lnSpc>
              <a:spcBef>
                <a:spcPts val="0"/>
              </a:spcBef>
              <a:spcAft>
                <a:spcPts val="0"/>
              </a:spcAft>
              <a:buClrTx/>
              <a:buSzPct val="90000"/>
              <a:buFont typeface="Wingdings" panose="05000000000000000000" pitchFamily="2" charset="2"/>
              <a:buNone/>
              <a:tabLst/>
              <a:defRPr kumimoji="0" sz="1400" b="0" i="0" u="none" strike="noStrike" cap="none" spc="0" normalizeH="0" baseline="0">
                <a:ln>
                  <a:noFill/>
                </a:ln>
                <a:effectLst/>
                <a:uLnTx/>
                <a:uFillTx/>
                <a:latin typeface="Segoe UI Semibold"/>
                <a:cs typeface="Segoe UI Semilight" panose="020B0402040204020203" pitchFamily="34" charset="0"/>
              </a:defRPr>
            </a:lvl1pPr>
            <a:lvl2pPr marL="0" marR="0" indent="0" algn="ctr" defTabSz="914016" fontAlgn="auto">
              <a:lnSpc>
                <a:spcPct val="100000"/>
              </a:lnSpc>
              <a:spcBef>
                <a:spcPts val="0"/>
              </a:spcBef>
              <a:spcAft>
                <a:spcPts val="0"/>
              </a:spcAft>
              <a:buClrTx/>
              <a:buSzPct val="90000"/>
              <a:buFont typeface="Wingdings" panose="05000000000000000000" pitchFamily="2" charset="2"/>
              <a:buNone/>
              <a:tabLst/>
              <a:defRPr sz="1765" b="1" spc="0" baseline="0">
                <a:solidFill>
                  <a:srgbClr val="000000"/>
                </a:solidFill>
              </a:defRPr>
            </a:lvl2pPr>
            <a:lvl3pPr marL="0" marR="0" indent="0" algn="ctr" defTabSz="914016" fontAlgn="auto">
              <a:lnSpc>
                <a:spcPct val="100000"/>
              </a:lnSpc>
              <a:spcBef>
                <a:spcPts val="0"/>
              </a:spcBef>
              <a:spcAft>
                <a:spcPts val="1370"/>
              </a:spcAft>
              <a:buClrTx/>
              <a:buSzPct val="90000"/>
              <a:buFont typeface="Wingdings" panose="05000000000000000000" pitchFamily="2" charset="2"/>
              <a:buNone/>
              <a:tabLst/>
              <a:defRPr sz="1765" spc="0" baseline="0">
                <a:solidFill>
                  <a:srgbClr val="000000"/>
                </a:solidFill>
              </a:defRPr>
            </a:lvl3pPr>
            <a:lvl4pPr marL="0" marR="0" indent="0" algn="ctr" defTabSz="914016" fontAlgn="auto">
              <a:lnSpc>
                <a:spcPct val="100000"/>
              </a:lnSpc>
              <a:spcBef>
                <a:spcPts val="0"/>
              </a:spcBef>
              <a:spcAft>
                <a:spcPts val="1370"/>
              </a:spcAft>
              <a:buClrTx/>
              <a:buSzPct val="90000"/>
              <a:buFont typeface="Wingdings" panose="05000000000000000000" pitchFamily="2" charset="2"/>
              <a:buNone/>
              <a:tabLst/>
              <a:defRPr sz="1370" spc="0" baseline="0">
                <a:solidFill>
                  <a:srgbClr val="000000"/>
                </a:solidFill>
              </a:defRPr>
            </a:lvl4pPr>
            <a:lvl5pPr marL="0" marR="0" indent="0" algn="ctr" defTabSz="914016" fontAlgn="auto">
              <a:lnSpc>
                <a:spcPct val="100000"/>
              </a:lnSpc>
              <a:spcBef>
                <a:spcPts val="0"/>
              </a:spcBef>
              <a:spcAft>
                <a:spcPts val="1370"/>
              </a:spcAft>
              <a:buClrTx/>
              <a:buSzPct val="90000"/>
              <a:buFont typeface="Wingdings" panose="05000000000000000000" pitchFamily="2" charset="2"/>
              <a:buNone/>
              <a:tabLst/>
              <a:defRPr sz="1370" spc="0" baseline="0">
                <a:solidFill>
                  <a:srgbClr val="000000"/>
                </a:solidFill>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0" marR="0" lvl="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Azure Sentinel</a:t>
            </a:r>
          </a:p>
        </p:txBody>
      </p:sp>
      <p:grpSp>
        <p:nvGrpSpPr>
          <p:cNvPr id="210" name="Graphic 39" descr="decentralized identity">
            <a:extLst>
              <a:ext uri="{FF2B5EF4-FFF2-40B4-BE49-F238E27FC236}">
                <a16:creationId xmlns:a16="http://schemas.microsoft.com/office/drawing/2014/main" id="{34948197-2C20-4691-85AD-033BF0AC12CA}"/>
              </a:ext>
            </a:extLst>
          </p:cNvPr>
          <p:cNvGrpSpPr/>
          <p:nvPr/>
        </p:nvGrpSpPr>
        <p:grpSpPr>
          <a:xfrm>
            <a:off x="1312240" y="2138926"/>
            <a:ext cx="593351" cy="593351"/>
            <a:chOff x="7273120" y="3025683"/>
            <a:chExt cx="461180" cy="461180"/>
          </a:xfrm>
        </p:grpSpPr>
        <p:sp>
          <p:nvSpPr>
            <p:cNvPr id="211" name="Freeform: Shape 210">
              <a:extLst>
                <a:ext uri="{FF2B5EF4-FFF2-40B4-BE49-F238E27FC236}">
                  <a16:creationId xmlns:a16="http://schemas.microsoft.com/office/drawing/2014/main" id="{99B2260D-6AD8-4C5C-BF51-445C8AB0EDF6}"/>
                </a:ext>
              </a:extLst>
            </p:cNvPr>
            <p:cNvSpPr/>
            <p:nvPr/>
          </p:nvSpPr>
          <p:spPr>
            <a:xfrm>
              <a:off x="7408326" y="3268215"/>
              <a:ext cx="190177" cy="95089"/>
            </a:xfrm>
            <a:custGeom>
              <a:avLst/>
              <a:gdLst>
                <a:gd name="connsiteX0" fmla="*/ 1765 w 190177"/>
                <a:gd name="connsiteY0" fmla="*/ 96780 h 95088"/>
                <a:gd name="connsiteX1" fmla="*/ 96780 w 190177"/>
                <a:gd name="connsiteY1" fmla="*/ 1765 h 95088"/>
                <a:gd name="connsiteX2" fmla="*/ 191795 w 190177"/>
                <a:gd name="connsiteY2" fmla="*/ 96780 h 95088"/>
                <a:gd name="connsiteX3" fmla="*/ 1765 w 190177"/>
                <a:gd name="connsiteY3" fmla="*/ 96780 h 95088"/>
              </a:gdLst>
              <a:ahLst/>
              <a:cxnLst>
                <a:cxn ang="0">
                  <a:pos x="connsiteX0" y="connsiteY0"/>
                </a:cxn>
                <a:cxn ang="0">
                  <a:pos x="connsiteX1" y="connsiteY1"/>
                </a:cxn>
                <a:cxn ang="0">
                  <a:pos x="connsiteX2" y="connsiteY2"/>
                </a:cxn>
                <a:cxn ang="0">
                  <a:pos x="connsiteX3" y="connsiteY3"/>
                </a:cxn>
              </a:cxnLst>
              <a:rect l="l" t="t" r="r" b="b"/>
              <a:pathLst>
                <a:path w="190177" h="95088">
                  <a:moveTo>
                    <a:pt x="1765" y="96780"/>
                  </a:moveTo>
                  <a:cubicBezTo>
                    <a:pt x="1765" y="44269"/>
                    <a:pt x="44269" y="1765"/>
                    <a:pt x="96780" y="1765"/>
                  </a:cubicBezTo>
                  <a:cubicBezTo>
                    <a:pt x="149290" y="1765"/>
                    <a:pt x="191795" y="44269"/>
                    <a:pt x="191795" y="96780"/>
                  </a:cubicBezTo>
                  <a:lnTo>
                    <a:pt x="1765" y="96780"/>
                  </a:ln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2" name="Freeform: Shape 211">
              <a:extLst>
                <a:ext uri="{FF2B5EF4-FFF2-40B4-BE49-F238E27FC236}">
                  <a16:creationId xmlns:a16="http://schemas.microsoft.com/office/drawing/2014/main" id="{00293EC8-07E7-4351-9AC2-6E074C59012F}"/>
                </a:ext>
              </a:extLst>
            </p:cNvPr>
            <p:cNvSpPr/>
            <p:nvPr/>
          </p:nvSpPr>
          <p:spPr>
            <a:xfrm>
              <a:off x="7449712" y="3145417"/>
              <a:ext cx="109352" cy="109352"/>
            </a:xfrm>
            <a:custGeom>
              <a:avLst/>
              <a:gdLst>
                <a:gd name="connsiteX0" fmla="*/ 109507 w 109351"/>
                <a:gd name="connsiteY0" fmla="*/ 55636 h 109351"/>
                <a:gd name="connsiteX1" fmla="*/ 55636 w 109351"/>
                <a:gd name="connsiteY1" fmla="*/ 109507 h 109351"/>
                <a:gd name="connsiteX2" fmla="*/ 1765 w 109351"/>
                <a:gd name="connsiteY2" fmla="*/ 55636 h 109351"/>
                <a:gd name="connsiteX3" fmla="*/ 55636 w 109351"/>
                <a:gd name="connsiteY3" fmla="*/ 1765 h 109351"/>
                <a:gd name="connsiteX4" fmla="*/ 109507 w 109351"/>
                <a:gd name="connsiteY4" fmla="*/ 55636 h 109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351" h="109351">
                  <a:moveTo>
                    <a:pt x="109507" y="55636"/>
                  </a:moveTo>
                  <a:cubicBezTo>
                    <a:pt x="109507" y="85413"/>
                    <a:pt x="85413" y="109507"/>
                    <a:pt x="55636" y="109507"/>
                  </a:cubicBezTo>
                  <a:cubicBezTo>
                    <a:pt x="25859" y="109507"/>
                    <a:pt x="1765" y="85413"/>
                    <a:pt x="1765" y="55636"/>
                  </a:cubicBezTo>
                  <a:cubicBezTo>
                    <a:pt x="1765" y="25859"/>
                    <a:pt x="25859" y="1765"/>
                    <a:pt x="55636" y="1765"/>
                  </a:cubicBezTo>
                  <a:cubicBezTo>
                    <a:pt x="85413" y="1765"/>
                    <a:pt x="109507" y="25938"/>
                    <a:pt x="109507" y="55636"/>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3" name="Freeform: Shape 212">
              <a:extLst>
                <a:ext uri="{FF2B5EF4-FFF2-40B4-BE49-F238E27FC236}">
                  <a16:creationId xmlns:a16="http://schemas.microsoft.com/office/drawing/2014/main" id="{BDB374D1-2382-4ACE-B042-B1827953DB1F}"/>
                </a:ext>
              </a:extLst>
            </p:cNvPr>
            <p:cNvSpPr/>
            <p:nvPr/>
          </p:nvSpPr>
          <p:spPr>
            <a:xfrm>
              <a:off x="7317393" y="3038869"/>
              <a:ext cx="375600" cy="432653"/>
            </a:xfrm>
            <a:custGeom>
              <a:avLst/>
              <a:gdLst>
                <a:gd name="connsiteX0" fmla="*/ 188033 w 375600"/>
                <a:gd name="connsiteY0" fmla="*/ 432015 h 432653"/>
                <a:gd name="connsiteX1" fmla="*/ 1765 w 375600"/>
                <a:gd name="connsiteY1" fmla="*/ 324432 h 432653"/>
                <a:gd name="connsiteX2" fmla="*/ 1765 w 375600"/>
                <a:gd name="connsiteY2" fmla="*/ 109347 h 432653"/>
                <a:gd name="connsiteX3" fmla="*/ 188033 w 375600"/>
                <a:gd name="connsiteY3" fmla="*/ 1765 h 432653"/>
                <a:gd name="connsiteX4" fmla="*/ 374301 w 375600"/>
                <a:gd name="connsiteY4" fmla="*/ 109347 h 432653"/>
                <a:gd name="connsiteX5" fmla="*/ 374301 w 375600"/>
                <a:gd name="connsiteY5" fmla="*/ 324432 h 432653"/>
                <a:gd name="connsiteX6" fmla="*/ 188033 w 375600"/>
                <a:gd name="connsiteY6" fmla="*/ 432015 h 432653"/>
                <a:gd name="connsiteX7" fmla="*/ 13771 w 375600"/>
                <a:gd name="connsiteY7" fmla="*/ 317548 h 432653"/>
                <a:gd name="connsiteX8" fmla="*/ 188033 w 375600"/>
                <a:gd name="connsiteY8" fmla="*/ 418167 h 432653"/>
                <a:gd name="connsiteX9" fmla="*/ 362294 w 375600"/>
                <a:gd name="connsiteY9" fmla="*/ 317548 h 432653"/>
                <a:gd name="connsiteX10" fmla="*/ 362294 w 375600"/>
                <a:gd name="connsiteY10" fmla="*/ 116231 h 432653"/>
                <a:gd name="connsiteX11" fmla="*/ 188033 w 375600"/>
                <a:gd name="connsiteY11" fmla="*/ 15613 h 432653"/>
                <a:gd name="connsiteX12" fmla="*/ 13771 w 375600"/>
                <a:gd name="connsiteY12" fmla="*/ 116231 h 432653"/>
                <a:gd name="connsiteX13" fmla="*/ 13771 w 375600"/>
                <a:gd name="connsiteY13" fmla="*/ 317548 h 43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600" h="432653">
                  <a:moveTo>
                    <a:pt x="188033" y="432015"/>
                  </a:moveTo>
                  <a:lnTo>
                    <a:pt x="1765" y="324432"/>
                  </a:lnTo>
                  <a:lnTo>
                    <a:pt x="1765" y="109347"/>
                  </a:lnTo>
                  <a:lnTo>
                    <a:pt x="188033" y="1765"/>
                  </a:lnTo>
                  <a:lnTo>
                    <a:pt x="374301" y="109347"/>
                  </a:lnTo>
                  <a:lnTo>
                    <a:pt x="374301" y="324432"/>
                  </a:lnTo>
                  <a:lnTo>
                    <a:pt x="188033" y="432015"/>
                  </a:lnTo>
                  <a:close/>
                  <a:moveTo>
                    <a:pt x="13771" y="317548"/>
                  </a:moveTo>
                  <a:lnTo>
                    <a:pt x="188033" y="418167"/>
                  </a:lnTo>
                  <a:lnTo>
                    <a:pt x="362294" y="317548"/>
                  </a:lnTo>
                  <a:lnTo>
                    <a:pt x="362294" y="116231"/>
                  </a:lnTo>
                  <a:lnTo>
                    <a:pt x="188033" y="15613"/>
                  </a:lnTo>
                  <a:lnTo>
                    <a:pt x="13771" y="116231"/>
                  </a:lnTo>
                  <a:lnTo>
                    <a:pt x="13771" y="317548"/>
                  </a:ln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4" name="Freeform: Shape 213">
              <a:extLst>
                <a:ext uri="{FF2B5EF4-FFF2-40B4-BE49-F238E27FC236}">
                  <a16:creationId xmlns:a16="http://schemas.microsoft.com/office/drawing/2014/main" id="{1CB819A3-246E-4803-97E6-F52DEF3866E0}"/>
                </a:ext>
              </a:extLst>
            </p:cNvPr>
            <p:cNvSpPr/>
            <p:nvPr/>
          </p:nvSpPr>
          <p:spPr>
            <a:xfrm>
              <a:off x="7477647" y="302663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5" name="Freeform: Shape 214">
              <a:extLst>
                <a:ext uri="{FF2B5EF4-FFF2-40B4-BE49-F238E27FC236}">
                  <a16:creationId xmlns:a16="http://schemas.microsoft.com/office/drawing/2014/main" id="{B2E661B8-C3EC-4B08-B37A-CF5C11867C68}"/>
                </a:ext>
              </a:extLst>
            </p:cNvPr>
            <p:cNvSpPr/>
            <p:nvPr/>
          </p:nvSpPr>
          <p:spPr>
            <a:xfrm>
              <a:off x="7477647" y="343319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5"/>
                    <a:pt x="40284" y="1765"/>
                    <a:pt x="26579" y="1765"/>
                  </a:cubicBezTo>
                  <a:cubicBezTo>
                    <a:pt x="12874" y="1765"/>
                    <a:pt x="1765" y="12875"/>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6" name="Freeform: Shape 215">
              <a:extLst>
                <a:ext uri="{FF2B5EF4-FFF2-40B4-BE49-F238E27FC236}">
                  <a16:creationId xmlns:a16="http://schemas.microsoft.com/office/drawing/2014/main" id="{EDA5432B-363B-4C2D-ABC2-F405302886A6}"/>
                </a:ext>
              </a:extLst>
            </p:cNvPr>
            <p:cNvSpPr/>
            <p:nvPr/>
          </p:nvSpPr>
          <p:spPr>
            <a:xfrm>
              <a:off x="7658552" y="3338491"/>
              <a:ext cx="52299" cy="52299"/>
            </a:xfrm>
            <a:custGeom>
              <a:avLst/>
              <a:gdLst>
                <a:gd name="connsiteX0" fmla="*/ 26579 w 52298"/>
                <a:gd name="connsiteY0" fmla="*/ 51393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3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3"/>
                  </a:moveTo>
                  <a:cubicBezTo>
                    <a:pt x="40284" y="51393"/>
                    <a:pt x="51393" y="40284"/>
                    <a:pt x="51393" y="26579"/>
                  </a:cubicBezTo>
                  <a:cubicBezTo>
                    <a:pt x="51393" y="12874"/>
                    <a:pt x="40284" y="1765"/>
                    <a:pt x="26579" y="1765"/>
                  </a:cubicBezTo>
                  <a:cubicBezTo>
                    <a:pt x="12874" y="1765"/>
                    <a:pt x="1765" y="12874"/>
                    <a:pt x="1765" y="26579"/>
                  </a:cubicBezTo>
                  <a:cubicBezTo>
                    <a:pt x="1765" y="40284"/>
                    <a:pt x="12874" y="51393"/>
                    <a:pt x="26579" y="51393"/>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7" name="Freeform: Shape 216">
              <a:extLst>
                <a:ext uri="{FF2B5EF4-FFF2-40B4-BE49-F238E27FC236}">
                  <a16:creationId xmlns:a16="http://schemas.microsoft.com/office/drawing/2014/main" id="{50D2231B-B807-4EA3-8D2B-8CC335CCFB2B}"/>
                </a:ext>
              </a:extLst>
            </p:cNvPr>
            <p:cNvSpPr/>
            <p:nvPr/>
          </p:nvSpPr>
          <p:spPr>
            <a:xfrm>
              <a:off x="7658552" y="3121719"/>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8" name="Freeform: Shape 217">
              <a:extLst>
                <a:ext uri="{FF2B5EF4-FFF2-40B4-BE49-F238E27FC236}">
                  <a16:creationId xmlns:a16="http://schemas.microsoft.com/office/drawing/2014/main" id="{653872F3-A634-428B-B342-C412BC2D27D0}"/>
                </a:ext>
              </a:extLst>
            </p:cNvPr>
            <p:cNvSpPr/>
            <p:nvPr/>
          </p:nvSpPr>
          <p:spPr>
            <a:xfrm>
              <a:off x="7299144" y="3339605"/>
              <a:ext cx="47544" cy="47544"/>
            </a:xfrm>
            <a:custGeom>
              <a:avLst/>
              <a:gdLst>
                <a:gd name="connsiteX0" fmla="*/ 25698 w 47544"/>
                <a:gd name="connsiteY0" fmla="*/ 49633 h 47544"/>
                <a:gd name="connsiteX1" fmla="*/ 49632 w 47544"/>
                <a:gd name="connsiteY1" fmla="*/ 25699 h 47544"/>
                <a:gd name="connsiteX2" fmla="*/ 25698 w 47544"/>
                <a:gd name="connsiteY2" fmla="*/ 1765 h 47544"/>
                <a:gd name="connsiteX3" fmla="*/ 1765 w 47544"/>
                <a:gd name="connsiteY3" fmla="*/ 25699 h 47544"/>
                <a:gd name="connsiteX4" fmla="*/ 25698 w 47544"/>
                <a:gd name="connsiteY4" fmla="*/ 49633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3"/>
                  </a:moveTo>
                  <a:cubicBezTo>
                    <a:pt x="38917" y="49633"/>
                    <a:pt x="49632" y="38917"/>
                    <a:pt x="49632" y="25699"/>
                  </a:cubicBezTo>
                  <a:cubicBezTo>
                    <a:pt x="49632" y="12480"/>
                    <a:pt x="38917" y="1765"/>
                    <a:pt x="25698" y="1765"/>
                  </a:cubicBezTo>
                  <a:cubicBezTo>
                    <a:pt x="12480" y="1765"/>
                    <a:pt x="1765" y="12480"/>
                    <a:pt x="1765" y="25699"/>
                  </a:cubicBezTo>
                  <a:cubicBezTo>
                    <a:pt x="1765" y="38917"/>
                    <a:pt x="12480" y="49633"/>
                    <a:pt x="25698" y="49633"/>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9" name="Freeform: Shape 218">
              <a:extLst>
                <a:ext uri="{FF2B5EF4-FFF2-40B4-BE49-F238E27FC236}">
                  <a16:creationId xmlns:a16="http://schemas.microsoft.com/office/drawing/2014/main" id="{ED25728B-8F0B-4982-ABBC-A3A20D95B3DD}"/>
                </a:ext>
              </a:extLst>
            </p:cNvPr>
            <p:cNvSpPr/>
            <p:nvPr/>
          </p:nvSpPr>
          <p:spPr>
            <a:xfrm>
              <a:off x="7299144" y="3124282"/>
              <a:ext cx="47544" cy="47544"/>
            </a:xfrm>
            <a:custGeom>
              <a:avLst/>
              <a:gdLst>
                <a:gd name="connsiteX0" fmla="*/ 25698 w 47544"/>
                <a:gd name="connsiteY0" fmla="*/ 49632 h 47544"/>
                <a:gd name="connsiteX1" fmla="*/ 49632 w 47544"/>
                <a:gd name="connsiteY1" fmla="*/ 25698 h 47544"/>
                <a:gd name="connsiteX2" fmla="*/ 25698 w 47544"/>
                <a:gd name="connsiteY2" fmla="*/ 1765 h 47544"/>
                <a:gd name="connsiteX3" fmla="*/ 1765 w 47544"/>
                <a:gd name="connsiteY3" fmla="*/ 25698 h 47544"/>
                <a:gd name="connsiteX4" fmla="*/ 25698 w 47544"/>
                <a:gd name="connsiteY4" fmla="*/ 49632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2"/>
                  </a:moveTo>
                  <a:cubicBezTo>
                    <a:pt x="38917" y="49632"/>
                    <a:pt x="49632" y="38917"/>
                    <a:pt x="49632" y="25698"/>
                  </a:cubicBezTo>
                  <a:cubicBezTo>
                    <a:pt x="49632" y="12480"/>
                    <a:pt x="38917" y="1765"/>
                    <a:pt x="25698" y="1765"/>
                  </a:cubicBezTo>
                  <a:cubicBezTo>
                    <a:pt x="12480" y="1765"/>
                    <a:pt x="1765" y="12480"/>
                    <a:pt x="1765" y="25698"/>
                  </a:cubicBezTo>
                  <a:cubicBezTo>
                    <a:pt x="1765" y="38917"/>
                    <a:pt x="12480" y="49632"/>
                    <a:pt x="25698" y="49632"/>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32" name="Group 231">
            <a:extLst>
              <a:ext uri="{FF2B5EF4-FFF2-40B4-BE49-F238E27FC236}">
                <a16:creationId xmlns:a16="http://schemas.microsoft.com/office/drawing/2014/main" id="{265FABC0-F5C8-4319-B987-032AD2A46F62}"/>
              </a:ext>
            </a:extLst>
          </p:cNvPr>
          <p:cNvGrpSpPr/>
          <p:nvPr/>
        </p:nvGrpSpPr>
        <p:grpSpPr>
          <a:xfrm>
            <a:off x="8186201" y="2159740"/>
            <a:ext cx="574497" cy="541096"/>
            <a:chOff x="3070225" y="2527300"/>
            <a:chExt cx="682625" cy="642938"/>
          </a:xfrm>
        </p:grpSpPr>
        <p:sp>
          <p:nvSpPr>
            <p:cNvPr id="116" name="AutoShape 3">
              <a:extLst>
                <a:ext uri="{FF2B5EF4-FFF2-40B4-BE49-F238E27FC236}">
                  <a16:creationId xmlns:a16="http://schemas.microsoft.com/office/drawing/2014/main" id="{12F5232B-A857-444C-999B-4F80C55AEDF7}"/>
                </a:ext>
              </a:extLst>
            </p:cNvPr>
            <p:cNvSpPr>
              <a:spLocks noChangeAspect="1" noChangeArrowheads="1" noTextEdit="1"/>
            </p:cNvSpPr>
            <p:nvPr/>
          </p:nvSpPr>
          <p:spPr bwMode="auto">
            <a:xfrm>
              <a:off x="3070225" y="2527300"/>
              <a:ext cx="677863"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Rectangle 5">
              <a:extLst>
                <a:ext uri="{FF2B5EF4-FFF2-40B4-BE49-F238E27FC236}">
                  <a16:creationId xmlns:a16="http://schemas.microsoft.com/office/drawing/2014/main" id="{9A7CED8D-A4CF-408B-BBB7-9E593EC6CA2B}"/>
                </a:ext>
              </a:extLst>
            </p:cNvPr>
            <p:cNvSpPr>
              <a:spLocks noChangeArrowheads="1"/>
            </p:cNvSpPr>
            <p:nvPr/>
          </p:nvSpPr>
          <p:spPr bwMode="auto">
            <a:xfrm>
              <a:off x="3109913" y="2566988"/>
              <a:ext cx="595313" cy="42545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9" name="Freeform 6">
              <a:extLst>
                <a:ext uri="{FF2B5EF4-FFF2-40B4-BE49-F238E27FC236}">
                  <a16:creationId xmlns:a16="http://schemas.microsoft.com/office/drawing/2014/main" id="{12F85468-8A42-4EF7-B530-9003040AA16C}"/>
                </a:ext>
              </a:extLst>
            </p:cNvPr>
            <p:cNvSpPr>
              <a:spLocks/>
            </p:cNvSpPr>
            <p:nvPr/>
          </p:nvSpPr>
          <p:spPr bwMode="auto">
            <a:xfrm>
              <a:off x="3184525" y="3035300"/>
              <a:ext cx="449263" cy="130175"/>
            </a:xfrm>
            <a:custGeom>
              <a:avLst/>
              <a:gdLst>
                <a:gd name="T0" fmla="*/ 82 w 113"/>
                <a:gd name="T1" fmla="*/ 0 h 33"/>
                <a:gd name="T2" fmla="*/ 78 w 113"/>
                <a:gd name="T3" fmla="*/ 0 h 33"/>
                <a:gd name="T4" fmla="*/ 38 w 113"/>
                <a:gd name="T5" fmla="*/ 0 h 33"/>
                <a:gd name="T6" fmla="*/ 35 w 113"/>
                <a:gd name="T7" fmla="*/ 0 h 33"/>
                <a:gd name="T8" fmla="*/ 0 w 113"/>
                <a:gd name="T9" fmla="*/ 22 h 33"/>
                <a:gd name="T10" fmla="*/ 0 w 113"/>
                <a:gd name="T11" fmla="*/ 33 h 33"/>
                <a:gd name="T12" fmla="*/ 42 w 113"/>
                <a:gd name="T13" fmla="*/ 33 h 33"/>
                <a:gd name="T14" fmla="*/ 73 w 113"/>
                <a:gd name="T15" fmla="*/ 33 h 33"/>
                <a:gd name="T16" fmla="*/ 113 w 113"/>
                <a:gd name="T17" fmla="*/ 33 h 33"/>
                <a:gd name="T18" fmla="*/ 113 w 113"/>
                <a:gd name="T19" fmla="*/ 22 h 33"/>
                <a:gd name="T20" fmla="*/ 82 w 113"/>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33">
                  <a:moveTo>
                    <a:pt x="82" y="0"/>
                  </a:moveTo>
                  <a:cubicBezTo>
                    <a:pt x="78" y="0"/>
                    <a:pt x="78" y="0"/>
                    <a:pt x="78" y="0"/>
                  </a:cubicBezTo>
                  <a:cubicBezTo>
                    <a:pt x="38" y="0"/>
                    <a:pt x="38" y="0"/>
                    <a:pt x="38" y="0"/>
                  </a:cubicBezTo>
                  <a:cubicBezTo>
                    <a:pt x="35" y="0"/>
                    <a:pt x="35" y="0"/>
                    <a:pt x="35" y="0"/>
                  </a:cubicBezTo>
                  <a:cubicBezTo>
                    <a:pt x="41" y="20"/>
                    <a:pt x="33" y="22"/>
                    <a:pt x="0" y="22"/>
                  </a:cubicBezTo>
                  <a:cubicBezTo>
                    <a:pt x="0" y="33"/>
                    <a:pt x="0" y="33"/>
                    <a:pt x="0" y="33"/>
                  </a:cubicBezTo>
                  <a:cubicBezTo>
                    <a:pt x="42" y="33"/>
                    <a:pt x="42" y="33"/>
                    <a:pt x="42" y="33"/>
                  </a:cubicBezTo>
                  <a:cubicBezTo>
                    <a:pt x="73" y="33"/>
                    <a:pt x="73" y="33"/>
                    <a:pt x="73" y="33"/>
                  </a:cubicBezTo>
                  <a:cubicBezTo>
                    <a:pt x="113" y="33"/>
                    <a:pt x="113" y="33"/>
                    <a:pt x="113" y="33"/>
                  </a:cubicBezTo>
                  <a:cubicBezTo>
                    <a:pt x="113" y="22"/>
                    <a:pt x="113" y="22"/>
                    <a:pt x="113" y="22"/>
                  </a:cubicBezTo>
                  <a:cubicBezTo>
                    <a:pt x="80" y="22"/>
                    <a:pt x="77" y="20"/>
                    <a:pt x="82"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2" name="Freeform 7">
              <a:extLst>
                <a:ext uri="{FF2B5EF4-FFF2-40B4-BE49-F238E27FC236}">
                  <a16:creationId xmlns:a16="http://schemas.microsoft.com/office/drawing/2014/main" id="{00E23345-A47C-4093-A05A-9567581BDC97}"/>
                </a:ext>
              </a:extLst>
            </p:cNvPr>
            <p:cNvSpPr>
              <a:spLocks/>
            </p:cNvSpPr>
            <p:nvPr/>
          </p:nvSpPr>
          <p:spPr bwMode="auto">
            <a:xfrm>
              <a:off x="3081338" y="2532063"/>
              <a:ext cx="627063" cy="7938"/>
            </a:xfrm>
            <a:custGeom>
              <a:avLst/>
              <a:gdLst>
                <a:gd name="T0" fmla="*/ 158 w 158"/>
                <a:gd name="T1" fmla="*/ 0 h 2"/>
                <a:gd name="T2" fmla="*/ 158 w 158"/>
                <a:gd name="T3" fmla="*/ 0 h 2"/>
                <a:gd name="T4" fmla="*/ 158 w 158"/>
                <a:gd name="T5" fmla="*/ 0 h 2"/>
                <a:gd name="T6" fmla="*/ 6 w 158"/>
                <a:gd name="T7" fmla="*/ 0 h 2"/>
                <a:gd name="T8" fmla="*/ 0 w 158"/>
                <a:gd name="T9" fmla="*/ 2 h 2"/>
                <a:gd name="T10" fmla="*/ 6 w 158"/>
                <a:gd name="T11" fmla="*/ 0 h 2"/>
                <a:gd name="T12" fmla="*/ 158 w 158"/>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58" h="2">
                  <a:moveTo>
                    <a:pt x="158" y="0"/>
                  </a:moveTo>
                  <a:cubicBezTo>
                    <a:pt x="158" y="0"/>
                    <a:pt x="158" y="0"/>
                    <a:pt x="158" y="0"/>
                  </a:cubicBezTo>
                  <a:cubicBezTo>
                    <a:pt x="158" y="0"/>
                    <a:pt x="158" y="0"/>
                    <a:pt x="158" y="0"/>
                  </a:cubicBezTo>
                  <a:cubicBezTo>
                    <a:pt x="6" y="0"/>
                    <a:pt x="6" y="0"/>
                    <a:pt x="6" y="0"/>
                  </a:cubicBezTo>
                  <a:cubicBezTo>
                    <a:pt x="4" y="0"/>
                    <a:pt x="2" y="1"/>
                    <a:pt x="0" y="2"/>
                  </a:cubicBezTo>
                  <a:cubicBezTo>
                    <a:pt x="2" y="1"/>
                    <a:pt x="4" y="0"/>
                    <a:pt x="6" y="0"/>
                  </a:cubicBezTo>
                  <a:lnTo>
                    <a:pt x="158"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4" name="Freeform 9">
              <a:extLst>
                <a:ext uri="{FF2B5EF4-FFF2-40B4-BE49-F238E27FC236}">
                  <a16:creationId xmlns:a16="http://schemas.microsoft.com/office/drawing/2014/main" id="{963F1C25-073A-4815-BF76-2C30D274584B}"/>
                </a:ext>
              </a:extLst>
            </p:cNvPr>
            <p:cNvSpPr>
              <a:spLocks/>
            </p:cNvSpPr>
            <p:nvPr/>
          </p:nvSpPr>
          <p:spPr bwMode="auto">
            <a:xfrm>
              <a:off x="3070225" y="2540000"/>
              <a:ext cx="50800" cy="495300"/>
            </a:xfrm>
            <a:custGeom>
              <a:avLst/>
              <a:gdLst>
                <a:gd name="T0" fmla="*/ 0 w 13"/>
                <a:gd name="T1" fmla="*/ 115 h 125"/>
                <a:gd name="T2" fmla="*/ 0 w 13"/>
                <a:gd name="T3" fmla="*/ 8 h 125"/>
                <a:gd name="T4" fmla="*/ 3 w 13"/>
                <a:gd name="T5" fmla="*/ 0 h 125"/>
                <a:gd name="T6" fmla="*/ 0 w 13"/>
                <a:gd name="T7" fmla="*/ 8 h 125"/>
                <a:gd name="T8" fmla="*/ 0 w 13"/>
                <a:gd name="T9" fmla="*/ 115 h 125"/>
                <a:gd name="T10" fmla="*/ 9 w 13"/>
                <a:gd name="T11" fmla="*/ 125 h 125"/>
                <a:gd name="T12" fmla="*/ 13 w 13"/>
                <a:gd name="T13" fmla="*/ 125 h 125"/>
                <a:gd name="T14" fmla="*/ 13 w 13"/>
                <a:gd name="T15" fmla="*/ 125 h 125"/>
                <a:gd name="T16" fmla="*/ 9 w 13"/>
                <a:gd name="T17" fmla="*/ 125 h 125"/>
                <a:gd name="T18" fmla="*/ 0 w 13"/>
                <a:gd name="T19" fmla="*/ 11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25">
                  <a:moveTo>
                    <a:pt x="0" y="115"/>
                  </a:moveTo>
                  <a:cubicBezTo>
                    <a:pt x="0" y="8"/>
                    <a:pt x="0" y="8"/>
                    <a:pt x="0" y="8"/>
                  </a:cubicBezTo>
                  <a:cubicBezTo>
                    <a:pt x="0" y="5"/>
                    <a:pt x="1" y="2"/>
                    <a:pt x="3" y="0"/>
                  </a:cubicBezTo>
                  <a:cubicBezTo>
                    <a:pt x="1" y="2"/>
                    <a:pt x="0" y="5"/>
                    <a:pt x="0" y="8"/>
                  </a:cubicBezTo>
                  <a:cubicBezTo>
                    <a:pt x="0" y="115"/>
                    <a:pt x="0" y="115"/>
                    <a:pt x="0" y="115"/>
                  </a:cubicBezTo>
                  <a:cubicBezTo>
                    <a:pt x="0" y="120"/>
                    <a:pt x="4" y="125"/>
                    <a:pt x="9" y="125"/>
                  </a:cubicBezTo>
                  <a:cubicBezTo>
                    <a:pt x="13" y="125"/>
                    <a:pt x="13" y="125"/>
                    <a:pt x="13" y="125"/>
                  </a:cubicBezTo>
                  <a:cubicBezTo>
                    <a:pt x="13" y="125"/>
                    <a:pt x="13" y="125"/>
                    <a:pt x="13" y="125"/>
                  </a:cubicBezTo>
                  <a:cubicBezTo>
                    <a:pt x="9" y="125"/>
                    <a:pt x="9" y="125"/>
                    <a:pt x="9" y="125"/>
                  </a:cubicBezTo>
                  <a:cubicBezTo>
                    <a:pt x="4" y="125"/>
                    <a:pt x="0" y="120"/>
                    <a:pt x="0" y="1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4" name="Freeform 10">
              <a:extLst>
                <a:ext uri="{FF2B5EF4-FFF2-40B4-BE49-F238E27FC236}">
                  <a16:creationId xmlns:a16="http://schemas.microsoft.com/office/drawing/2014/main" id="{D90D09EF-9F50-49CD-9F40-A1BF1BFD0A1A}"/>
                </a:ext>
              </a:extLst>
            </p:cNvPr>
            <p:cNvSpPr>
              <a:spLocks/>
            </p:cNvSpPr>
            <p:nvPr/>
          </p:nvSpPr>
          <p:spPr bwMode="auto">
            <a:xfrm>
              <a:off x="3070225" y="2532063"/>
              <a:ext cx="638175" cy="503238"/>
            </a:xfrm>
            <a:custGeom>
              <a:avLst/>
              <a:gdLst>
                <a:gd name="T0" fmla="*/ 13 w 161"/>
                <a:gd name="T1" fmla="*/ 113 h 127"/>
                <a:gd name="T2" fmla="*/ 13 w 161"/>
                <a:gd name="T3" fmla="*/ 13 h 127"/>
                <a:gd name="T4" fmla="*/ 146 w 161"/>
                <a:gd name="T5" fmla="*/ 13 h 127"/>
                <a:gd name="T6" fmla="*/ 161 w 161"/>
                <a:gd name="T7" fmla="*/ 0 h 127"/>
                <a:gd name="T8" fmla="*/ 161 w 161"/>
                <a:gd name="T9" fmla="*/ 0 h 127"/>
                <a:gd name="T10" fmla="*/ 161 w 161"/>
                <a:gd name="T11" fmla="*/ 0 h 127"/>
                <a:gd name="T12" fmla="*/ 9 w 161"/>
                <a:gd name="T13" fmla="*/ 0 h 127"/>
                <a:gd name="T14" fmla="*/ 3 w 161"/>
                <a:gd name="T15" fmla="*/ 2 h 127"/>
                <a:gd name="T16" fmla="*/ 0 w 161"/>
                <a:gd name="T17" fmla="*/ 10 h 127"/>
                <a:gd name="T18" fmla="*/ 0 w 161"/>
                <a:gd name="T19" fmla="*/ 117 h 127"/>
                <a:gd name="T20" fmla="*/ 9 w 161"/>
                <a:gd name="T21" fmla="*/ 127 h 127"/>
                <a:gd name="T22" fmla="*/ 13 w 161"/>
                <a:gd name="T23" fmla="*/ 127 h 127"/>
                <a:gd name="T24" fmla="*/ 28 w 161"/>
                <a:gd name="T25" fmla="*/ 113 h 127"/>
                <a:gd name="T26" fmla="*/ 13 w 161"/>
                <a:gd name="T27" fmla="*/ 11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1" h="127">
                  <a:moveTo>
                    <a:pt x="13" y="113"/>
                  </a:moveTo>
                  <a:cubicBezTo>
                    <a:pt x="13" y="13"/>
                    <a:pt x="13" y="13"/>
                    <a:pt x="13" y="13"/>
                  </a:cubicBezTo>
                  <a:cubicBezTo>
                    <a:pt x="146" y="13"/>
                    <a:pt x="146" y="13"/>
                    <a:pt x="146" y="13"/>
                  </a:cubicBezTo>
                  <a:cubicBezTo>
                    <a:pt x="161" y="0"/>
                    <a:pt x="161" y="0"/>
                    <a:pt x="161" y="0"/>
                  </a:cubicBezTo>
                  <a:cubicBezTo>
                    <a:pt x="161" y="0"/>
                    <a:pt x="161" y="0"/>
                    <a:pt x="161" y="0"/>
                  </a:cubicBezTo>
                  <a:cubicBezTo>
                    <a:pt x="161" y="0"/>
                    <a:pt x="161" y="0"/>
                    <a:pt x="161" y="0"/>
                  </a:cubicBezTo>
                  <a:cubicBezTo>
                    <a:pt x="9" y="0"/>
                    <a:pt x="9" y="0"/>
                    <a:pt x="9" y="0"/>
                  </a:cubicBezTo>
                  <a:cubicBezTo>
                    <a:pt x="7" y="0"/>
                    <a:pt x="5" y="1"/>
                    <a:pt x="3" y="2"/>
                  </a:cubicBezTo>
                  <a:cubicBezTo>
                    <a:pt x="1" y="4"/>
                    <a:pt x="0" y="7"/>
                    <a:pt x="0" y="10"/>
                  </a:cubicBezTo>
                  <a:cubicBezTo>
                    <a:pt x="0" y="117"/>
                    <a:pt x="0" y="117"/>
                    <a:pt x="0" y="117"/>
                  </a:cubicBezTo>
                  <a:cubicBezTo>
                    <a:pt x="0" y="122"/>
                    <a:pt x="4" y="127"/>
                    <a:pt x="9" y="127"/>
                  </a:cubicBezTo>
                  <a:cubicBezTo>
                    <a:pt x="13" y="127"/>
                    <a:pt x="13" y="127"/>
                    <a:pt x="13" y="127"/>
                  </a:cubicBezTo>
                  <a:cubicBezTo>
                    <a:pt x="28" y="113"/>
                    <a:pt x="28" y="113"/>
                    <a:pt x="28" y="113"/>
                  </a:cubicBezTo>
                  <a:lnTo>
                    <a:pt x="13" y="113"/>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5" name="Rectangle 11">
              <a:extLst>
                <a:ext uri="{FF2B5EF4-FFF2-40B4-BE49-F238E27FC236}">
                  <a16:creationId xmlns:a16="http://schemas.microsoft.com/office/drawing/2014/main" id="{D5E31175-4763-402B-9856-47B5697E539C}"/>
                </a:ext>
              </a:extLst>
            </p:cNvPr>
            <p:cNvSpPr>
              <a:spLocks noChangeArrowheads="1"/>
            </p:cNvSpPr>
            <p:nvPr/>
          </p:nvSpPr>
          <p:spPr bwMode="auto">
            <a:xfrm>
              <a:off x="3184525" y="3122613"/>
              <a:ext cx="449263" cy="4286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2" name="Oval 12">
              <a:extLst>
                <a:ext uri="{FF2B5EF4-FFF2-40B4-BE49-F238E27FC236}">
                  <a16:creationId xmlns:a16="http://schemas.microsoft.com/office/drawing/2014/main" id="{315FD1C1-E68E-4409-B8A7-2725CC61F05C}"/>
                </a:ext>
              </a:extLst>
            </p:cNvPr>
            <p:cNvSpPr>
              <a:spLocks noChangeArrowheads="1"/>
            </p:cNvSpPr>
            <p:nvPr/>
          </p:nvSpPr>
          <p:spPr bwMode="auto">
            <a:xfrm>
              <a:off x="3398838" y="2551113"/>
              <a:ext cx="20638" cy="20638"/>
            </a:xfrm>
            <a:prstGeom prst="ellipse">
              <a:avLst/>
            </a:pr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3" name="Freeform 8">
              <a:extLst>
                <a:ext uri="{FF2B5EF4-FFF2-40B4-BE49-F238E27FC236}">
                  <a16:creationId xmlns:a16="http://schemas.microsoft.com/office/drawing/2014/main" id="{B5E29332-17F4-405C-9CDF-C68C3CEAEB52}"/>
                </a:ext>
              </a:extLst>
            </p:cNvPr>
            <p:cNvSpPr>
              <a:spLocks/>
            </p:cNvSpPr>
            <p:nvPr/>
          </p:nvSpPr>
          <p:spPr bwMode="auto">
            <a:xfrm>
              <a:off x="3121025" y="2532063"/>
              <a:ext cx="631825" cy="503238"/>
            </a:xfrm>
            <a:custGeom>
              <a:avLst/>
              <a:gdLst>
                <a:gd name="T0" fmla="*/ 148 w 159"/>
                <a:gd name="T1" fmla="*/ 0 h 127"/>
                <a:gd name="T2" fmla="*/ 133 w 159"/>
                <a:gd name="T3" fmla="*/ 13 h 127"/>
                <a:gd name="T4" fmla="*/ 145 w 159"/>
                <a:gd name="T5" fmla="*/ 13 h 127"/>
                <a:gd name="T6" fmla="*/ 145 w 159"/>
                <a:gd name="T7" fmla="*/ 113 h 127"/>
                <a:gd name="T8" fmla="*/ 15 w 159"/>
                <a:gd name="T9" fmla="*/ 113 h 127"/>
                <a:gd name="T10" fmla="*/ 0 w 159"/>
                <a:gd name="T11" fmla="*/ 127 h 127"/>
                <a:gd name="T12" fmla="*/ 148 w 159"/>
                <a:gd name="T13" fmla="*/ 127 h 127"/>
                <a:gd name="T14" fmla="*/ 159 w 159"/>
                <a:gd name="T15" fmla="*/ 117 h 127"/>
                <a:gd name="T16" fmla="*/ 159 w 159"/>
                <a:gd name="T17" fmla="*/ 10 h 127"/>
                <a:gd name="T18" fmla="*/ 148 w 159"/>
                <a:gd name="T1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127">
                  <a:moveTo>
                    <a:pt x="148" y="0"/>
                  </a:moveTo>
                  <a:cubicBezTo>
                    <a:pt x="133" y="13"/>
                    <a:pt x="133" y="13"/>
                    <a:pt x="133" y="13"/>
                  </a:cubicBezTo>
                  <a:cubicBezTo>
                    <a:pt x="145" y="13"/>
                    <a:pt x="145" y="13"/>
                    <a:pt x="145" y="13"/>
                  </a:cubicBezTo>
                  <a:cubicBezTo>
                    <a:pt x="145" y="113"/>
                    <a:pt x="145" y="113"/>
                    <a:pt x="145" y="113"/>
                  </a:cubicBezTo>
                  <a:cubicBezTo>
                    <a:pt x="15" y="113"/>
                    <a:pt x="15" y="113"/>
                    <a:pt x="15" y="113"/>
                  </a:cubicBezTo>
                  <a:cubicBezTo>
                    <a:pt x="0" y="127"/>
                    <a:pt x="0" y="127"/>
                    <a:pt x="0" y="127"/>
                  </a:cubicBezTo>
                  <a:cubicBezTo>
                    <a:pt x="148" y="127"/>
                    <a:pt x="148" y="127"/>
                    <a:pt x="148" y="127"/>
                  </a:cubicBezTo>
                  <a:cubicBezTo>
                    <a:pt x="153" y="127"/>
                    <a:pt x="159" y="122"/>
                    <a:pt x="159" y="117"/>
                  </a:cubicBezTo>
                  <a:cubicBezTo>
                    <a:pt x="159" y="10"/>
                    <a:pt x="159" y="10"/>
                    <a:pt x="159" y="10"/>
                  </a:cubicBezTo>
                  <a:cubicBezTo>
                    <a:pt x="159" y="5"/>
                    <a:pt x="153" y="0"/>
                    <a:pt x="148" y="0"/>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8" name="Freeform: Shape 17">
              <a:extLst>
                <a:ext uri="{FF2B5EF4-FFF2-40B4-BE49-F238E27FC236}">
                  <a16:creationId xmlns:a16="http://schemas.microsoft.com/office/drawing/2014/main" id="{B4A3A126-E2D6-454D-AC30-1E284572EC4D}"/>
                </a:ext>
              </a:extLst>
            </p:cNvPr>
            <p:cNvSpPr/>
            <p:nvPr/>
          </p:nvSpPr>
          <p:spPr>
            <a:xfrm flipH="1">
              <a:off x="3398301" y="2819251"/>
              <a:ext cx="40950" cy="40950"/>
            </a:xfrm>
            <a:custGeom>
              <a:avLst/>
              <a:gdLst>
                <a:gd name="connsiteX0" fmla="*/ 30210 w 57240"/>
                <a:gd name="connsiteY0" fmla="*/ 4770 h 57240"/>
                <a:gd name="connsiteX1" fmla="*/ 4770 w 57240"/>
                <a:gd name="connsiteY1" fmla="*/ 30210 h 57240"/>
                <a:gd name="connsiteX2" fmla="*/ 30210 w 57240"/>
                <a:gd name="connsiteY2" fmla="*/ 55650 h 57240"/>
                <a:gd name="connsiteX3" fmla="*/ 55650 w 57240"/>
                <a:gd name="connsiteY3" fmla="*/ 30210 h 57240"/>
                <a:gd name="connsiteX4" fmla="*/ 30210 w 57240"/>
                <a:gd name="connsiteY4" fmla="*/ 4770 h 5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40" h="57240">
                  <a:moveTo>
                    <a:pt x="30210" y="4770"/>
                  </a:moveTo>
                  <a:cubicBezTo>
                    <a:pt x="16218" y="4770"/>
                    <a:pt x="4770" y="16218"/>
                    <a:pt x="4770" y="30210"/>
                  </a:cubicBezTo>
                  <a:cubicBezTo>
                    <a:pt x="4770" y="44202"/>
                    <a:pt x="16218" y="55650"/>
                    <a:pt x="30210" y="55650"/>
                  </a:cubicBezTo>
                  <a:cubicBezTo>
                    <a:pt x="44202" y="55650"/>
                    <a:pt x="55650" y="44202"/>
                    <a:pt x="55650" y="30210"/>
                  </a:cubicBezTo>
                  <a:cubicBezTo>
                    <a:pt x="55650" y="16218"/>
                    <a:pt x="44202" y="4770"/>
                    <a:pt x="30210" y="4770"/>
                  </a:cubicBezTo>
                </a:path>
              </a:pathLst>
            </a:custGeom>
            <a:solidFill>
              <a:schemeClr val="accent2">
                <a:lumMod val="20000"/>
                <a:lumOff val="8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231" name="Group 230">
              <a:extLst>
                <a:ext uri="{FF2B5EF4-FFF2-40B4-BE49-F238E27FC236}">
                  <a16:creationId xmlns:a16="http://schemas.microsoft.com/office/drawing/2014/main" id="{C2A54C98-D0D6-4C7C-BEEC-17D5BE86439A}"/>
                </a:ext>
              </a:extLst>
            </p:cNvPr>
            <p:cNvGrpSpPr/>
            <p:nvPr/>
          </p:nvGrpSpPr>
          <p:grpSpPr>
            <a:xfrm>
              <a:off x="3304525" y="2650292"/>
              <a:ext cx="222954" cy="268806"/>
              <a:chOff x="3325460" y="2650292"/>
              <a:chExt cx="222954" cy="268806"/>
            </a:xfrm>
          </p:grpSpPr>
          <p:sp>
            <p:nvSpPr>
              <p:cNvPr id="207" name="Freeform: Shape 16">
                <a:extLst>
                  <a:ext uri="{FF2B5EF4-FFF2-40B4-BE49-F238E27FC236}">
                    <a16:creationId xmlns:a16="http://schemas.microsoft.com/office/drawing/2014/main" id="{62DFE2D2-9481-469E-A37E-7E81ED43B353}"/>
                  </a:ext>
                </a:extLst>
              </p:cNvPr>
              <p:cNvSpPr/>
              <p:nvPr/>
            </p:nvSpPr>
            <p:spPr>
              <a:xfrm flipH="1">
                <a:off x="3325460" y="2750744"/>
                <a:ext cx="222954" cy="168354"/>
              </a:xfrm>
              <a:custGeom>
                <a:avLst/>
                <a:gdLst>
                  <a:gd name="connsiteX0" fmla="*/ 4770 w 311642"/>
                  <a:gd name="connsiteY0" fmla="*/ 233096 h 235321"/>
                  <a:gd name="connsiteX1" fmla="*/ 311325 w 311642"/>
                  <a:gd name="connsiteY1" fmla="*/ 233096 h 235321"/>
                  <a:gd name="connsiteX2" fmla="*/ 311325 w 311642"/>
                  <a:gd name="connsiteY2" fmla="*/ 4770 h 235321"/>
                  <a:gd name="connsiteX3" fmla="*/ 4770 w 311642"/>
                  <a:gd name="connsiteY3" fmla="*/ 4770 h 235321"/>
                  <a:gd name="connsiteX4" fmla="*/ 4770 w 311642"/>
                  <a:gd name="connsiteY4" fmla="*/ 233096 h 235321"/>
                  <a:gd name="connsiteX5" fmla="*/ 158047 w 311642"/>
                  <a:gd name="connsiteY5" fmla="*/ 176491 h 235321"/>
                  <a:gd name="connsiteX6" fmla="*/ 107167 w 311642"/>
                  <a:gd name="connsiteY6" fmla="*/ 125611 h 235321"/>
                  <a:gd name="connsiteX7" fmla="*/ 158047 w 311642"/>
                  <a:gd name="connsiteY7" fmla="*/ 74731 h 235321"/>
                  <a:gd name="connsiteX8" fmla="*/ 208927 w 311642"/>
                  <a:gd name="connsiteY8" fmla="*/ 125611 h 235321"/>
                  <a:gd name="connsiteX9" fmla="*/ 158047 w 311642"/>
                  <a:gd name="connsiteY9" fmla="*/ 176491 h 2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1642" h="235321">
                    <a:moveTo>
                      <a:pt x="4770" y="233096"/>
                    </a:moveTo>
                    <a:lnTo>
                      <a:pt x="311325" y="233096"/>
                    </a:lnTo>
                    <a:lnTo>
                      <a:pt x="311325" y="4770"/>
                    </a:lnTo>
                    <a:lnTo>
                      <a:pt x="4770" y="4770"/>
                    </a:lnTo>
                    <a:lnTo>
                      <a:pt x="4770" y="233096"/>
                    </a:lnTo>
                    <a:close/>
                    <a:moveTo>
                      <a:pt x="158047" y="176491"/>
                    </a:moveTo>
                    <a:cubicBezTo>
                      <a:pt x="130063" y="176491"/>
                      <a:pt x="107167" y="153595"/>
                      <a:pt x="107167" y="125611"/>
                    </a:cubicBezTo>
                    <a:cubicBezTo>
                      <a:pt x="107167" y="97627"/>
                      <a:pt x="130063" y="74731"/>
                      <a:pt x="158047" y="74731"/>
                    </a:cubicBezTo>
                    <a:cubicBezTo>
                      <a:pt x="186031" y="74731"/>
                      <a:pt x="208927" y="97627"/>
                      <a:pt x="208927" y="125611"/>
                    </a:cubicBezTo>
                    <a:cubicBezTo>
                      <a:pt x="208927" y="153595"/>
                      <a:pt x="186031" y="176491"/>
                      <a:pt x="158047" y="176491"/>
                    </a:cubicBezTo>
                  </a:path>
                </a:pathLst>
              </a:custGeom>
              <a:solidFill>
                <a:srgbClr val="0078D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9" name="Freeform: Shape 18">
                <a:extLst>
                  <a:ext uri="{FF2B5EF4-FFF2-40B4-BE49-F238E27FC236}">
                    <a16:creationId xmlns:a16="http://schemas.microsoft.com/office/drawing/2014/main" id="{048B311B-1AC0-4247-8758-BDB555CAAC2E}"/>
                  </a:ext>
                </a:extLst>
              </p:cNvPr>
              <p:cNvSpPr/>
              <p:nvPr/>
            </p:nvSpPr>
            <p:spPr>
              <a:xfrm flipH="1">
                <a:off x="3366601" y="2650292"/>
                <a:ext cx="140672" cy="134251"/>
              </a:xfrm>
              <a:custGeom>
                <a:avLst/>
                <a:gdLst>
                  <a:gd name="connsiteX0" fmla="*/ 201932 w 209881"/>
                  <a:gd name="connsiteY0" fmla="*/ 68371 h 184441"/>
                  <a:gd name="connsiteX1" fmla="*/ 180307 w 209881"/>
                  <a:gd name="connsiteY1" fmla="*/ 35298 h 184441"/>
                  <a:gd name="connsiteX2" fmla="*/ 147871 w 209881"/>
                  <a:gd name="connsiteY2" fmla="*/ 13038 h 184441"/>
                  <a:gd name="connsiteX3" fmla="*/ 107167 w 209881"/>
                  <a:gd name="connsiteY3" fmla="*/ 4770 h 184441"/>
                  <a:gd name="connsiteX4" fmla="*/ 66463 w 209881"/>
                  <a:gd name="connsiteY4" fmla="*/ 13038 h 184441"/>
                  <a:gd name="connsiteX5" fmla="*/ 34026 w 209881"/>
                  <a:gd name="connsiteY5" fmla="*/ 35298 h 184441"/>
                  <a:gd name="connsiteX6" fmla="*/ 12402 w 209881"/>
                  <a:gd name="connsiteY6" fmla="*/ 68371 h 184441"/>
                  <a:gd name="connsiteX7" fmla="*/ 4770 w 209881"/>
                  <a:gd name="connsiteY7" fmla="*/ 107167 h 184441"/>
                  <a:gd name="connsiteX8" fmla="*/ 30210 w 209881"/>
                  <a:gd name="connsiteY8" fmla="*/ 107167 h 184441"/>
                  <a:gd name="connsiteX9" fmla="*/ 35934 w 209881"/>
                  <a:gd name="connsiteY9" fmla="*/ 78547 h 184441"/>
                  <a:gd name="connsiteX10" fmla="*/ 51834 w 209881"/>
                  <a:gd name="connsiteY10" fmla="*/ 53742 h 184441"/>
                  <a:gd name="connsiteX11" fmla="*/ 76003 w 209881"/>
                  <a:gd name="connsiteY11" fmla="*/ 36570 h 184441"/>
                  <a:gd name="connsiteX12" fmla="*/ 106531 w 209881"/>
                  <a:gd name="connsiteY12" fmla="*/ 30210 h 184441"/>
                  <a:gd name="connsiteX13" fmla="*/ 137059 w 209881"/>
                  <a:gd name="connsiteY13" fmla="*/ 36570 h 184441"/>
                  <a:gd name="connsiteX14" fmla="*/ 161227 w 209881"/>
                  <a:gd name="connsiteY14" fmla="*/ 53742 h 184441"/>
                  <a:gd name="connsiteX15" fmla="*/ 177127 w 209881"/>
                  <a:gd name="connsiteY15" fmla="*/ 78547 h 184441"/>
                  <a:gd name="connsiteX16" fmla="*/ 182851 w 209881"/>
                  <a:gd name="connsiteY16" fmla="*/ 109075 h 184441"/>
                  <a:gd name="connsiteX17" fmla="*/ 182851 w 209881"/>
                  <a:gd name="connsiteY17" fmla="*/ 183487 h 184441"/>
                  <a:gd name="connsiteX18" fmla="*/ 208292 w 209881"/>
                  <a:gd name="connsiteY18" fmla="*/ 183487 h 184441"/>
                  <a:gd name="connsiteX19" fmla="*/ 208292 w 209881"/>
                  <a:gd name="connsiteY19" fmla="*/ 109075 h 184441"/>
                  <a:gd name="connsiteX20" fmla="*/ 201932 w 209881"/>
                  <a:gd name="connsiteY20" fmla="*/ 68371 h 184441"/>
                  <a:gd name="connsiteX0" fmla="*/ 197162 w 203846"/>
                  <a:gd name="connsiteY0" fmla="*/ 63601 h 186782"/>
                  <a:gd name="connsiteX1" fmla="*/ 175537 w 203846"/>
                  <a:gd name="connsiteY1" fmla="*/ 30528 h 186782"/>
                  <a:gd name="connsiteX2" fmla="*/ 143101 w 203846"/>
                  <a:gd name="connsiteY2" fmla="*/ 8268 h 186782"/>
                  <a:gd name="connsiteX3" fmla="*/ 102397 w 203846"/>
                  <a:gd name="connsiteY3" fmla="*/ 0 h 186782"/>
                  <a:gd name="connsiteX4" fmla="*/ 61693 w 203846"/>
                  <a:gd name="connsiteY4" fmla="*/ 8268 h 186782"/>
                  <a:gd name="connsiteX5" fmla="*/ 29256 w 203846"/>
                  <a:gd name="connsiteY5" fmla="*/ 30528 h 186782"/>
                  <a:gd name="connsiteX6" fmla="*/ 7632 w 203846"/>
                  <a:gd name="connsiteY6" fmla="*/ 63601 h 186782"/>
                  <a:gd name="connsiteX7" fmla="*/ 0 w 203846"/>
                  <a:gd name="connsiteY7" fmla="*/ 102397 h 186782"/>
                  <a:gd name="connsiteX8" fmla="*/ 29335 w 203846"/>
                  <a:gd name="connsiteY8" fmla="*/ 186782 h 186782"/>
                  <a:gd name="connsiteX9" fmla="*/ 31164 w 203846"/>
                  <a:gd name="connsiteY9" fmla="*/ 73777 h 186782"/>
                  <a:gd name="connsiteX10" fmla="*/ 47064 w 203846"/>
                  <a:gd name="connsiteY10" fmla="*/ 48972 h 186782"/>
                  <a:gd name="connsiteX11" fmla="*/ 71233 w 203846"/>
                  <a:gd name="connsiteY11" fmla="*/ 31800 h 186782"/>
                  <a:gd name="connsiteX12" fmla="*/ 101761 w 203846"/>
                  <a:gd name="connsiteY12" fmla="*/ 25440 h 186782"/>
                  <a:gd name="connsiteX13" fmla="*/ 132289 w 203846"/>
                  <a:gd name="connsiteY13" fmla="*/ 31800 h 186782"/>
                  <a:gd name="connsiteX14" fmla="*/ 156457 w 203846"/>
                  <a:gd name="connsiteY14" fmla="*/ 48972 h 186782"/>
                  <a:gd name="connsiteX15" fmla="*/ 172357 w 203846"/>
                  <a:gd name="connsiteY15" fmla="*/ 73777 h 186782"/>
                  <a:gd name="connsiteX16" fmla="*/ 178081 w 203846"/>
                  <a:gd name="connsiteY16" fmla="*/ 104305 h 186782"/>
                  <a:gd name="connsiteX17" fmla="*/ 178081 w 203846"/>
                  <a:gd name="connsiteY17" fmla="*/ 178717 h 186782"/>
                  <a:gd name="connsiteX18" fmla="*/ 203522 w 203846"/>
                  <a:gd name="connsiteY18" fmla="*/ 178717 h 186782"/>
                  <a:gd name="connsiteX19" fmla="*/ 203522 w 203846"/>
                  <a:gd name="connsiteY19" fmla="*/ 104305 h 186782"/>
                  <a:gd name="connsiteX20" fmla="*/ 197162 w 203846"/>
                  <a:gd name="connsiteY20" fmla="*/ 63601 h 186782"/>
                  <a:gd name="connsiteX0" fmla="*/ 191752 w 198436"/>
                  <a:gd name="connsiteY0" fmla="*/ 63601 h 189379"/>
                  <a:gd name="connsiteX1" fmla="*/ 170127 w 198436"/>
                  <a:gd name="connsiteY1" fmla="*/ 30528 h 189379"/>
                  <a:gd name="connsiteX2" fmla="*/ 137691 w 198436"/>
                  <a:gd name="connsiteY2" fmla="*/ 8268 h 189379"/>
                  <a:gd name="connsiteX3" fmla="*/ 96987 w 198436"/>
                  <a:gd name="connsiteY3" fmla="*/ 0 h 189379"/>
                  <a:gd name="connsiteX4" fmla="*/ 56283 w 198436"/>
                  <a:gd name="connsiteY4" fmla="*/ 8268 h 189379"/>
                  <a:gd name="connsiteX5" fmla="*/ 23846 w 198436"/>
                  <a:gd name="connsiteY5" fmla="*/ 30528 h 189379"/>
                  <a:gd name="connsiteX6" fmla="*/ 2222 w 198436"/>
                  <a:gd name="connsiteY6" fmla="*/ 63601 h 189379"/>
                  <a:gd name="connsiteX7" fmla="*/ 2379 w 198436"/>
                  <a:gd name="connsiteY7" fmla="*/ 189379 h 189379"/>
                  <a:gd name="connsiteX8" fmla="*/ 23925 w 198436"/>
                  <a:gd name="connsiteY8" fmla="*/ 186782 h 189379"/>
                  <a:gd name="connsiteX9" fmla="*/ 25754 w 198436"/>
                  <a:gd name="connsiteY9" fmla="*/ 73777 h 189379"/>
                  <a:gd name="connsiteX10" fmla="*/ 41654 w 198436"/>
                  <a:gd name="connsiteY10" fmla="*/ 48972 h 189379"/>
                  <a:gd name="connsiteX11" fmla="*/ 65823 w 198436"/>
                  <a:gd name="connsiteY11" fmla="*/ 31800 h 189379"/>
                  <a:gd name="connsiteX12" fmla="*/ 96351 w 198436"/>
                  <a:gd name="connsiteY12" fmla="*/ 25440 h 189379"/>
                  <a:gd name="connsiteX13" fmla="*/ 126879 w 198436"/>
                  <a:gd name="connsiteY13" fmla="*/ 31800 h 189379"/>
                  <a:gd name="connsiteX14" fmla="*/ 151047 w 198436"/>
                  <a:gd name="connsiteY14" fmla="*/ 48972 h 189379"/>
                  <a:gd name="connsiteX15" fmla="*/ 166947 w 198436"/>
                  <a:gd name="connsiteY15" fmla="*/ 73777 h 189379"/>
                  <a:gd name="connsiteX16" fmla="*/ 172671 w 198436"/>
                  <a:gd name="connsiteY16" fmla="*/ 104305 h 189379"/>
                  <a:gd name="connsiteX17" fmla="*/ 172671 w 198436"/>
                  <a:gd name="connsiteY17" fmla="*/ 178717 h 189379"/>
                  <a:gd name="connsiteX18" fmla="*/ 198112 w 198436"/>
                  <a:gd name="connsiteY18" fmla="*/ 178717 h 189379"/>
                  <a:gd name="connsiteX19" fmla="*/ 198112 w 198436"/>
                  <a:gd name="connsiteY19" fmla="*/ 104305 h 189379"/>
                  <a:gd name="connsiteX20" fmla="*/ 191752 w 198436"/>
                  <a:gd name="connsiteY20" fmla="*/ 63601 h 1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436" h="189379">
                    <a:moveTo>
                      <a:pt x="191752" y="63601"/>
                    </a:moveTo>
                    <a:cubicBezTo>
                      <a:pt x="186664" y="50880"/>
                      <a:pt x="179667" y="40068"/>
                      <a:pt x="170127" y="30528"/>
                    </a:cubicBezTo>
                    <a:cubicBezTo>
                      <a:pt x="161223" y="20988"/>
                      <a:pt x="150411" y="13356"/>
                      <a:pt x="137691" y="8268"/>
                    </a:cubicBezTo>
                    <a:cubicBezTo>
                      <a:pt x="124971" y="2544"/>
                      <a:pt x="111615" y="0"/>
                      <a:pt x="96987" y="0"/>
                    </a:cubicBezTo>
                    <a:cubicBezTo>
                      <a:pt x="82359" y="0"/>
                      <a:pt x="69003" y="2544"/>
                      <a:pt x="56283" y="8268"/>
                    </a:cubicBezTo>
                    <a:cubicBezTo>
                      <a:pt x="43563" y="13992"/>
                      <a:pt x="32750" y="20988"/>
                      <a:pt x="23846" y="30528"/>
                    </a:cubicBezTo>
                    <a:cubicBezTo>
                      <a:pt x="14942" y="40068"/>
                      <a:pt x="7310" y="50880"/>
                      <a:pt x="2222" y="63601"/>
                    </a:cubicBezTo>
                    <a:cubicBezTo>
                      <a:pt x="-2866" y="75685"/>
                      <a:pt x="2379" y="175387"/>
                      <a:pt x="2379" y="189379"/>
                    </a:cubicBezTo>
                    <a:cubicBezTo>
                      <a:pt x="10859" y="189379"/>
                      <a:pt x="15445" y="186782"/>
                      <a:pt x="23925" y="186782"/>
                    </a:cubicBezTo>
                    <a:cubicBezTo>
                      <a:pt x="23925" y="176606"/>
                      <a:pt x="21938" y="82681"/>
                      <a:pt x="25754" y="73777"/>
                    </a:cubicBezTo>
                    <a:cubicBezTo>
                      <a:pt x="29570" y="64237"/>
                      <a:pt x="35294" y="55968"/>
                      <a:pt x="41654" y="48972"/>
                    </a:cubicBezTo>
                    <a:cubicBezTo>
                      <a:pt x="48650" y="41976"/>
                      <a:pt x="56918" y="36252"/>
                      <a:pt x="65823" y="31800"/>
                    </a:cubicBezTo>
                    <a:cubicBezTo>
                      <a:pt x="75363" y="27984"/>
                      <a:pt x="85539" y="25440"/>
                      <a:pt x="96351" y="25440"/>
                    </a:cubicBezTo>
                    <a:cubicBezTo>
                      <a:pt x="107163" y="25440"/>
                      <a:pt x="117339" y="27348"/>
                      <a:pt x="126879" y="31800"/>
                    </a:cubicBezTo>
                    <a:cubicBezTo>
                      <a:pt x="136419" y="35616"/>
                      <a:pt x="144687" y="41340"/>
                      <a:pt x="151047" y="48972"/>
                    </a:cubicBezTo>
                    <a:cubicBezTo>
                      <a:pt x="158043" y="55968"/>
                      <a:pt x="163131" y="64237"/>
                      <a:pt x="166947" y="73777"/>
                    </a:cubicBezTo>
                    <a:cubicBezTo>
                      <a:pt x="170764" y="83317"/>
                      <a:pt x="172671" y="93493"/>
                      <a:pt x="172671" y="104305"/>
                    </a:cubicBezTo>
                    <a:lnTo>
                      <a:pt x="172671" y="178717"/>
                    </a:lnTo>
                    <a:lnTo>
                      <a:pt x="198112" y="178717"/>
                    </a:lnTo>
                    <a:lnTo>
                      <a:pt x="198112" y="104305"/>
                    </a:lnTo>
                    <a:cubicBezTo>
                      <a:pt x="199384" y="89677"/>
                      <a:pt x="196840" y="76321"/>
                      <a:pt x="191752" y="63601"/>
                    </a:cubicBezTo>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1" name="TextBox 10">
            <a:extLst>
              <a:ext uri="{FF2B5EF4-FFF2-40B4-BE49-F238E27FC236}">
                <a16:creationId xmlns:a16="http://schemas.microsoft.com/office/drawing/2014/main" id="{A8952424-7793-4DDD-9909-FA0082ED72D2}"/>
              </a:ext>
            </a:extLst>
          </p:cNvPr>
          <p:cNvSpPr txBox="1"/>
          <p:nvPr/>
        </p:nvSpPr>
        <p:spPr>
          <a:xfrm>
            <a:off x="4442752" y="5212294"/>
            <a:ext cx="426193" cy="566656"/>
          </a:xfrm>
          <a:prstGeom prst="rect">
            <a:avLst/>
          </a:prstGeom>
          <a:noFill/>
        </p:spPr>
        <p:txBody>
          <a:bodyPr wrap="none" lIns="179285" tIns="143428" rIns="179285" bIns="143428" rtlCol="0">
            <a:spAutoFit/>
          </a:bodyPr>
          <a:lstStyle/>
          <a:p>
            <a:pPr marL="0" marR="0" lvl="0" indent="0" algn="ctr" defTabSz="914016" rtl="0" eaLnBrk="1" fontAlgn="auto" latinLnBrk="0" hangingPunct="1">
              <a:lnSpc>
                <a:spcPct val="100000"/>
              </a:lnSpc>
              <a:spcBef>
                <a:spcPts val="0"/>
              </a:spcBef>
              <a:spcAft>
                <a:spcPts val="0"/>
              </a:spcAft>
              <a:buClrTx/>
              <a:buSzPct val="90000"/>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rPr>
              <a:t>|</a:t>
            </a:r>
          </a:p>
        </p:txBody>
      </p:sp>
    </p:spTree>
    <p:extLst>
      <p:ext uri="{BB962C8B-B14F-4D97-AF65-F5344CB8AC3E}">
        <p14:creationId xmlns:p14="http://schemas.microsoft.com/office/powerpoint/2010/main" val="102858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41AB034-B256-45A1-B3CA-3AC44A3A8D52}"/>
              </a:ext>
            </a:extLst>
          </p:cNvPr>
          <p:cNvGraphicFramePr>
            <a:graphicFrameLocks noChangeAspect="1"/>
          </p:cNvGraphicFramePr>
          <p:nvPr>
            <p:custDataLst>
              <p:tags r:id="rId2"/>
            </p:custDataLst>
          </p:nvPr>
        </p:nvGraphicFramePr>
        <p:xfrm>
          <a:off x="1557" y="2044"/>
          <a:ext cx="1557" cy="1557"/>
        </p:xfrm>
        <a:graphic>
          <a:graphicData uri="http://schemas.openxmlformats.org/presentationml/2006/ole">
            <mc:AlternateContent xmlns:mc="http://schemas.openxmlformats.org/markup-compatibility/2006">
              <mc:Choice xmlns:v="urn:schemas-microsoft-com:vml" Requires="v">
                <p:oleObj spid="_x0000_s8193"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041AB034-B256-45A1-B3CA-3AC44A3A8D52}"/>
                          </a:ext>
                        </a:extLst>
                      </p:cNvPr>
                      <p:cNvPicPr/>
                      <p:nvPr/>
                    </p:nvPicPr>
                    <p:blipFill>
                      <a:blip r:embed="rId7"/>
                      <a:stretch>
                        <a:fillRect/>
                      </a:stretch>
                    </p:blipFill>
                    <p:spPr>
                      <a:xfrm>
                        <a:off x="1557" y="2044"/>
                        <a:ext cx="1557" cy="155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737DE79-7188-49C4-AC04-9F3E5A59AA5C}"/>
              </a:ext>
            </a:extLst>
          </p:cNvPr>
          <p:cNvSpPr/>
          <p:nvPr>
            <p:custDataLst>
              <p:tags r:id="rId3"/>
            </p:custDataLst>
          </p:nvPr>
        </p:nvSpPr>
        <p:spPr bwMode="auto">
          <a:xfrm>
            <a:off x="1" y="487"/>
            <a:ext cx="155629" cy="1556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13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F2D5D4E8-1FAC-426B-9CE0-4F1C627FE644}"/>
              </a:ext>
            </a:extLst>
          </p:cNvPr>
          <p:cNvSpPr>
            <a:spLocks noGrp="1"/>
          </p:cNvSpPr>
          <p:nvPr>
            <p:ph type="title"/>
          </p:nvPr>
        </p:nvSpPr>
        <p:spPr/>
        <p:txBody>
          <a:bodyPr/>
          <a:lstStyle/>
          <a:p>
            <a:r>
              <a:rPr lang="en-US"/>
              <a:t>Network Requirements and Considerations</a:t>
            </a:r>
          </a:p>
        </p:txBody>
      </p:sp>
      <p:graphicFrame>
        <p:nvGraphicFramePr>
          <p:cNvPr id="56" name="Content Placeholder 5">
            <a:extLst>
              <a:ext uri="{FF2B5EF4-FFF2-40B4-BE49-F238E27FC236}">
                <a16:creationId xmlns:a16="http://schemas.microsoft.com/office/drawing/2014/main" id="{A86F742A-3CF1-415E-8E51-2D45B6E469F5}"/>
              </a:ext>
            </a:extLst>
          </p:cNvPr>
          <p:cNvGraphicFramePr>
            <a:graphicFrameLocks/>
          </p:cNvGraphicFramePr>
          <p:nvPr/>
        </p:nvGraphicFramePr>
        <p:xfrm>
          <a:off x="6402807" y="3018099"/>
          <a:ext cx="5448344" cy="3342428"/>
        </p:xfrm>
        <a:graphic>
          <a:graphicData uri="http://schemas.openxmlformats.org/drawingml/2006/table">
            <a:tbl>
              <a:tblPr firstRow="1" firstCol="1" bandRow="1">
                <a:tableStyleId>{5C22544A-7EE6-4342-B048-85BDC9FD1C3A}</a:tableStyleId>
              </a:tblPr>
              <a:tblGrid>
                <a:gridCol w="1808132">
                  <a:extLst>
                    <a:ext uri="{9D8B030D-6E8A-4147-A177-3AD203B41FA5}">
                      <a16:colId xmlns:a16="http://schemas.microsoft.com/office/drawing/2014/main" val="2809098465"/>
                    </a:ext>
                  </a:extLst>
                </a:gridCol>
                <a:gridCol w="1511559">
                  <a:extLst>
                    <a:ext uri="{9D8B030D-6E8A-4147-A177-3AD203B41FA5}">
                      <a16:colId xmlns:a16="http://schemas.microsoft.com/office/drawing/2014/main" val="4032334004"/>
                    </a:ext>
                  </a:extLst>
                </a:gridCol>
                <a:gridCol w="2128653">
                  <a:extLst>
                    <a:ext uri="{9D8B030D-6E8A-4147-A177-3AD203B41FA5}">
                      <a16:colId xmlns:a16="http://schemas.microsoft.com/office/drawing/2014/main" val="2309847289"/>
                    </a:ext>
                  </a:extLst>
                </a:gridCol>
              </a:tblGrid>
              <a:tr h="431962">
                <a:tc>
                  <a:txBody>
                    <a:bodyPr/>
                    <a:lstStyle/>
                    <a:p>
                      <a:endParaRPr lang="en-US" sz="1600">
                        <a:solidFill>
                          <a:schemeClr val="tx1"/>
                        </a:solidFill>
                      </a:endParaRPr>
                    </a:p>
                  </a:txBody>
                  <a:tcPr marL="0" marR="185542" marT="45713" marB="45713">
                    <a:lnR w="12700" cap="flat" cmpd="sng" algn="ctr">
                      <a:solidFill>
                        <a:schemeClr val="bg1"/>
                      </a:solidFill>
                      <a:prstDash val="solid"/>
                      <a:round/>
                      <a:headEnd type="none" w="med" len="med"/>
                      <a:tailEnd type="none" w="med" len="med"/>
                    </a:lnR>
                    <a:lnB w="28575" cap="flat" cmpd="sng" algn="ctr">
                      <a:solidFill>
                        <a:schemeClr val="accent5"/>
                      </a:solidFill>
                      <a:prstDash val="solid"/>
                      <a:round/>
                      <a:headEnd type="none" w="med" len="med"/>
                      <a:tailEnd type="none" w="med" len="med"/>
                    </a:lnB>
                    <a:noFill/>
                  </a:tcPr>
                </a:tc>
                <a:tc>
                  <a:txBody>
                    <a:bodyPr/>
                    <a:lstStyle/>
                    <a:p>
                      <a:r>
                        <a:rPr lang="en-US" sz="1800" b="0" kern="1200">
                          <a:solidFill>
                            <a:schemeClr val="accent1"/>
                          </a:solidFill>
                          <a:latin typeface="+mj-lt"/>
                          <a:ea typeface="+mn-ea"/>
                          <a:cs typeface="+mn-cs"/>
                        </a:rPr>
                        <a:t>Connectivity Type</a:t>
                      </a:r>
                    </a:p>
                  </a:txBody>
                  <a:tcPr marL="89642" marR="89642" marT="45713" marB="4571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28575" cap="flat" cmpd="sng" algn="ctr">
                      <a:solidFill>
                        <a:schemeClr val="accent1"/>
                      </a:solidFill>
                      <a:prstDash val="solid"/>
                      <a:round/>
                      <a:headEnd type="none" w="med" len="med"/>
                      <a:tailEnd type="none" w="med" len="med"/>
                    </a:lnB>
                    <a:noFill/>
                  </a:tcPr>
                </a:tc>
                <a:tc>
                  <a:txBody>
                    <a:bodyPr/>
                    <a:lstStyle/>
                    <a:p>
                      <a:r>
                        <a:rPr lang="en-US" sz="1800" b="0" kern="1200">
                          <a:solidFill>
                            <a:schemeClr val="accent1"/>
                          </a:solidFill>
                          <a:latin typeface="+mj-lt"/>
                          <a:ea typeface="+mn-ea"/>
                          <a:cs typeface="+mn-cs"/>
                        </a:rPr>
                        <a:t>Special Considerations</a:t>
                      </a:r>
                    </a:p>
                  </a:txBody>
                  <a:tcPr marL="89642" marR="89642" marT="45713" marB="45713">
                    <a:lnL w="12700" cap="flat" cmpd="sng" algn="ctr">
                      <a:solidFill>
                        <a:schemeClr val="bg1"/>
                      </a:solidFill>
                      <a:prstDash val="solid"/>
                      <a:round/>
                      <a:headEnd type="none" w="med" len="med"/>
                      <a:tailEnd type="none" w="med" len="med"/>
                    </a:lnL>
                    <a:lnB w="285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970478617"/>
                  </a:ext>
                </a:extLst>
              </a:tr>
              <a:tr h="666306">
                <a:tc>
                  <a:txBody>
                    <a:bodyPr/>
                    <a:lstStyle/>
                    <a:p>
                      <a:r>
                        <a:rPr lang="en-US" sz="1600" b="0">
                          <a:solidFill>
                            <a:schemeClr val="bg1"/>
                          </a:solidFill>
                          <a:latin typeface="+mj-lt"/>
                        </a:rPr>
                        <a:t>ExpressRoute</a:t>
                      </a:r>
                    </a:p>
                  </a:txBody>
                  <a:tcPr marL="89642" marR="89642" marT="45713" marB="45713" anchor="ctr">
                    <a:lnL w="28575"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5"/>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600">
                          <a:solidFill>
                            <a:schemeClr val="tx1"/>
                          </a:solidFill>
                        </a:rPr>
                        <a:t>Hybrid</a:t>
                      </a:r>
                    </a:p>
                  </a:txBody>
                  <a:tcPr marL="89642" marR="185542" marT="45713" marB="45713"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r>
                        <a:rPr lang="en-US" sz="1600">
                          <a:solidFill>
                            <a:schemeClr val="tx1"/>
                          </a:solidFill>
                        </a:rPr>
                        <a:t>Dedicated network through service provider</a:t>
                      </a:r>
                    </a:p>
                  </a:txBody>
                  <a:tcPr marL="89642" marR="185542" marT="45713"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976004626"/>
                  </a:ext>
                </a:extLst>
              </a:tr>
              <a:tr h="939708">
                <a:tc>
                  <a:txBody>
                    <a:bodyPr/>
                    <a:lstStyle/>
                    <a:p>
                      <a:r>
                        <a:rPr lang="en-US" sz="1600" b="0">
                          <a:solidFill>
                            <a:schemeClr val="bg1"/>
                          </a:solidFill>
                          <a:latin typeface="+mj-lt"/>
                        </a:rPr>
                        <a:t>Site-to-Site VPN</a:t>
                      </a:r>
                    </a:p>
                  </a:txBody>
                  <a:tcPr marL="89642" marR="89642" marT="45713" marB="45713" anchor="ctr">
                    <a:lnL w="28575"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600">
                          <a:solidFill>
                            <a:schemeClr val="tx1"/>
                          </a:solidFill>
                        </a:rPr>
                        <a:t>Hybrid</a:t>
                      </a:r>
                    </a:p>
                  </a:txBody>
                  <a:tcPr marL="89642" marR="185542" marT="45713" marB="45713"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r>
                        <a:rPr lang="en-US" sz="1600">
                          <a:solidFill>
                            <a:schemeClr val="tx1"/>
                          </a:solidFill>
                        </a:rPr>
                        <a:t>Limited bandwidth compared to ExpressRoute</a:t>
                      </a:r>
                    </a:p>
                  </a:txBody>
                  <a:tcPr marL="89642" marR="185542" marT="45713"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914840560"/>
                  </a:ext>
                </a:extLst>
              </a:tr>
              <a:tr h="939708">
                <a:tc>
                  <a:txBody>
                    <a:bodyPr/>
                    <a:lstStyle/>
                    <a:p>
                      <a:r>
                        <a:rPr lang="en-US" sz="1600" b="0">
                          <a:solidFill>
                            <a:schemeClr val="bg1"/>
                          </a:solidFill>
                          <a:latin typeface="+mj-lt"/>
                        </a:rPr>
                        <a:t>Azure AD Domain Services</a:t>
                      </a:r>
                    </a:p>
                  </a:txBody>
                  <a:tcPr marL="89642" marR="89642" marT="45713" marB="45713" anchor="ctr">
                    <a:lnL w="28575"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p>
                      <a:pPr algn="ctr"/>
                      <a:r>
                        <a:rPr lang="en-US" sz="1600">
                          <a:solidFill>
                            <a:schemeClr val="tx1"/>
                          </a:solidFill>
                        </a:rPr>
                        <a:t>Isolated</a:t>
                      </a:r>
                    </a:p>
                  </a:txBody>
                  <a:tcPr marL="89642" marR="185542" marT="45713" marB="45713"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r>
                        <a:rPr lang="en-US" sz="1600">
                          <a:solidFill>
                            <a:schemeClr val="tx1"/>
                          </a:solidFill>
                        </a:rPr>
                        <a:t>Must synchronize password hashes to Azure AD</a:t>
                      </a:r>
                    </a:p>
                  </a:txBody>
                  <a:tcPr marL="89642" marR="185542" marT="45713"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1199328"/>
                  </a:ext>
                </a:extLst>
              </a:tr>
            </a:tbl>
          </a:graphicData>
        </a:graphic>
      </p:graphicFrame>
      <p:grpSp>
        <p:nvGrpSpPr>
          <p:cNvPr id="10" name="Group 9">
            <a:extLst>
              <a:ext uri="{FF2B5EF4-FFF2-40B4-BE49-F238E27FC236}">
                <a16:creationId xmlns:a16="http://schemas.microsoft.com/office/drawing/2014/main" id="{158886C4-1ADA-47F9-B088-3435A383A594}"/>
              </a:ext>
            </a:extLst>
          </p:cNvPr>
          <p:cNvGrpSpPr/>
          <p:nvPr/>
        </p:nvGrpSpPr>
        <p:grpSpPr>
          <a:xfrm>
            <a:off x="-7686" y="1887741"/>
            <a:ext cx="5987634" cy="932749"/>
            <a:chOff x="-1523" y="1338943"/>
            <a:chExt cx="6537941" cy="951453"/>
          </a:xfrm>
        </p:grpSpPr>
        <p:sp>
          <p:nvSpPr>
            <p:cNvPr id="35" name="Rectangle: Rounded Corners 34">
              <a:extLst>
                <a:ext uri="{FF2B5EF4-FFF2-40B4-BE49-F238E27FC236}">
                  <a16:creationId xmlns:a16="http://schemas.microsoft.com/office/drawing/2014/main" id="{BAC2E40C-4BF9-4106-A8A4-F8E775300105}"/>
                </a:ext>
              </a:extLst>
            </p:cNvPr>
            <p:cNvSpPr/>
            <p:nvPr/>
          </p:nvSpPr>
          <p:spPr bwMode="auto">
            <a:xfrm>
              <a:off x="-1523" y="1465165"/>
              <a:ext cx="6397512" cy="699009"/>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03391"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IN" sz="2353" b="1"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Requirements</a:t>
              </a:r>
            </a:p>
          </p:txBody>
        </p:sp>
        <p:grpSp>
          <p:nvGrpSpPr>
            <p:cNvPr id="8" name="Group 7">
              <a:extLst>
                <a:ext uri="{FF2B5EF4-FFF2-40B4-BE49-F238E27FC236}">
                  <a16:creationId xmlns:a16="http://schemas.microsoft.com/office/drawing/2014/main" id="{A76922A0-5812-45AA-9BA9-D6106BC067BA}"/>
                </a:ext>
              </a:extLst>
            </p:cNvPr>
            <p:cNvGrpSpPr/>
            <p:nvPr/>
          </p:nvGrpSpPr>
          <p:grpSpPr>
            <a:xfrm>
              <a:off x="-5" y="1338943"/>
              <a:ext cx="6536423" cy="951453"/>
              <a:chOff x="-3" y="1338943"/>
              <a:chExt cx="4200146" cy="951453"/>
            </a:xfrm>
          </p:grpSpPr>
          <p:sp>
            <p:nvSpPr>
              <p:cNvPr id="29" name="Arrow: Bent 28">
                <a:extLst>
                  <a:ext uri="{FF2B5EF4-FFF2-40B4-BE49-F238E27FC236}">
                    <a16:creationId xmlns:a16="http://schemas.microsoft.com/office/drawing/2014/main" id="{C96018C6-41BD-4429-AE97-FFF112C8DEF4}"/>
                  </a:ext>
                </a:extLst>
              </p:cNvPr>
              <p:cNvSpPr/>
              <p:nvPr/>
            </p:nvSpPr>
            <p:spPr bwMode="auto">
              <a:xfrm rot="5400000">
                <a:off x="1735583" y="-396643"/>
                <a:ext cx="728974" cy="4200145"/>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Arrow: Bent 37">
                <a:extLst>
                  <a:ext uri="{FF2B5EF4-FFF2-40B4-BE49-F238E27FC236}">
                    <a16:creationId xmlns:a16="http://schemas.microsoft.com/office/drawing/2014/main" id="{78DC6EE1-E476-4279-93F1-BF1A712DE82F}"/>
                  </a:ext>
                </a:extLst>
              </p:cNvPr>
              <p:cNvSpPr/>
              <p:nvPr/>
            </p:nvSpPr>
            <p:spPr bwMode="auto">
              <a:xfrm rot="16200000" flipV="1">
                <a:off x="3054393" y="1144646"/>
                <a:ext cx="630155" cy="1661345"/>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45" name="Rectangle 44">
            <a:extLst>
              <a:ext uri="{FF2B5EF4-FFF2-40B4-BE49-F238E27FC236}">
                <a16:creationId xmlns:a16="http://schemas.microsoft.com/office/drawing/2014/main" id="{C737D163-15C4-41CD-B79D-1E043A1D6B2D}"/>
              </a:ext>
            </a:extLst>
          </p:cNvPr>
          <p:cNvSpPr/>
          <p:nvPr/>
        </p:nvSpPr>
        <p:spPr>
          <a:xfrm>
            <a:off x="403391" y="3085312"/>
            <a:ext cx="5573067" cy="590931"/>
          </a:xfrm>
          <a:prstGeom prst="rect">
            <a:avLst/>
          </a:prstGeom>
        </p:spPr>
        <p:txBody>
          <a:bodyPr wrap="square">
            <a:spAutoFit/>
          </a:bodyPr>
          <a:lstStyle/>
          <a:p>
            <a:pPr marL="0" marR="0" lvl="0" indent="0" algn="l" defTabSz="914102" rtl="0" eaLnBrk="1" fontAlgn="base" latinLnBrk="0" hangingPunct="1">
              <a:lnSpc>
                <a:spcPct val="90000"/>
              </a:lnSpc>
              <a:spcBef>
                <a:spcPts val="1765"/>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Network must route to a Windows Server Active</a:t>
            </a:r>
            <a:br>
              <a:rPr kumimoji="0" lang="en-US" sz="18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br>
            <a:r>
              <a:rPr kumimoji="0" lang="en-US" sz="18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Directory (AD)</a:t>
            </a:r>
          </a:p>
        </p:txBody>
      </p:sp>
      <p:sp>
        <p:nvSpPr>
          <p:cNvPr id="49" name="Rectangle 48">
            <a:extLst>
              <a:ext uri="{FF2B5EF4-FFF2-40B4-BE49-F238E27FC236}">
                <a16:creationId xmlns:a16="http://schemas.microsoft.com/office/drawing/2014/main" id="{33715EDD-8E6A-4F40-8F58-349DDEE498CE}"/>
              </a:ext>
            </a:extLst>
          </p:cNvPr>
          <p:cNvSpPr/>
          <p:nvPr/>
        </p:nvSpPr>
        <p:spPr>
          <a:xfrm>
            <a:off x="403144" y="3949988"/>
            <a:ext cx="5553525" cy="590931"/>
          </a:xfrm>
          <a:prstGeom prst="rect">
            <a:avLst/>
          </a:prstGeom>
        </p:spPr>
        <p:txBody>
          <a:bodyPr wrap="square">
            <a:spAutoFit/>
          </a:bodyPr>
          <a:lstStyle/>
          <a:p>
            <a:pPr marL="0" marR="0" lvl="0" indent="0" algn="l" defTabSz="914102" rtl="0" eaLnBrk="1" fontAlgn="base" latinLnBrk="0" hangingPunct="1">
              <a:lnSpc>
                <a:spcPct val="90000"/>
              </a:lnSpc>
              <a:spcBef>
                <a:spcPts val="1765"/>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This AD must be in sync with Azure AD so users can be associated between the two</a:t>
            </a:r>
          </a:p>
        </p:txBody>
      </p:sp>
      <p:sp>
        <p:nvSpPr>
          <p:cNvPr id="52" name="Rectangle 51">
            <a:extLst>
              <a:ext uri="{FF2B5EF4-FFF2-40B4-BE49-F238E27FC236}">
                <a16:creationId xmlns:a16="http://schemas.microsoft.com/office/drawing/2014/main" id="{362B1C6A-89D6-4D22-ABC7-F713166C5009}"/>
              </a:ext>
            </a:extLst>
          </p:cNvPr>
          <p:cNvSpPr/>
          <p:nvPr/>
        </p:nvSpPr>
        <p:spPr>
          <a:xfrm>
            <a:off x="401828" y="4824626"/>
            <a:ext cx="5449909" cy="341632"/>
          </a:xfrm>
          <a:prstGeom prst="rect">
            <a:avLst/>
          </a:prstGeom>
        </p:spPr>
        <p:txBody>
          <a:bodyPr wrap="square">
            <a:spAutoFit/>
          </a:bodyPr>
          <a:lstStyle/>
          <a:p>
            <a:pPr marL="0" marR="0" lvl="0" indent="0" algn="l" defTabSz="914102" rtl="0" eaLnBrk="1" fontAlgn="base" latinLnBrk="0" hangingPunct="1">
              <a:lnSpc>
                <a:spcPct val="90000"/>
              </a:lnSpc>
              <a:spcBef>
                <a:spcPts val="1765"/>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VMs must domain-join this AD</a:t>
            </a:r>
          </a:p>
        </p:txBody>
      </p:sp>
      <p:grpSp>
        <p:nvGrpSpPr>
          <p:cNvPr id="16" name="Group 15">
            <a:extLst>
              <a:ext uri="{FF2B5EF4-FFF2-40B4-BE49-F238E27FC236}">
                <a16:creationId xmlns:a16="http://schemas.microsoft.com/office/drawing/2014/main" id="{828A9CDB-7207-4CAB-B282-522DF08B1F76}"/>
              </a:ext>
            </a:extLst>
          </p:cNvPr>
          <p:cNvGrpSpPr/>
          <p:nvPr/>
        </p:nvGrpSpPr>
        <p:grpSpPr>
          <a:xfrm>
            <a:off x="527895" y="3780152"/>
            <a:ext cx="5323444" cy="864676"/>
            <a:chOff x="459707" y="3269301"/>
            <a:chExt cx="5679836" cy="882015"/>
          </a:xfrm>
        </p:grpSpPr>
        <p:cxnSp>
          <p:nvCxnSpPr>
            <p:cNvPr id="54" name="Straight Connector 53">
              <a:extLst>
                <a:ext uri="{FF2B5EF4-FFF2-40B4-BE49-F238E27FC236}">
                  <a16:creationId xmlns:a16="http://schemas.microsoft.com/office/drawing/2014/main" id="{98F64F1E-C74A-4F73-B7A2-4FF7F39E34F2}"/>
                </a:ext>
              </a:extLst>
            </p:cNvPr>
            <p:cNvCxnSpPr>
              <a:cxnSpLocks/>
            </p:cNvCxnSpPr>
            <p:nvPr/>
          </p:nvCxnSpPr>
          <p:spPr>
            <a:xfrm>
              <a:off x="459707" y="3269301"/>
              <a:ext cx="5654149"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DE39818-D848-4C35-97FE-3B5042041269}"/>
                </a:ext>
              </a:extLst>
            </p:cNvPr>
            <p:cNvCxnSpPr>
              <a:cxnSpLocks/>
            </p:cNvCxnSpPr>
            <p:nvPr/>
          </p:nvCxnSpPr>
          <p:spPr>
            <a:xfrm>
              <a:off x="519797" y="4151316"/>
              <a:ext cx="5619746"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C2AAC34B-084E-4AE1-8073-350A16537AA3}"/>
              </a:ext>
            </a:extLst>
          </p:cNvPr>
          <p:cNvGrpSpPr/>
          <p:nvPr/>
        </p:nvGrpSpPr>
        <p:grpSpPr>
          <a:xfrm>
            <a:off x="229087" y="2820495"/>
            <a:ext cx="11727357" cy="3506684"/>
            <a:chOff x="233680" y="2290400"/>
            <a:chExt cx="11962515" cy="4369477"/>
          </a:xfrm>
        </p:grpSpPr>
        <p:sp>
          <p:nvSpPr>
            <p:cNvPr id="27" name="Arrow: Bent 26">
              <a:extLst>
                <a:ext uri="{FF2B5EF4-FFF2-40B4-BE49-F238E27FC236}">
                  <a16:creationId xmlns:a16="http://schemas.microsoft.com/office/drawing/2014/main" id="{01760F3D-0C21-4C69-B59A-A7B189A05931}"/>
                </a:ext>
              </a:extLst>
            </p:cNvPr>
            <p:cNvSpPr/>
            <p:nvPr/>
          </p:nvSpPr>
          <p:spPr bwMode="auto">
            <a:xfrm>
              <a:off x="233680" y="2290400"/>
              <a:ext cx="3717291" cy="4369477"/>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8" name="Arrow: Bent 57">
              <a:extLst>
                <a:ext uri="{FF2B5EF4-FFF2-40B4-BE49-F238E27FC236}">
                  <a16:creationId xmlns:a16="http://schemas.microsoft.com/office/drawing/2014/main" id="{1596912F-228B-4D2D-98B3-CCCFF3FF2B22}"/>
                </a:ext>
              </a:extLst>
            </p:cNvPr>
            <p:cNvSpPr/>
            <p:nvPr/>
          </p:nvSpPr>
          <p:spPr bwMode="auto">
            <a:xfrm flipH="1">
              <a:off x="8478904" y="2290400"/>
              <a:ext cx="3717291" cy="4369477"/>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59" name="Group 58">
            <a:extLst>
              <a:ext uri="{FF2B5EF4-FFF2-40B4-BE49-F238E27FC236}">
                <a16:creationId xmlns:a16="http://schemas.microsoft.com/office/drawing/2014/main" id="{C9FE49A5-68CD-4963-9C03-095595286DE7}"/>
              </a:ext>
            </a:extLst>
          </p:cNvPr>
          <p:cNvGrpSpPr/>
          <p:nvPr/>
        </p:nvGrpSpPr>
        <p:grpSpPr>
          <a:xfrm flipH="1">
            <a:off x="6205583" y="1887741"/>
            <a:ext cx="5987632" cy="932749"/>
            <a:chOff x="-1521" y="1338943"/>
            <a:chExt cx="6537939" cy="951453"/>
          </a:xfrm>
        </p:grpSpPr>
        <p:sp>
          <p:nvSpPr>
            <p:cNvPr id="71" name="Rectangle: Rounded Corners 70">
              <a:extLst>
                <a:ext uri="{FF2B5EF4-FFF2-40B4-BE49-F238E27FC236}">
                  <a16:creationId xmlns:a16="http://schemas.microsoft.com/office/drawing/2014/main" id="{D1126213-A983-4A70-8AFB-E5CEB3FFDBAF}"/>
                </a:ext>
              </a:extLst>
            </p:cNvPr>
            <p:cNvSpPr/>
            <p:nvPr/>
          </p:nvSpPr>
          <p:spPr bwMode="auto">
            <a:xfrm>
              <a:off x="-1521" y="1465165"/>
              <a:ext cx="6375165" cy="699009"/>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03391"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IN" sz="2353" b="1"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Considerations</a:t>
              </a:r>
            </a:p>
          </p:txBody>
        </p:sp>
        <p:grpSp>
          <p:nvGrpSpPr>
            <p:cNvPr id="72" name="Group 71">
              <a:extLst>
                <a:ext uri="{FF2B5EF4-FFF2-40B4-BE49-F238E27FC236}">
                  <a16:creationId xmlns:a16="http://schemas.microsoft.com/office/drawing/2014/main" id="{7BA79E51-1989-4FC3-8760-DD181F5437C1}"/>
                </a:ext>
              </a:extLst>
            </p:cNvPr>
            <p:cNvGrpSpPr/>
            <p:nvPr/>
          </p:nvGrpSpPr>
          <p:grpSpPr>
            <a:xfrm>
              <a:off x="-5" y="1338943"/>
              <a:ext cx="6536423" cy="951453"/>
              <a:chOff x="-3" y="1338943"/>
              <a:chExt cx="4200146" cy="951453"/>
            </a:xfrm>
          </p:grpSpPr>
          <p:sp>
            <p:nvSpPr>
              <p:cNvPr id="73" name="Arrow: Bent 72">
                <a:extLst>
                  <a:ext uri="{FF2B5EF4-FFF2-40B4-BE49-F238E27FC236}">
                    <a16:creationId xmlns:a16="http://schemas.microsoft.com/office/drawing/2014/main" id="{7060318D-BDDE-49A5-BA8A-0AA52EDBB68C}"/>
                  </a:ext>
                </a:extLst>
              </p:cNvPr>
              <p:cNvSpPr/>
              <p:nvPr/>
            </p:nvSpPr>
            <p:spPr bwMode="auto">
              <a:xfrm rot="5400000">
                <a:off x="1735583" y="-396643"/>
                <a:ext cx="728974" cy="4200145"/>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4" name="Arrow: Bent 73">
                <a:extLst>
                  <a:ext uri="{FF2B5EF4-FFF2-40B4-BE49-F238E27FC236}">
                    <a16:creationId xmlns:a16="http://schemas.microsoft.com/office/drawing/2014/main" id="{DA7A41F5-2D96-4DC8-9E88-F5ED66921738}"/>
                  </a:ext>
                </a:extLst>
              </p:cNvPr>
              <p:cNvSpPr/>
              <p:nvPr/>
            </p:nvSpPr>
            <p:spPr bwMode="auto">
              <a:xfrm rot="16200000" flipV="1">
                <a:off x="3054393" y="1144646"/>
                <a:ext cx="630155" cy="1661345"/>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9" name="Rectangle 8">
            <a:extLst>
              <a:ext uri="{FF2B5EF4-FFF2-40B4-BE49-F238E27FC236}">
                <a16:creationId xmlns:a16="http://schemas.microsoft.com/office/drawing/2014/main" id="{F846BFFC-3380-4A66-A751-E9ABFD7CF161}"/>
              </a:ext>
            </a:extLst>
          </p:cNvPr>
          <p:cNvSpPr/>
          <p:nvPr/>
        </p:nvSpPr>
        <p:spPr bwMode="auto">
          <a:xfrm flipH="1">
            <a:off x="211929" y="6198891"/>
            <a:ext cx="35857" cy="1459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BEFF0BDA-D9D5-4C04-B366-0E8C204B063E}"/>
              </a:ext>
            </a:extLst>
          </p:cNvPr>
          <p:cNvSpPr/>
          <p:nvPr/>
        </p:nvSpPr>
        <p:spPr bwMode="auto">
          <a:xfrm>
            <a:off x="11937745" y="6198891"/>
            <a:ext cx="35857" cy="1459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F3248724-7FD0-463E-AAB9-5C262BE6EFA7}"/>
              </a:ext>
            </a:extLst>
          </p:cNvPr>
          <p:cNvSpPr/>
          <p:nvPr/>
        </p:nvSpPr>
        <p:spPr bwMode="auto">
          <a:xfrm>
            <a:off x="170844" y="3172655"/>
            <a:ext cx="107571" cy="103041"/>
          </a:xfrm>
          <a:prstGeom prst="rect">
            <a:avLst/>
          </a:prstGeom>
          <a:solidFill>
            <a:schemeClr val="bg1"/>
          </a:solidFill>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156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0" name="Rectangle 49">
            <a:extLst>
              <a:ext uri="{FF2B5EF4-FFF2-40B4-BE49-F238E27FC236}">
                <a16:creationId xmlns:a16="http://schemas.microsoft.com/office/drawing/2014/main" id="{141BC81C-6DB1-4A39-86B7-960492174A39}"/>
              </a:ext>
            </a:extLst>
          </p:cNvPr>
          <p:cNvSpPr/>
          <p:nvPr/>
        </p:nvSpPr>
        <p:spPr bwMode="auto">
          <a:xfrm>
            <a:off x="170845" y="4049591"/>
            <a:ext cx="107571" cy="103041"/>
          </a:xfrm>
          <a:prstGeom prst="rect">
            <a:avLst/>
          </a:prstGeom>
          <a:solidFill>
            <a:schemeClr val="bg1"/>
          </a:solidFill>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156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3" name="Rectangle 52">
            <a:extLst>
              <a:ext uri="{FF2B5EF4-FFF2-40B4-BE49-F238E27FC236}">
                <a16:creationId xmlns:a16="http://schemas.microsoft.com/office/drawing/2014/main" id="{443CDC2A-E5D9-42CA-8B9B-1F1CE2A71EEB}"/>
              </a:ext>
            </a:extLst>
          </p:cNvPr>
          <p:cNvSpPr/>
          <p:nvPr/>
        </p:nvSpPr>
        <p:spPr bwMode="auto">
          <a:xfrm>
            <a:off x="170844" y="4930604"/>
            <a:ext cx="107571" cy="103041"/>
          </a:xfrm>
          <a:prstGeom prst="rect">
            <a:avLst/>
          </a:prstGeom>
          <a:solidFill>
            <a:schemeClr val="bg1"/>
          </a:solidFill>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156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76" name="Straight Connector 75">
            <a:extLst>
              <a:ext uri="{FF2B5EF4-FFF2-40B4-BE49-F238E27FC236}">
                <a16:creationId xmlns:a16="http://schemas.microsoft.com/office/drawing/2014/main" id="{99237333-0632-4ED5-9A4C-0DAF66D660F8}"/>
              </a:ext>
            </a:extLst>
          </p:cNvPr>
          <p:cNvCxnSpPr/>
          <p:nvPr/>
        </p:nvCxnSpPr>
        <p:spPr>
          <a:xfrm>
            <a:off x="6096000" y="2910268"/>
            <a:ext cx="0" cy="332266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354632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sz="3088">
                <a:cs typeface="Segoe UI"/>
              </a:rPr>
              <a:t>Patch </a:t>
            </a:r>
            <a:r>
              <a:rPr lang="en-US" sz="3137">
                <a:cs typeface="Segoe UI"/>
              </a:rPr>
              <a:t>management</a:t>
            </a:r>
            <a:endParaRPr lang="en-US"/>
          </a:p>
        </p:txBody>
      </p:sp>
      <p:sp>
        <p:nvSpPr>
          <p:cNvPr id="34" name="Rectangle 33">
            <a:extLst>
              <a:ext uri="{FF2B5EF4-FFF2-40B4-BE49-F238E27FC236}">
                <a16:creationId xmlns:a16="http://schemas.microsoft.com/office/drawing/2014/main" id="{1A018D68-74F8-4587-89E5-8A497559DE0B}"/>
              </a:ext>
            </a:extLst>
          </p:cNvPr>
          <p:cNvSpPr/>
          <p:nvPr/>
        </p:nvSpPr>
        <p:spPr>
          <a:xfrm>
            <a:off x="434103" y="4678971"/>
            <a:ext cx="3836968" cy="1716007"/>
          </a:xfrm>
          <a:prstGeom prst="rect">
            <a:avLst/>
          </a:prstGeom>
          <a:ln w="6350">
            <a:solidFill>
              <a:schemeClr val="bg1">
                <a:lumMod val="85000"/>
              </a:schemeClr>
            </a:solidFill>
          </a:ln>
        </p:spPr>
        <p:txBody>
          <a:bodyPr wrap="square" lIns="134464" tIns="89642" rIns="134464" bIns="89642">
            <a:noAutofit/>
          </a:bodyPr>
          <a:lstStyle/>
          <a:p>
            <a:pPr marL="0" marR="0" lvl="0" indent="0" algn="l" defTabSz="914102" rtl="0" eaLnBrk="1" fontAlgn="base" latinLnBrk="0" hangingPunct="1">
              <a:lnSpc>
                <a:spcPct val="100000"/>
              </a:lnSpc>
              <a:spcBef>
                <a:spcPts val="1176"/>
              </a:spcBef>
              <a:spcAft>
                <a:spcPts val="784"/>
              </a:spcAft>
              <a:buClrTx/>
              <a:buSzTx/>
              <a:buFontTx/>
              <a:buNone/>
              <a:tabLst/>
              <a:defRPr/>
            </a:pPr>
            <a:r>
              <a:rPr kumimoji="0" lang="en-US" sz="2353" b="0" i="0" u="none" strike="noStrike" kern="1200" cap="none" spc="0" normalizeH="0" baseline="0" noProof="0">
                <a:ln>
                  <a:noFill/>
                </a:ln>
                <a:solidFill>
                  <a:srgbClr val="282828"/>
                </a:solidFill>
                <a:effectLst/>
                <a:uLnTx/>
                <a:uFillTx/>
                <a:latin typeface="Segoe UI"/>
                <a:ea typeface="+mn-ea"/>
                <a:cs typeface="Segoe UI" pitchFamily="34" charset="0"/>
              </a:rPr>
              <a:t>All VMs must be at the same update level after maintenance window is completed</a:t>
            </a:r>
          </a:p>
        </p:txBody>
      </p:sp>
      <p:cxnSp>
        <p:nvCxnSpPr>
          <p:cNvPr id="35" name="Straight Connector 34">
            <a:extLst>
              <a:ext uri="{FF2B5EF4-FFF2-40B4-BE49-F238E27FC236}">
                <a16:creationId xmlns:a16="http://schemas.microsoft.com/office/drawing/2014/main" id="{C02BF8DD-79F1-4BAC-983E-3474559C0BD5}"/>
              </a:ext>
            </a:extLst>
          </p:cNvPr>
          <p:cNvCxnSpPr/>
          <p:nvPr/>
        </p:nvCxnSpPr>
        <p:spPr>
          <a:xfrm>
            <a:off x="457388" y="4678970"/>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A8DD16F-8D71-4A02-B285-4615561454D7}"/>
              </a:ext>
            </a:extLst>
          </p:cNvPr>
          <p:cNvSpPr/>
          <p:nvPr/>
        </p:nvSpPr>
        <p:spPr>
          <a:xfrm>
            <a:off x="434103" y="2049458"/>
            <a:ext cx="3836968" cy="1716007"/>
          </a:xfrm>
          <a:prstGeom prst="rect">
            <a:avLst/>
          </a:prstGeom>
          <a:ln w="6350">
            <a:solidFill>
              <a:schemeClr val="bg1">
                <a:lumMod val="85000"/>
              </a:schemeClr>
            </a:solidFill>
          </a:ln>
        </p:spPr>
        <p:txBody>
          <a:bodyPr wrap="square" lIns="134464" tIns="89642" rIns="134464" bIns="89642">
            <a:noAutofit/>
          </a:bodyPr>
          <a:lstStyle/>
          <a:p>
            <a:pPr marL="0" marR="0" lvl="0" indent="0" algn="l" defTabSz="914102" rtl="0" eaLnBrk="1" fontAlgn="base" latinLnBrk="0" hangingPunct="1">
              <a:lnSpc>
                <a:spcPct val="100000"/>
              </a:lnSpc>
              <a:spcBef>
                <a:spcPts val="1176"/>
              </a:spcBef>
              <a:spcAft>
                <a:spcPts val="784"/>
              </a:spcAft>
              <a:buClrTx/>
              <a:buSzTx/>
              <a:buFontTx/>
              <a:buNone/>
              <a:tabLst/>
              <a:defRPr/>
            </a:pPr>
            <a:r>
              <a:rPr kumimoji="0" lang="en-US" sz="2353" b="0" i="0" u="none" strike="noStrike" kern="1200" cap="none" spc="0" normalizeH="0" baseline="0" noProof="0">
                <a:ln>
                  <a:noFill/>
                </a:ln>
                <a:solidFill>
                  <a:srgbClr val="282828"/>
                </a:solidFill>
                <a:effectLst/>
                <a:uLnTx/>
                <a:uFillTx/>
                <a:latin typeface="Segoe UI"/>
                <a:ea typeface="+mn-ea"/>
                <a:cs typeface="Segoe UI" pitchFamily="34" charset="0"/>
              </a:rPr>
              <a:t>Use one host pool as a pilot group before updating all host pools</a:t>
            </a:r>
          </a:p>
        </p:txBody>
      </p:sp>
      <p:cxnSp>
        <p:nvCxnSpPr>
          <p:cNvPr id="16" name="Straight Connector 15">
            <a:extLst>
              <a:ext uri="{FF2B5EF4-FFF2-40B4-BE49-F238E27FC236}">
                <a16:creationId xmlns:a16="http://schemas.microsoft.com/office/drawing/2014/main" id="{728B6FB9-37C0-4AA9-A5B8-DAF2933FFFE8}"/>
              </a:ext>
            </a:extLst>
          </p:cNvPr>
          <p:cNvCxnSpPr/>
          <p:nvPr/>
        </p:nvCxnSpPr>
        <p:spPr>
          <a:xfrm>
            <a:off x="457388" y="2049458"/>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94211AB-0245-4185-87A7-3C313851562E}"/>
              </a:ext>
            </a:extLst>
          </p:cNvPr>
          <p:cNvSpPr/>
          <p:nvPr/>
        </p:nvSpPr>
        <p:spPr>
          <a:xfrm>
            <a:off x="8640243" y="2049458"/>
            <a:ext cx="3133116" cy="4345518"/>
          </a:xfrm>
          <a:prstGeom prst="rect">
            <a:avLst/>
          </a:prstGeom>
          <a:ln w="6350">
            <a:solidFill>
              <a:schemeClr val="bg1">
                <a:lumMod val="85000"/>
              </a:schemeClr>
            </a:solidFill>
          </a:ln>
        </p:spPr>
        <p:txBody>
          <a:bodyPr wrap="square" lIns="134464" tIns="89642" rIns="134464" bIns="89642">
            <a:noAutofit/>
          </a:bodyPr>
          <a:lstStyle/>
          <a:p>
            <a:pPr marL="0" marR="0" lvl="0" indent="0" algn="l" defTabSz="914102" rtl="0" eaLnBrk="1" fontAlgn="base" latinLnBrk="0" hangingPunct="1">
              <a:lnSpc>
                <a:spcPct val="100000"/>
              </a:lnSpc>
              <a:spcBef>
                <a:spcPts val="1176"/>
              </a:spcBef>
              <a:spcAft>
                <a:spcPts val="784"/>
              </a:spcAft>
              <a:buClrTx/>
              <a:buSzTx/>
              <a:buFontTx/>
              <a:buNone/>
              <a:tabLst/>
              <a:defRPr/>
            </a:pPr>
            <a:r>
              <a:rPr kumimoji="0" lang="en-US" sz="2353" b="0" i="0" u="none" strike="noStrike" kern="1200" cap="none" spc="0" normalizeH="0" baseline="0" noProof="0">
                <a:ln>
                  <a:noFill/>
                </a:ln>
                <a:solidFill>
                  <a:srgbClr val="282828"/>
                </a:solidFill>
                <a:effectLst/>
                <a:uLnTx/>
                <a:uFillTx/>
                <a:latin typeface="Segoe UI"/>
                <a:ea typeface="+mn-ea"/>
                <a:cs typeface="Segoe UI" pitchFamily="34" charset="0"/>
              </a:rPr>
              <a:t>Updates can be staged in a maintenance window to keep systems available after logon</a:t>
            </a:r>
          </a:p>
        </p:txBody>
      </p:sp>
      <p:cxnSp>
        <p:nvCxnSpPr>
          <p:cNvPr id="26" name="Straight Connector 25">
            <a:extLst>
              <a:ext uri="{FF2B5EF4-FFF2-40B4-BE49-F238E27FC236}">
                <a16:creationId xmlns:a16="http://schemas.microsoft.com/office/drawing/2014/main" id="{0E1D8CF3-44DE-4EF5-B706-361C33978091}"/>
              </a:ext>
            </a:extLst>
          </p:cNvPr>
          <p:cNvCxnSpPr/>
          <p:nvPr/>
        </p:nvCxnSpPr>
        <p:spPr>
          <a:xfrm>
            <a:off x="8658918" y="2049458"/>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7B4C37A-B7D8-4544-A93C-A0283D5A0508}"/>
              </a:ext>
            </a:extLst>
          </p:cNvPr>
          <p:cNvSpPr/>
          <p:nvPr/>
        </p:nvSpPr>
        <p:spPr>
          <a:xfrm>
            <a:off x="4537173" y="2049458"/>
            <a:ext cx="3836968" cy="1716007"/>
          </a:xfrm>
          <a:prstGeom prst="rect">
            <a:avLst/>
          </a:prstGeom>
          <a:ln w="6350">
            <a:solidFill>
              <a:schemeClr val="bg1">
                <a:lumMod val="85000"/>
              </a:schemeClr>
            </a:solidFill>
          </a:ln>
        </p:spPr>
        <p:txBody>
          <a:bodyPr wrap="square" lIns="134464" tIns="89642" rIns="134464" bIns="89642">
            <a:noAutofit/>
          </a:bodyPr>
          <a:lstStyle/>
          <a:p>
            <a:pPr marL="0" marR="0" lvl="0" indent="0" algn="l" defTabSz="914102" rtl="0" eaLnBrk="1" fontAlgn="base" latinLnBrk="0" hangingPunct="1">
              <a:lnSpc>
                <a:spcPct val="100000"/>
              </a:lnSpc>
              <a:spcBef>
                <a:spcPts val="1176"/>
              </a:spcBef>
              <a:spcAft>
                <a:spcPts val="784"/>
              </a:spcAft>
              <a:buClrTx/>
              <a:buSzTx/>
              <a:buFontTx/>
              <a:buNone/>
              <a:tabLst/>
              <a:defRPr/>
            </a:pPr>
            <a:r>
              <a:rPr kumimoji="0" lang="en-US" sz="2353" b="0" i="0" u="none" strike="noStrike" kern="1200" cap="none" spc="0" normalizeH="0" baseline="0" noProof="0">
                <a:ln>
                  <a:noFill/>
                </a:ln>
                <a:solidFill>
                  <a:srgbClr val="282828"/>
                </a:solidFill>
                <a:effectLst/>
                <a:uLnTx/>
                <a:uFillTx/>
                <a:latin typeface="Segoe UI"/>
                <a:ea typeface="+mn-ea"/>
                <a:cs typeface="Segoe UI" pitchFamily="34" charset="0"/>
              </a:rPr>
              <a:t>Update VMs with existing Azure management solutions and all VMs in</a:t>
            </a:r>
            <a:br>
              <a:rPr kumimoji="0" lang="en-US" sz="2353" b="0" i="0" u="none" strike="noStrike" kern="1200" cap="none" spc="0" normalizeH="0" baseline="0" noProof="0">
                <a:ln>
                  <a:noFill/>
                </a:ln>
                <a:solidFill>
                  <a:srgbClr val="282828"/>
                </a:solidFill>
                <a:effectLst/>
                <a:uLnTx/>
                <a:uFillTx/>
                <a:latin typeface="Segoe UI"/>
                <a:ea typeface="+mn-ea"/>
                <a:cs typeface="Segoe UI" pitchFamily="34" charset="0"/>
              </a:rPr>
            </a:br>
            <a:r>
              <a:rPr kumimoji="0" lang="en-US" sz="2353" b="0" i="0" u="none" strike="noStrike" kern="1200" cap="none" spc="0" normalizeH="0" baseline="0" noProof="0">
                <a:ln>
                  <a:noFill/>
                </a:ln>
                <a:solidFill>
                  <a:srgbClr val="282828"/>
                </a:solidFill>
                <a:effectLst/>
                <a:uLnTx/>
                <a:uFillTx/>
                <a:latin typeface="Segoe UI"/>
                <a:ea typeface="+mn-ea"/>
                <a:cs typeface="Segoe UI" pitchFamily="34" charset="0"/>
              </a:rPr>
              <a:t>a host pool</a:t>
            </a:r>
          </a:p>
        </p:txBody>
      </p:sp>
      <p:sp>
        <p:nvSpPr>
          <p:cNvPr id="40" name="Rectangle 39">
            <a:extLst>
              <a:ext uri="{FF2B5EF4-FFF2-40B4-BE49-F238E27FC236}">
                <a16:creationId xmlns:a16="http://schemas.microsoft.com/office/drawing/2014/main" id="{B6E48AC9-3321-4CF4-878B-BB5BD3B5F99F}"/>
              </a:ext>
            </a:extLst>
          </p:cNvPr>
          <p:cNvSpPr/>
          <p:nvPr/>
        </p:nvSpPr>
        <p:spPr>
          <a:xfrm>
            <a:off x="4537173" y="4678971"/>
            <a:ext cx="3836968" cy="1716007"/>
          </a:xfrm>
          <a:prstGeom prst="rect">
            <a:avLst/>
          </a:prstGeom>
          <a:ln w="6350">
            <a:solidFill>
              <a:schemeClr val="bg1">
                <a:lumMod val="85000"/>
              </a:schemeClr>
            </a:solidFill>
          </a:ln>
        </p:spPr>
        <p:txBody>
          <a:bodyPr wrap="square" lIns="134464" tIns="89642" rIns="134464" bIns="89642">
            <a:noAutofit/>
          </a:bodyPr>
          <a:lstStyle/>
          <a:p>
            <a:pPr marL="0" marR="0" lvl="0" indent="0" algn="l" defTabSz="914102" rtl="0" eaLnBrk="1" fontAlgn="base" latinLnBrk="0" hangingPunct="1">
              <a:lnSpc>
                <a:spcPct val="100000"/>
              </a:lnSpc>
              <a:spcBef>
                <a:spcPts val="1176"/>
              </a:spcBef>
              <a:spcAft>
                <a:spcPts val="784"/>
              </a:spcAft>
              <a:buClrTx/>
              <a:buSzTx/>
              <a:buFontTx/>
              <a:buNone/>
              <a:tabLst/>
              <a:defRPr/>
            </a:pPr>
            <a:r>
              <a:rPr kumimoji="0" lang="en-US" sz="2353" b="0" i="0" u="none" strike="noStrike" kern="1200" cap="none" spc="0" normalizeH="0" baseline="0" noProof="0">
                <a:ln>
                  <a:noFill/>
                </a:ln>
                <a:solidFill>
                  <a:srgbClr val="282828"/>
                </a:solidFill>
                <a:effectLst/>
                <a:uLnTx/>
                <a:uFillTx/>
                <a:latin typeface="Segoe UI"/>
                <a:ea typeface="+mn-ea"/>
                <a:cs typeface="Segoe UI" pitchFamily="34" charset="0"/>
              </a:rPr>
              <a:t>Use SCCM to manage</a:t>
            </a:r>
            <a:br>
              <a:rPr kumimoji="0" lang="en-US" sz="2353" b="0" i="0" u="none" strike="noStrike" kern="1200" cap="none" spc="0" normalizeH="0" baseline="0" noProof="0">
                <a:ln>
                  <a:noFill/>
                </a:ln>
                <a:solidFill>
                  <a:srgbClr val="282828"/>
                </a:solidFill>
                <a:effectLst/>
                <a:uLnTx/>
                <a:uFillTx/>
                <a:latin typeface="Segoe UI"/>
                <a:ea typeface="+mn-ea"/>
                <a:cs typeface="Segoe UI" pitchFamily="34" charset="0"/>
              </a:rPr>
            </a:br>
            <a:r>
              <a:rPr kumimoji="0" lang="en-US" sz="2353" b="0" i="0" u="none" strike="noStrike" kern="1200" cap="none" spc="0" normalizeH="0" baseline="0" noProof="0">
                <a:ln>
                  <a:noFill/>
                </a:ln>
                <a:solidFill>
                  <a:srgbClr val="282828"/>
                </a:solidFill>
                <a:effectLst/>
                <a:uLnTx/>
                <a:uFillTx/>
                <a:latin typeface="Segoe UI"/>
                <a:ea typeface="+mn-ea"/>
                <a:cs typeface="Segoe UI" pitchFamily="34" charset="0"/>
              </a:rPr>
              <a:t>your images</a:t>
            </a:r>
          </a:p>
        </p:txBody>
      </p:sp>
      <p:cxnSp>
        <p:nvCxnSpPr>
          <p:cNvPr id="41" name="Straight Connector 40">
            <a:extLst>
              <a:ext uri="{FF2B5EF4-FFF2-40B4-BE49-F238E27FC236}">
                <a16:creationId xmlns:a16="http://schemas.microsoft.com/office/drawing/2014/main" id="{7B1B82D3-5325-486F-8295-D614AFD2F7DB}"/>
              </a:ext>
            </a:extLst>
          </p:cNvPr>
          <p:cNvCxnSpPr/>
          <p:nvPr/>
        </p:nvCxnSpPr>
        <p:spPr>
          <a:xfrm>
            <a:off x="4560458" y="4678970"/>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1806764-F617-4932-88E7-3DBA99162277}"/>
              </a:ext>
            </a:extLst>
          </p:cNvPr>
          <p:cNvCxnSpPr/>
          <p:nvPr/>
        </p:nvCxnSpPr>
        <p:spPr>
          <a:xfrm>
            <a:off x="4560458" y="2049458"/>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 name="Freeform: Shape 55">
            <a:extLst>
              <a:ext uri="{FF2B5EF4-FFF2-40B4-BE49-F238E27FC236}">
                <a16:creationId xmlns:a16="http://schemas.microsoft.com/office/drawing/2014/main" id="{F8870B8D-106D-45B6-87A9-7FDA336E979D}"/>
              </a:ext>
            </a:extLst>
          </p:cNvPr>
          <p:cNvSpPr/>
          <p:nvPr/>
        </p:nvSpPr>
        <p:spPr>
          <a:xfrm>
            <a:off x="436249" y="1429081"/>
            <a:ext cx="508779" cy="508777"/>
          </a:xfrm>
          <a:custGeom>
            <a:avLst/>
            <a:gdLst>
              <a:gd name="connsiteX0" fmla="*/ 209278 w 314325"/>
              <a:gd name="connsiteY0" fmla="*/ 159748 h 314325"/>
              <a:gd name="connsiteX1" fmla="*/ 158796 w 314325"/>
              <a:gd name="connsiteY1" fmla="*/ 211183 h 314325"/>
              <a:gd name="connsiteX2" fmla="*/ 108313 w 314325"/>
              <a:gd name="connsiteY2" fmla="*/ 159748 h 314325"/>
              <a:gd name="connsiteX3" fmla="*/ 158796 w 314325"/>
              <a:gd name="connsiteY3" fmla="*/ 108313 h 314325"/>
              <a:gd name="connsiteX4" fmla="*/ 209278 w 314325"/>
              <a:gd name="connsiteY4" fmla="*/ 159748 h 314325"/>
              <a:gd name="connsiteX5" fmla="*/ 209278 w 314325"/>
              <a:gd name="connsiteY5" fmla="*/ 159748 h 314325"/>
              <a:gd name="connsiteX6" fmla="*/ 238806 w 314325"/>
              <a:gd name="connsiteY6" fmla="*/ 7348 h 314325"/>
              <a:gd name="connsiteX7" fmla="*/ 208326 w 314325"/>
              <a:gd name="connsiteY7" fmla="*/ 37828 h 314325"/>
              <a:gd name="connsiteX8" fmla="*/ 238806 w 314325"/>
              <a:gd name="connsiteY8" fmla="*/ 68308 h 314325"/>
              <a:gd name="connsiteX9" fmla="*/ 269286 w 314325"/>
              <a:gd name="connsiteY9" fmla="*/ 37828 h 314325"/>
              <a:gd name="connsiteX10" fmla="*/ 238806 w 314325"/>
              <a:gd name="connsiteY10" fmla="*/ 7348 h 314325"/>
              <a:gd name="connsiteX11" fmla="*/ 238806 w 314325"/>
              <a:gd name="connsiteY11" fmla="*/ 7348 h 314325"/>
              <a:gd name="connsiteX12" fmla="*/ 77833 w 314325"/>
              <a:gd name="connsiteY12" fmla="*/ 27351 h 314325"/>
              <a:gd name="connsiteX13" fmla="*/ 47353 w 314325"/>
              <a:gd name="connsiteY13" fmla="*/ 58783 h 314325"/>
              <a:gd name="connsiteX14" fmla="*/ 77833 w 314325"/>
              <a:gd name="connsiteY14" fmla="*/ 89263 h 314325"/>
              <a:gd name="connsiteX15" fmla="*/ 108313 w 314325"/>
              <a:gd name="connsiteY15" fmla="*/ 58783 h 314325"/>
              <a:gd name="connsiteX16" fmla="*/ 77833 w 314325"/>
              <a:gd name="connsiteY16" fmla="*/ 27351 h 314325"/>
              <a:gd name="connsiteX17" fmla="*/ 77833 w 314325"/>
              <a:gd name="connsiteY17" fmla="*/ 27351 h 314325"/>
              <a:gd name="connsiteX18" fmla="*/ 37828 w 314325"/>
              <a:gd name="connsiteY18" fmla="*/ 190228 h 314325"/>
              <a:gd name="connsiteX19" fmla="*/ 7348 w 314325"/>
              <a:gd name="connsiteY19" fmla="*/ 220708 h 314325"/>
              <a:gd name="connsiteX20" fmla="*/ 37828 w 314325"/>
              <a:gd name="connsiteY20" fmla="*/ 252141 h 314325"/>
              <a:gd name="connsiteX21" fmla="*/ 68308 w 314325"/>
              <a:gd name="connsiteY21" fmla="*/ 220708 h 314325"/>
              <a:gd name="connsiteX22" fmla="*/ 37828 w 314325"/>
              <a:gd name="connsiteY22" fmla="*/ 190228 h 314325"/>
              <a:gd name="connsiteX23" fmla="*/ 37828 w 314325"/>
              <a:gd name="connsiteY23" fmla="*/ 190228 h 314325"/>
              <a:gd name="connsiteX24" fmla="*/ 198801 w 314325"/>
              <a:gd name="connsiteY24" fmla="*/ 252141 h 314325"/>
              <a:gd name="connsiteX25" fmla="*/ 168321 w 314325"/>
              <a:gd name="connsiteY25" fmla="*/ 282621 h 314325"/>
              <a:gd name="connsiteX26" fmla="*/ 198801 w 314325"/>
              <a:gd name="connsiteY26" fmla="*/ 313101 h 314325"/>
              <a:gd name="connsiteX27" fmla="*/ 229281 w 314325"/>
              <a:gd name="connsiteY27" fmla="*/ 282621 h 314325"/>
              <a:gd name="connsiteX28" fmla="*/ 198801 w 314325"/>
              <a:gd name="connsiteY28" fmla="*/ 252141 h 314325"/>
              <a:gd name="connsiteX29" fmla="*/ 198801 w 314325"/>
              <a:gd name="connsiteY29" fmla="*/ 252141 h 314325"/>
              <a:gd name="connsiteX30" fmla="*/ 279763 w 314325"/>
              <a:gd name="connsiteY30" fmla="*/ 149271 h 314325"/>
              <a:gd name="connsiteX31" fmla="*/ 249283 w 314325"/>
              <a:gd name="connsiteY31" fmla="*/ 179751 h 314325"/>
              <a:gd name="connsiteX32" fmla="*/ 279763 w 314325"/>
              <a:gd name="connsiteY32" fmla="*/ 211183 h 314325"/>
              <a:gd name="connsiteX33" fmla="*/ 310243 w 314325"/>
              <a:gd name="connsiteY33" fmla="*/ 179751 h 314325"/>
              <a:gd name="connsiteX34" fmla="*/ 279763 w 314325"/>
              <a:gd name="connsiteY34" fmla="*/ 149271 h 314325"/>
              <a:gd name="connsiteX35" fmla="*/ 279763 w 314325"/>
              <a:gd name="connsiteY35" fmla="*/ 149271 h 314325"/>
              <a:gd name="connsiteX36" fmla="*/ 221661 w 314325"/>
              <a:gd name="connsiteY36" fmla="*/ 62593 h 314325"/>
              <a:gd name="connsiteX37" fmla="*/ 186418 w 314325"/>
              <a:gd name="connsiteY37" fmla="*/ 116886 h 314325"/>
              <a:gd name="connsiteX38" fmla="*/ 126411 w 314325"/>
              <a:gd name="connsiteY38" fmla="*/ 119743 h 314325"/>
              <a:gd name="connsiteX39" fmla="*/ 95931 w 314325"/>
              <a:gd name="connsiteY39" fmla="*/ 81643 h 314325"/>
              <a:gd name="connsiteX40" fmla="*/ 64498 w 314325"/>
              <a:gd name="connsiteY40" fmla="*/ 207373 h 314325"/>
              <a:gd name="connsiteX41" fmla="*/ 113076 w 314325"/>
              <a:gd name="connsiteY41" fmla="*/ 182608 h 314325"/>
              <a:gd name="connsiteX42" fmla="*/ 189276 w 314325"/>
              <a:gd name="connsiteY42" fmla="*/ 253093 h 314325"/>
              <a:gd name="connsiteX43" fmla="*/ 174988 w 314325"/>
              <a:gd name="connsiteY43" fmla="*/ 208326 h 314325"/>
              <a:gd name="connsiteX44" fmla="*/ 208326 w 314325"/>
              <a:gd name="connsiteY44" fmla="*/ 168321 h 314325"/>
              <a:gd name="connsiteX45" fmla="*/ 249283 w 314325"/>
              <a:gd name="connsiteY45" fmla="*/ 174988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325" h="314325">
                <a:moveTo>
                  <a:pt x="209278" y="159748"/>
                </a:moveTo>
                <a:cubicBezTo>
                  <a:pt x="209278" y="187371"/>
                  <a:pt x="186418" y="211183"/>
                  <a:pt x="158796" y="211183"/>
                </a:cubicBezTo>
                <a:cubicBezTo>
                  <a:pt x="131173" y="211183"/>
                  <a:pt x="108313" y="187371"/>
                  <a:pt x="108313" y="159748"/>
                </a:cubicBezTo>
                <a:cubicBezTo>
                  <a:pt x="108313" y="132126"/>
                  <a:pt x="131173" y="108313"/>
                  <a:pt x="158796" y="108313"/>
                </a:cubicBezTo>
                <a:cubicBezTo>
                  <a:pt x="186418" y="108313"/>
                  <a:pt x="209278" y="132126"/>
                  <a:pt x="209278" y="159748"/>
                </a:cubicBezTo>
                <a:lnTo>
                  <a:pt x="209278" y="159748"/>
                </a:lnTo>
                <a:close/>
                <a:moveTo>
                  <a:pt x="238806" y="7348"/>
                </a:moveTo>
                <a:cubicBezTo>
                  <a:pt x="221661" y="7348"/>
                  <a:pt x="208326" y="21636"/>
                  <a:pt x="208326" y="37828"/>
                </a:cubicBezTo>
                <a:cubicBezTo>
                  <a:pt x="208326" y="54973"/>
                  <a:pt x="221661" y="68308"/>
                  <a:pt x="238806" y="68308"/>
                </a:cubicBezTo>
                <a:cubicBezTo>
                  <a:pt x="254998" y="68308"/>
                  <a:pt x="269286" y="54973"/>
                  <a:pt x="269286" y="37828"/>
                </a:cubicBezTo>
                <a:cubicBezTo>
                  <a:pt x="269286" y="20683"/>
                  <a:pt x="254998" y="7348"/>
                  <a:pt x="238806" y="7348"/>
                </a:cubicBezTo>
                <a:lnTo>
                  <a:pt x="238806" y="7348"/>
                </a:lnTo>
                <a:close/>
                <a:moveTo>
                  <a:pt x="77833" y="27351"/>
                </a:moveTo>
                <a:cubicBezTo>
                  <a:pt x="61641" y="27351"/>
                  <a:pt x="47353" y="40686"/>
                  <a:pt x="47353" y="58783"/>
                </a:cubicBezTo>
                <a:cubicBezTo>
                  <a:pt x="47353" y="74976"/>
                  <a:pt x="60688" y="89263"/>
                  <a:pt x="77833" y="89263"/>
                </a:cubicBezTo>
                <a:cubicBezTo>
                  <a:pt x="94978" y="89263"/>
                  <a:pt x="108313" y="74976"/>
                  <a:pt x="108313" y="58783"/>
                </a:cubicBezTo>
                <a:cubicBezTo>
                  <a:pt x="108313" y="40686"/>
                  <a:pt x="94978" y="27351"/>
                  <a:pt x="77833" y="27351"/>
                </a:cubicBezTo>
                <a:lnTo>
                  <a:pt x="77833" y="27351"/>
                </a:lnTo>
                <a:close/>
                <a:moveTo>
                  <a:pt x="37828" y="190228"/>
                </a:moveTo>
                <a:cubicBezTo>
                  <a:pt x="21636" y="190228"/>
                  <a:pt x="7348" y="204516"/>
                  <a:pt x="7348" y="220708"/>
                </a:cubicBezTo>
                <a:cubicBezTo>
                  <a:pt x="7348" y="237853"/>
                  <a:pt x="20683" y="252141"/>
                  <a:pt x="37828" y="252141"/>
                </a:cubicBezTo>
                <a:cubicBezTo>
                  <a:pt x="54973" y="252141"/>
                  <a:pt x="68308" y="237853"/>
                  <a:pt x="68308" y="220708"/>
                </a:cubicBezTo>
                <a:cubicBezTo>
                  <a:pt x="67356" y="204516"/>
                  <a:pt x="54973" y="190228"/>
                  <a:pt x="37828" y="190228"/>
                </a:cubicBezTo>
                <a:lnTo>
                  <a:pt x="37828" y="190228"/>
                </a:lnTo>
                <a:close/>
                <a:moveTo>
                  <a:pt x="198801" y="252141"/>
                </a:moveTo>
                <a:cubicBezTo>
                  <a:pt x="181656" y="252141"/>
                  <a:pt x="168321" y="265476"/>
                  <a:pt x="168321" y="282621"/>
                </a:cubicBezTo>
                <a:cubicBezTo>
                  <a:pt x="168321" y="298813"/>
                  <a:pt x="181656" y="313101"/>
                  <a:pt x="198801" y="313101"/>
                </a:cubicBezTo>
                <a:cubicBezTo>
                  <a:pt x="214993" y="313101"/>
                  <a:pt x="229281" y="298813"/>
                  <a:pt x="229281" y="282621"/>
                </a:cubicBezTo>
                <a:cubicBezTo>
                  <a:pt x="228328" y="265476"/>
                  <a:pt x="214993" y="252141"/>
                  <a:pt x="198801" y="252141"/>
                </a:cubicBezTo>
                <a:lnTo>
                  <a:pt x="198801" y="252141"/>
                </a:lnTo>
                <a:close/>
                <a:moveTo>
                  <a:pt x="279763" y="149271"/>
                </a:moveTo>
                <a:cubicBezTo>
                  <a:pt x="262618" y="149271"/>
                  <a:pt x="249283" y="163558"/>
                  <a:pt x="249283" y="179751"/>
                </a:cubicBezTo>
                <a:cubicBezTo>
                  <a:pt x="249283" y="196896"/>
                  <a:pt x="262618" y="211183"/>
                  <a:pt x="279763" y="211183"/>
                </a:cubicBezTo>
                <a:cubicBezTo>
                  <a:pt x="295956" y="211183"/>
                  <a:pt x="310243" y="196896"/>
                  <a:pt x="310243" y="179751"/>
                </a:cubicBezTo>
                <a:cubicBezTo>
                  <a:pt x="309291" y="163558"/>
                  <a:pt x="295956" y="149271"/>
                  <a:pt x="279763" y="149271"/>
                </a:cubicBezTo>
                <a:lnTo>
                  <a:pt x="279763" y="149271"/>
                </a:lnTo>
                <a:close/>
                <a:moveTo>
                  <a:pt x="221661" y="62593"/>
                </a:moveTo>
                <a:cubicBezTo>
                  <a:pt x="186418" y="116886"/>
                  <a:pt x="186418" y="116886"/>
                  <a:pt x="186418" y="116886"/>
                </a:cubicBezTo>
                <a:moveTo>
                  <a:pt x="126411" y="119743"/>
                </a:moveTo>
                <a:cubicBezTo>
                  <a:pt x="95931" y="81643"/>
                  <a:pt x="95931" y="81643"/>
                  <a:pt x="95931" y="81643"/>
                </a:cubicBezTo>
                <a:moveTo>
                  <a:pt x="64498" y="207373"/>
                </a:moveTo>
                <a:cubicBezTo>
                  <a:pt x="113076" y="182608"/>
                  <a:pt x="113076" y="182608"/>
                  <a:pt x="113076" y="182608"/>
                </a:cubicBezTo>
                <a:moveTo>
                  <a:pt x="189276" y="253093"/>
                </a:moveTo>
                <a:cubicBezTo>
                  <a:pt x="174988" y="208326"/>
                  <a:pt x="174988" y="208326"/>
                  <a:pt x="174988" y="208326"/>
                </a:cubicBezTo>
                <a:moveTo>
                  <a:pt x="208326" y="168321"/>
                </a:moveTo>
                <a:cubicBezTo>
                  <a:pt x="249283" y="174988"/>
                  <a:pt x="249283" y="174988"/>
                  <a:pt x="249283" y="174988"/>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7" name="arrow_12" title="Icon of a circle made of a curved arrow pointing clockwise">
            <a:extLst>
              <a:ext uri="{FF2B5EF4-FFF2-40B4-BE49-F238E27FC236}">
                <a16:creationId xmlns:a16="http://schemas.microsoft.com/office/drawing/2014/main" id="{98D5A0E1-12F5-46AB-A421-60C6B153FA58}"/>
              </a:ext>
            </a:extLst>
          </p:cNvPr>
          <p:cNvSpPr>
            <a:spLocks noChangeAspect="1" noEditPoints="1"/>
          </p:cNvSpPr>
          <p:nvPr/>
        </p:nvSpPr>
        <p:spPr bwMode="auto">
          <a:xfrm>
            <a:off x="4560458" y="1470624"/>
            <a:ext cx="471474" cy="463550"/>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12700"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8" name="BarChartVertical_E9EC" title="Icon of a vertical bar graph">
            <a:extLst>
              <a:ext uri="{FF2B5EF4-FFF2-40B4-BE49-F238E27FC236}">
                <a16:creationId xmlns:a16="http://schemas.microsoft.com/office/drawing/2014/main" id="{8EFB81D0-A415-4EDF-9987-9F1B8770D16F}"/>
              </a:ext>
            </a:extLst>
          </p:cNvPr>
          <p:cNvSpPr>
            <a:spLocks noChangeAspect="1" noEditPoints="1"/>
          </p:cNvSpPr>
          <p:nvPr/>
        </p:nvSpPr>
        <p:spPr bwMode="auto">
          <a:xfrm>
            <a:off x="442337" y="4210278"/>
            <a:ext cx="370421" cy="370509"/>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59" name="Group 58">
            <a:extLst>
              <a:ext uri="{FF2B5EF4-FFF2-40B4-BE49-F238E27FC236}">
                <a16:creationId xmlns:a16="http://schemas.microsoft.com/office/drawing/2014/main" id="{2AEB553D-5F8B-4637-B5E5-5E6D8213C6B5}"/>
              </a:ext>
            </a:extLst>
          </p:cNvPr>
          <p:cNvGrpSpPr/>
          <p:nvPr/>
        </p:nvGrpSpPr>
        <p:grpSpPr>
          <a:xfrm>
            <a:off x="8647136" y="1438502"/>
            <a:ext cx="523911" cy="495672"/>
            <a:chOff x="620178" y="5880668"/>
            <a:chExt cx="421044" cy="398350"/>
          </a:xfrm>
        </p:grpSpPr>
        <p:sp>
          <p:nvSpPr>
            <p:cNvPr id="60" name="Freeform: Shape 59">
              <a:extLst>
                <a:ext uri="{FF2B5EF4-FFF2-40B4-BE49-F238E27FC236}">
                  <a16:creationId xmlns:a16="http://schemas.microsoft.com/office/drawing/2014/main" id="{24EEAAF7-3699-4EF8-B637-6FB500F357AF}"/>
                </a:ext>
              </a:extLst>
            </p:cNvPr>
            <p:cNvSpPr/>
            <p:nvPr/>
          </p:nvSpPr>
          <p:spPr>
            <a:xfrm>
              <a:off x="620178" y="5901242"/>
              <a:ext cx="373454" cy="373454"/>
            </a:xfrm>
            <a:custGeom>
              <a:avLst/>
              <a:gdLst>
                <a:gd name="connsiteX0" fmla="*/ 13777 w 238125"/>
                <a:gd name="connsiteY0" fmla="*/ 202611 h 238125"/>
                <a:gd name="connsiteX1" fmla="*/ 13777 w 238125"/>
                <a:gd name="connsiteY1" fmla="*/ 233091 h 238125"/>
                <a:gd name="connsiteX2" fmla="*/ 44258 w 238125"/>
                <a:gd name="connsiteY2" fmla="*/ 233091 h 238125"/>
                <a:gd name="connsiteX3" fmla="*/ 121410 w 238125"/>
                <a:gd name="connsiteY3" fmla="*/ 155938 h 238125"/>
                <a:gd name="connsiteX4" fmla="*/ 90930 w 238125"/>
                <a:gd name="connsiteY4" fmla="*/ 125458 h 238125"/>
                <a:gd name="connsiteX5" fmla="*/ 13777 w 238125"/>
                <a:gd name="connsiteY5" fmla="*/ 202611 h 238125"/>
                <a:gd name="connsiteX6" fmla="*/ 239520 w 238125"/>
                <a:gd name="connsiteY6" fmla="*/ 37828 h 238125"/>
                <a:gd name="connsiteX7" fmla="*/ 209040 w 238125"/>
                <a:gd name="connsiteY7" fmla="*/ 7348 h 238125"/>
                <a:gd name="connsiteX8" fmla="*/ 185227 w 238125"/>
                <a:gd name="connsiteY8" fmla="*/ 32113 h 238125"/>
                <a:gd name="connsiteX9" fmla="*/ 185227 w 238125"/>
                <a:gd name="connsiteY9" fmla="*/ 62593 h 238125"/>
                <a:gd name="connsiteX10" fmla="*/ 215708 w 238125"/>
                <a:gd name="connsiteY10" fmla="*/ 62593 h 238125"/>
                <a:gd name="connsiteX11" fmla="*/ 239520 w 238125"/>
                <a:gd name="connsiteY11" fmla="*/ 37828 h 238125"/>
                <a:gd name="connsiteX12" fmla="*/ 239520 w 238125"/>
                <a:gd name="connsiteY12" fmla="*/ 37828 h 238125"/>
                <a:gd name="connsiteX13" fmla="*/ 184275 w 238125"/>
                <a:gd name="connsiteY13" fmla="*/ 62593 h 238125"/>
                <a:gd name="connsiteX14" fmla="*/ 142365 w 238125"/>
                <a:gd name="connsiteY14" fmla="*/ 104503 h 238125"/>
                <a:gd name="connsiteX15" fmla="*/ 184275 w 238125"/>
                <a:gd name="connsiteY15" fmla="*/ 62593 h 238125"/>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55742 w 232172"/>
                <a:gd name="connsiteY14" fmla="*/ 74949 h 232172"/>
                <a:gd name="connsiteX15" fmla="*/ 176927 w 232172"/>
                <a:gd name="connsiteY15" fmla="*/ 55245 h 232172"/>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64624 w 232172"/>
                <a:gd name="connsiteY14" fmla="*/ 71988 h 232172"/>
                <a:gd name="connsiteX15" fmla="*/ 176927 w 232172"/>
                <a:gd name="connsiteY15" fmla="*/ 55245 h 232172"/>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52781 w 232172"/>
                <a:gd name="connsiteY14" fmla="*/ 71988 h 232172"/>
                <a:gd name="connsiteX15" fmla="*/ 176927 w 232172"/>
                <a:gd name="connsiteY15" fmla="*/ 55245 h 232172"/>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58703 w 232172"/>
                <a:gd name="connsiteY14" fmla="*/ 71988 h 232172"/>
                <a:gd name="connsiteX15" fmla="*/ 176927 w 232172"/>
                <a:gd name="connsiteY15" fmla="*/ 55245 h 232172"/>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61663 w 232172"/>
                <a:gd name="connsiteY14" fmla="*/ 69027 h 232172"/>
                <a:gd name="connsiteX15" fmla="*/ 176927 w 232172"/>
                <a:gd name="connsiteY15" fmla="*/ 55245 h 23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2172" h="232172">
                  <a:moveTo>
                    <a:pt x="6429" y="195263"/>
                  </a:moveTo>
                  <a:cubicBezTo>
                    <a:pt x="-2143" y="203835"/>
                    <a:pt x="-2143" y="217170"/>
                    <a:pt x="6429" y="225743"/>
                  </a:cubicBezTo>
                  <a:cubicBezTo>
                    <a:pt x="15002" y="234315"/>
                    <a:pt x="29290" y="234315"/>
                    <a:pt x="36910" y="225743"/>
                  </a:cubicBezTo>
                  <a:lnTo>
                    <a:pt x="114062" y="148590"/>
                  </a:lnTo>
                  <a:lnTo>
                    <a:pt x="83582" y="118110"/>
                  </a:lnTo>
                  <a:lnTo>
                    <a:pt x="6429" y="195263"/>
                  </a:lnTo>
                  <a:close/>
                  <a:moveTo>
                    <a:pt x="232172" y="30480"/>
                  </a:moveTo>
                  <a:lnTo>
                    <a:pt x="201692" y="0"/>
                  </a:lnTo>
                  <a:lnTo>
                    <a:pt x="177879" y="24765"/>
                  </a:lnTo>
                  <a:lnTo>
                    <a:pt x="177879" y="55245"/>
                  </a:lnTo>
                  <a:lnTo>
                    <a:pt x="208360" y="55245"/>
                  </a:lnTo>
                  <a:lnTo>
                    <a:pt x="232172" y="30480"/>
                  </a:lnTo>
                  <a:lnTo>
                    <a:pt x="232172" y="30480"/>
                  </a:lnTo>
                  <a:close/>
                  <a:moveTo>
                    <a:pt x="176927" y="55245"/>
                  </a:moveTo>
                  <a:lnTo>
                    <a:pt x="161663" y="69027"/>
                  </a:lnTo>
                  <a:cubicBezTo>
                    <a:pt x="175633" y="55057"/>
                    <a:pt x="162957" y="69215"/>
                    <a:pt x="176927" y="55245"/>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D4D74BC2-6018-4D9F-9818-7375BDB61C7B}"/>
                </a:ext>
              </a:extLst>
            </p:cNvPr>
            <p:cNvSpPr/>
            <p:nvPr/>
          </p:nvSpPr>
          <p:spPr>
            <a:xfrm>
              <a:off x="642872" y="5880668"/>
              <a:ext cx="398350" cy="398350"/>
            </a:xfrm>
            <a:custGeom>
              <a:avLst/>
              <a:gdLst>
                <a:gd name="connsiteX0" fmla="*/ 95658 w 247650"/>
                <a:gd name="connsiteY0" fmla="*/ 22315 h 247650"/>
                <a:gd name="connsiteX1" fmla="*/ 35650 w 247650"/>
                <a:gd name="connsiteY1" fmla="*/ 12790 h 247650"/>
                <a:gd name="connsiteX2" fmla="*/ 75655 w 247650"/>
                <a:gd name="connsiteY2" fmla="*/ 52795 h 247650"/>
                <a:gd name="connsiteX3" fmla="*/ 52795 w 247650"/>
                <a:gd name="connsiteY3" fmla="*/ 75655 h 247650"/>
                <a:gd name="connsiteX4" fmla="*/ 12790 w 247650"/>
                <a:gd name="connsiteY4" fmla="*/ 35650 h 247650"/>
                <a:gd name="connsiteX5" fmla="*/ 22315 w 247650"/>
                <a:gd name="connsiteY5" fmla="*/ 95658 h 247650"/>
                <a:gd name="connsiteX6" fmla="*/ 73750 w 247650"/>
                <a:gd name="connsiteY6" fmla="*/ 108993 h 247650"/>
                <a:gd name="connsiteX7" fmla="*/ 202338 w 247650"/>
                <a:gd name="connsiteY7" fmla="*/ 237580 h 247650"/>
                <a:gd name="connsiteX8" fmla="*/ 237580 w 247650"/>
                <a:gd name="connsiteY8" fmla="*/ 237580 h 247650"/>
                <a:gd name="connsiteX9" fmla="*/ 237580 w 247650"/>
                <a:gd name="connsiteY9" fmla="*/ 202338 h 247650"/>
                <a:gd name="connsiteX10" fmla="*/ 108040 w 247650"/>
                <a:gd name="connsiteY10" fmla="*/ 72798 h 247650"/>
                <a:gd name="connsiteX11" fmla="*/ 95658 w 247650"/>
                <a:gd name="connsiteY11" fmla="*/ 22315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47650">
                  <a:moveTo>
                    <a:pt x="95658" y="22315"/>
                  </a:moveTo>
                  <a:cubicBezTo>
                    <a:pt x="79465" y="6123"/>
                    <a:pt x="55653" y="3265"/>
                    <a:pt x="35650" y="12790"/>
                  </a:cubicBezTo>
                  <a:lnTo>
                    <a:pt x="75655" y="52795"/>
                  </a:lnTo>
                  <a:lnTo>
                    <a:pt x="52795" y="75655"/>
                  </a:lnTo>
                  <a:lnTo>
                    <a:pt x="12790" y="35650"/>
                  </a:lnTo>
                  <a:cubicBezTo>
                    <a:pt x="3265" y="54700"/>
                    <a:pt x="6123" y="79465"/>
                    <a:pt x="22315" y="95658"/>
                  </a:cubicBezTo>
                  <a:cubicBezTo>
                    <a:pt x="36603" y="109945"/>
                    <a:pt x="55653" y="113755"/>
                    <a:pt x="73750" y="108993"/>
                  </a:cubicBezTo>
                  <a:lnTo>
                    <a:pt x="202338" y="237580"/>
                  </a:lnTo>
                  <a:cubicBezTo>
                    <a:pt x="211863" y="247105"/>
                    <a:pt x="228055" y="247105"/>
                    <a:pt x="237580" y="237580"/>
                  </a:cubicBezTo>
                  <a:cubicBezTo>
                    <a:pt x="247105" y="228055"/>
                    <a:pt x="247105" y="211863"/>
                    <a:pt x="237580" y="202338"/>
                  </a:cubicBezTo>
                  <a:lnTo>
                    <a:pt x="108040" y="72798"/>
                  </a:lnTo>
                  <a:cubicBezTo>
                    <a:pt x="113755" y="55653"/>
                    <a:pt x="108993" y="35650"/>
                    <a:pt x="95658" y="22315"/>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2" name="PhotoCollection_E7AA" title="Icon of a stacked photo of a landscape">
            <a:extLst>
              <a:ext uri="{FF2B5EF4-FFF2-40B4-BE49-F238E27FC236}">
                <a16:creationId xmlns:a16="http://schemas.microsoft.com/office/drawing/2014/main" id="{03D1B0FC-428E-4A9B-B387-B02435C837E5}"/>
              </a:ext>
            </a:extLst>
          </p:cNvPr>
          <p:cNvSpPr>
            <a:spLocks noChangeAspect="1" noEditPoints="1"/>
          </p:cNvSpPr>
          <p:nvPr/>
        </p:nvSpPr>
        <p:spPr bwMode="auto">
          <a:xfrm>
            <a:off x="4548150" y="4210663"/>
            <a:ext cx="494240" cy="377637"/>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Tree>
    <p:extLst>
      <p:ext uri="{BB962C8B-B14F-4D97-AF65-F5344CB8AC3E}">
        <p14:creationId xmlns:p14="http://schemas.microsoft.com/office/powerpoint/2010/main" val="153519471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a:xfrm>
            <a:off x="426425" y="440919"/>
            <a:ext cx="11336039" cy="757914"/>
          </a:xfrm>
        </p:spPr>
        <p:txBody>
          <a:bodyPr/>
          <a:lstStyle/>
          <a:p>
            <a:r>
              <a:rPr lang="en-US"/>
              <a:t>Profile Management</a:t>
            </a:r>
          </a:p>
        </p:txBody>
      </p:sp>
      <p:sp>
        <p:nvSpPr>
          <p:cNvPr id="7" name="Rectangle 6">
            <a:extLst>
              <a:ext uri="{FF2B5EF4-FFF2-40B4-BE49-F238E27FC236}">
                <a16:creationId xmlns:a16="http://schemas.microsoft.com/office/drawing/2014/main" id="{F8FB072B-EFA6-486C-8BCB-450AD6BD7FEF}"/>
              </a:ext>
            </a:extLst>
          </p:cNvPr>
          <p:cNvSpPr/>
          <p:nvPr/>
        </p:nvSpPr>
        <p:spPr>
          <a:xfrm>
            <a:off x="434104" y="2049457"/>
            <a:ext cx="5653721" cy="4298438"/>
          </a:xfrm>
          <a:prstGeom prst="rect">
            <a:avLst/>
          </a:prstGeom>
          <a:ln w="6350">
            <a:solidFill>
              <a:schemeClr val="bg1">
                <a:lumMod val="85000"/>
              </a:schemeClr>
            </a:solidFill>
          </a:ln>
        </p:spPr>
        <p:txBody>
          <a:bodyPr wrap="square" lIns="134464" tIns="89642" rIns="134464" bIns="89642" numCol="2" spcCol="274320">
            <a:noAutofit/>
          </a:bodyPr>
          <a:lstStyle/>
          <a:p>
            <a:pPr marL="0" marR="0" lvl="0" indent="0" algn="l" defTabSz="914102" rtl="0" eaLnBrk="1" fontAlgn="base" latinLnBrk="0" hangingPunct="1">
              <a:lnSpc>
                <a:spcPct val="100000"/>
              </a:lnSpc>
              <a:spcBef>
                <a:spcPts val="1176"/>
              </a:spcBef>
              <a:spcAft>
                <a:spcPts val="784"/>
              </a:spcAft>
              <a:buClrTx/>
              <a:buSzTx/>
              <a:buFontTx/>
              <a:buNone/>
              <a:tabLst/>
              <a:defRPr/>
            </a:pPr>
            <a:r>
              <a:rPr kumimoji="0" lang="en-US" sz="1961" b="0" i="0" u="none" strike="noStrike" kern="1200" cap="none" spc="0" normalizeH="0" baseline="0" noProof="0">
                <a:ln>
                  <a:noFill/>
                </a:ln>
                <a:solidFill>
                  <a:srgbClr val="0078D7"/>
                </a:solidFill>
                <a:effectLst/>
                <a:uLnTx/>
                <a:uFillTx/>
                <a:latin typeface="Segoe UI"/>
                <a:ea typeface="+mn-ea"/>
                <a:cs typeface="Segoe UI" pitchFamily="34" charset="0"/>
              </a:rPr>
              <a:t>Profile Container</a:t>
            </a:r>
          </a:p>
          <a:p>
            <a:pPr marL="410844" marR="0" lvl="0" indent="-261446" algn="l" defTabSz="914102" rtl="0" eaLnBrk="1" fontAlgn="base" latinLnBrk="0" hangingPunct="1">
              <a:lnSpc>
                <a:spcPct val="100000"/>
              </a:lnSpc>
              <a:spcBef>
                <a:spcPts val="588"/>
              </a:spcBef>
              <a:spcAft>
                <a:spcPts val="588"/>
              </a:spcAft>
              <a:buClrTx/>
              <a:buSzTx/>
              <a:buFont typeface="Arial" panose="020B0604020202020204" pitchFamily="34" charset="0"/>
              <a:buChar char="•"/>
              <a:tabLst/>
              <a:defRPr/>
            </a:pPr>
            <a:r>
              <a:rPr kumimoji="0" lang="en-US" sz="1568" b="0" i="0" u="none" strike="noStrike" kern="1200" cap="none" spc="0" normalizeH="0" baseline="0" noProof="0">
                <a:ln>
                  <a:noFill/>
                </a:ln>
                <a:solidFill>
                  <a:srgbClr val="282828"/>
                </a:solidFill>
                <a:effectLst/>
                <a:uLnTx/>
                <a:uFillTx/>
                <a:latin typeface="Segoe UI"/>
                <a:ea typeface="+mn-ea"/>
                <a:cs typeface="Segoe UI" pitchFamily="34" charset="0"/>
              </a:rPr>
              <a:t>The user profile is placed into a VHD container that is stored in a central location on the network or in the cloud</a:t>
            </a:r>
          </a:p>
          <a:p>
            <a:pPr marL="410844" marR="0" lvl="0" indent="-261446" algn="l" defTabSz="914102" rtl="0" eaLnBrk="1" fontAlgn="base" latinLnBrk="0" hangingPunct="1">
              <a:lnSpc>
                <a:spcPct val="100000"/>
              </a:lnSpc>
              <a:spcBef>
                <a:spcPts val="588"/>
              </a:spcBef>
              <a:spcAft>
                <a:spcPts val="588"/>
              </a:spcAft>
              <a:buClrTx/>
              <a:buSzTx/>
              <a:buFont typeface="Arial" panose="020B0604020202020204" pitchFamily="34" charset="0"/>
              <a:buChar char="•"/>
              <a:tabLst/>
              <a:defRPr/>
            </a:pPr>
            <a:r>
              <a:rPr kumimoji="0" lang="en-US" sz="1568" b="0" i="0" u="none" strike="noStrike" kern="1200" cap="none" spc="0" normalizeH="0" baseline="0" noProof="0">
                <a:ln>
                  <a:noFill/>
                </a:ln>
                <a:solidFill>
                  <a:srgbClr val="282828"/>
                </a:solidFill>
                <a:effectLst/>
                <a:uLnTx/>
                <a:uFillTx/>
                <a:latin typeface="Segoe UI"/>
                <a:ea typeface="+mn-ea"/>
                <a:cs typeface="Segoe UI" pitchFamily="34" charset="0"/>
              </a:rPr>
              <a:t>This VHD is dynamically attached at user login</a:t>
            </a:r>
          </a:p>
          <a:p>
            <a:pPr marL="410844" marR="0" lvl="0" indent="-261446" algn="l" defTabSz="914102" rtl="0" eaLnBrk="1" fontAlgn="base" latinLnBrk="0" hangingPunct="1">
              <a:lnSpc>
                <a:spcPct val="100000"/>
              </a:lnSpc>
              <a:spcBef>
                <a:spcPts val="588"/>
              </a:spcBef>
              <a:spcAft>
                <a:spcPts val="588"/>
              </a:spcAft>
              <a:buClrTx/>
              <a:buSzTx/>
              <a:buFont typeface="Arial" panose="020B0604020202020204" pitchFamily="34" charset="0"/>
              <a:buChar char="•"/>
              <a:tabLst/>
              <a:defRPr/>
            </a:pPr>
            <a:r>
              <a:rPr kumimoji="0" lang="en-US" sz="1568" b="0" i="0" u="none" strike="noStrike" kern="1200" cap="none" spc="0" normalizeH="0" baseline="0" noProof="0">
                <a:ln>
                  <a:noFill/>
                </a:ln>
                <a:solidFill>
                  <a:srgbClr val="282828"/>
                </a:solidFill>
                <a:effectLst/>
                <a:uLnTx/>
                <a:uFillTx/>
                <a:latin typeface="Segoe UI"/>
                <a:ea typeface="+mn-ea"/>
                <a:cs typeface="Segoe UI" pitchFamily="34" charset="0"/>
              </a:rPr>
              <a:t>Content appears to be in its native location</a:t>
            </a:r>
            <a:br>
              <a:rPr kumimoji="0" lang="en-US" sz="1372" b="0" i="0" u="none" strike="noStrike" kern="1200" cap="none" spc="0" normalizeH="0" baseline="0" noProof="0">
                <a:ln>
                  <a:noFill/>
                </a:ln>
                <a:solidFill>
                  <a:srgbClr val="282828"/>
                </a:solidFill>
                <a:effectLst/>
                <a:uLnTx/>
                <a:uFillTx/>
                <a:latin typeface="Segoe UI"/>
                <a:ea typeface="+mn-ea"/>
                <a:cs typeface="Segoe UI" pitchFamily="34" charset="0"/>
              </a:rPr>
            </a:br>
            <a:br>
              <a:rPr kumimoji="0" lang="en-US" sz="1176" b="0" i="0" u="none" strike="noStrike" kern="1200" cap="none" spc="0" normalizeH="0" baseline="0" noProof="0">
                <a:ln>
                  <a:noFill/>
                </a:ln>
                <a:solidFill>
                  <a:srgbClr val="282828"/>
                </a:solidFill>
                <a:effectLst/>
                <a:uLnTx/>
                <a:uFillTx/>
                <a:latin typeface="Segoe UI"/>
                <a:ea typeface="+mn-ea"/>
                <a:cs typeface="Segoe UI" pitchFamily="34" charset="0"/>
              </a:rPr>
            </a:br>
            <a:endParaRPr kumimoji="0" lang="en-US" sz="1176" b="0" i="0" u="none" strike="noStrike" kern="1200" cap="none" spc="0" normalizeH="0" baseline="0" noProof="0">
              <a:ln>
                <a:noFill/>
              </a:ln>
              <a:solidFill>
                <a:srgbClr val="282828"/>
              </a:solidFill>
              <a:effectLst/>
              <a:uLnTx/>
              <a:uFillTx/>
              <a:latin typeface="Segoe UI"/>
              <a:ea typeface="+mn-ea"/>
              <a:cs typeface="Segoe UI" pitchFamily="34" charset="0"/>
            </a:endParaRPr>
          </a:p>
          <a:p>
            <a:pPr marL="0" marR="0" lvl="0" indent="0" algn="l" defTabSz="914367" rtl="0" eaLnBrk="1" fontAlgn="auto" latinLnBrk="0" hangingPunct="1">
              <a:lnSpc>
                <a:spcPct val="100000"/>
              </a:lnSpc>
              <a:spcBef>
                <a:spcPts val="588"/>
              </a:spcBef>
              <a:spcAft>
                <a:spcPts val="0"/>
              </a:spcAft>
              <a:buClrTx/>
              <a:buSzTx/>
              <a:buFontTx/>
              <a:buNone/>
              <a:tabLst/>
              <a:defRPr/>
            </a:pPr>
            <a:endParaRPr kumimoji="0" lang="en-US" sz="1176" b="0" i="0" u="none" strike="noStrike" kern="1200" cap="none" spc="0" normalizeH="0" baseline="0" noProof="0">
              <a:ln>
                <a:noFill/>
              </a:ln>
              <a:solidFill>
                <a:srgbClr val="282828"/>
              </a:solidFill>
              <a:effectLst/>
              <a:uLnTx/>
              <a:uFillTx/>
              <a:latin typeface="Segoe UI"/>
              <a:ea typeface="+mn-ea"/>
              <a:cs typeface="Segoe UI" pitchFamily="34" charset="0"/>
            </a:endParaRPr>
          </a:p>
          <a:p>
            <a:pPr marL="0" marR="0" lvl="0" indent="0" algn="ctr" defTabSz="914367" rtl="0" eaLnBrk="1" fontAlgn="auto" latinLnBrk="0" hangingPunct="1">
              <a:lnSpc>
                <a:spcPct val="100000"/>
              </a:lnSpc>
              <a:spcBef>
                <a:spcPts val="1176"/>
              </a:spcBef>
              <a:spcAft>
                <a:spcPts val="0"/>
              </a:spcAft>
              <a:buClrTx/>
              <a:buSzTx/>
              <a:buFontTx/>
              <a:buNone/>
              <a:tabLst/>
              <a:defRPr/>
            </a:pPr>
            <a:endParaRPr kumimoji="0" lang="en-US" sz="1372" b="1" i="0" u="none" strike="noStrike" kern="1200" cap="none" spc="0" normalizeH="0" baseline="0" noProof="0">
              <a:ln>
                <a:noFill/>
              </a:ln>
              <a:solidFill>
                <a:srgbClr val="282828"/>
              </a:solidFill>
              <a:effectLst/>
              <a:uLnTx/>
              <a:uFillTx/>
              <a:latin typeface="Segoe UI"/>
              <a:ea typeface="+mn-ea"/>
              <a:cs typeface="Segoe UI" panose="020B0502040204020203" pitchFamily="34" charset="0"/>
            </a:endParaRPr>
          </a:p>
        </p:txBody>
      </p:sp>
      <p:sp>
        <p:nvSpPr>
          <p:cNvPr id="34" name="Rectangle 33">
            <a:extLst>
              <a:ext uri="{FF2B5EF4-FFF2-40B4-BE49-F238E27FC236}">
                <a16:creationId xmlns:a16="http://schemas.microsoft.com/office/drawing/2014/main" id="{BA84428B-0A8F-4AD0-8D8B-EA9DE5B5333A}"/>
              </a:ext>
            </a:extLst>
          </p:cNvPr>
          <p:cNvSpPr/>
          <p:nvPr/>
        </p:nvSpPr>
        <p:spPr>
          <a:xfrm>
            <a:off x="6328491" y="2049457"/>
            <a:ext cx="5653721" cy="4294999"/>
          </a:xfrm>
          <a:prstGeom prst="rect">
            <a:avLst/>
          </a:prstGeom>
          <a:ln w="6350">
            <a:solidFill>
              <a:schemeClr val="bg1">
                <a:lumMod val="85000"/>
              </a:schemeClr>
            </a:solidFill>
          </a:ln>
        </p:spPr>
        <p:txBody>
          <a:bodyPr wrap="square" lIns="134464" tIns="89642" rIns="134464" bIns="89642" anchor="t">
            <a:noAutofit/>
          </a:bodyPr>
          <a:lstStyle/>
          <a:p>
            <a:pPr marL="0" marR="0" lvl="0" indent="0" algn="l" defTabSz="914102" rtl="0" eaLnBrk="1" fontAlgn="base" latinLnBrk="0" hangingPunct="1">
              <a:lnSpc>
                <a:spcPct val="100000"/>
              </a:lnSpc>
              <a:spcBef>
                <a:spcPts val="1176"/>
              </a:spcBef>
              <a:spcAft>
                <a:spcPts val="784"/>
              </a:spcAft>
              <a:buClrTx/>
              <a:buSzTx/>
              <a:buFontTx/>
              <a:buNone/>
              <a:tabLst/>
              <a:defRPr/>
            </a:pPr>
            <a:r>
              <a:rPr kumimoji="0" lang="en-US" sz="1961" b="0" i="0" u="none" strike="noStrike" kern="1200" cap="none" spc="0" normalizeH="0" baseline="0" noProof="0">
                <a:ln>
                  <a:noFill/>
                </a:ln>
                <a:solidFill>
                  <a:srgbClr val="0078D7"/>
                </a:solidFill>
                <a:effectLst/>
                <a:uLnTx/>
                <a:uFillTx/>
                <a:latin typeface="Segoe UI"/>
                <a:ea typeface="+mn-ea"/>
                <a:cs typeface="Segoe UI"/>
              </a:rPr>
              <a:t>Cloud Cache</a:t>
            </a:r>
          </a:p>
          <a:p>
            <a:pPr marL="410844" marR="0" lvl="0" indent="-261446" algn="l" defTabSz="914102" rtl="0" eaLnBrk="1" fontAlgn="base" latinLnBrk="0" hangingPunct="1">
              <a:lnSpc>
                <a:spcPct val="88000"/>
              </a:lnSpc>
              <a:spcBef>
                <a:spcPts val="588"/>
              </a:spcBef>
              <a:spcAft>
                <a:spcPts val="588"/>
              </a:spcAft>
              <a:buClrTx/>
              <a:buSzTx/>
              <a:buFont typeface="Arial" panose="020B0604020202020204" pitchFamily="34" charset="0"/>
              <a:buChar char="•"/>
              <a:tabLst/>
              <a:defRPr/>
            </a:pPr>
            <a:r>
              <a:rPr kumimoji="0" lang="en-US" sz="1568" b="0" i="0" u="none" strike="noStrike" kern="1200" cap="none" spc="0" normalizeH="0" baseline="0" noProof="0">
                <a:ln>
                  <a:noFill/>
                </a:ln>
                <a:solidFill>
                  <a:srgbClr val="282828"/>
                </a:solidFill>
                <a:effectLst/>
                <a:uLnTx/>
                <a:uFillTx/>
                <a:latin typeface="Segoe UI"/>
                <a:ea typeface="+mn-ea"/>
                <a:cs typeface="Segoe UI"/>
              </a:rPr>
              <a:t>Cloud Cache absorbs reads and optimizes writes into cost-effective payloads</a:t>
            </a:r>
          </a:p>
          <a:p>
            <a:pPr marL="410844" marR="0" lvl="0" indent="-261446" algn="l" defTabSz="914102" rtl="0" eaLnBrk="1" fontAlgn="base" latinLnBrk="0" hangingPunct="1">
              <a:lnSpc>
                <a:spcPct val="88000"/>
              </a:lnSpc>
              <a:spcBef>
                <a:spcPts val="588"/>
              </a:spcBef>
              <a:spcAft>
                <a:spcPts val="588"/>
              </a:spcAft>
              <a:buClrTx/>
              <a:buSzTx/>
              <a:buFont typeface="Arial" panose="020B0604020202020204" pitchFamily="34" charset="0"/>
              <a:buChar char="•"/>
              <a:tabLst/>
              <a:defRPr/>
            </a:pPr>
            <a:r>
              <a:rPr kumimoji="0" lang="en-US" sz="1568" b="0" i="0" u="none" strike="noStrike" kern="1200" cap="none" spc="0" normalizeH="0" baseline="0" noProof="0">
                <a:ln>
                  <a:noFill/>
                </a:ln>
                <a:solidFill>
                  <a:srgbClr val="282828"/>
                </a:solidFill>
                <a:effectLst/>
                <a:uLnTx/>
                <a:uFillTx/>
                <a:latin typeface="Segoe UI"/>
                <a:ea typeface="+mn-ea"/>
                <a:cs typeface="Segoe UI"/>
              </a:rPr>
              <a:t>Adds a local cache component</a:t>
            </a:r>
          </a:p>
          <a:p>
            <a:pPr marL="410844" marR="0" lvl="0" indent="-261446" algn="l" defTabSz="914102" rtl="0" eaLnBrk="1" fontAlgn="base" latinLnBrk="0" hangingPunct="1">
              <a:lnSpc>
                <a:spcPct val="88000"/>
              </a:lnSpc>
              <a:spcBef>
                <a:spcPts val="588"/>
              </a:spcBef>
              <a:spcAft>
                <a:spcPts val="588"/>
              </a:spcAft>
              <a:buClrTx/>
              <a:buSzTx/>
              <a:buFont typeface="Arial" panose="020B0604020202020204" pitchFamily="34" charset="0"/>
              <a:buChar char="•"/>
              <a:tabLst/>
              <a:defRPr/>
            </a:pPr>
            <a:r>
              <a:rPr kumimoji="0" lang="en-US" sz="1568" b="0" i="0" u="none" strike="noStrike" kern="1200" cap="none" spc="0" normalizeH="0" baseline="0" noProof="0">
                <a:ln>
                  <a:noFill/>
                </a:ln>
                <a:solidFill>
                  <a:srgbClr val="282828"/>
                </a:solidFill>
                <a:effectLst/>
                <a:uLnTx/>
                <a:uFillTx/>
                <a:latin typeface="Segoe UI"/>
                <a:ea typeface="+mn-ea"/>
                <a:cs typeface="Segoe UI"/>
              </a:rPr>
              <a:t>Applications communicate with the local cache and the cache connects with the remote container</a:t>
            </a:r>
          </a:p>
          <a:p>
            <a:pPr marL="410844" marR="0" lvl="0" indent="-261446" algn="l" defTabSz="914102" rtl="0" eaLnBrk="1" fontAlgn="base" latinLnBrk="0" hangingPunct="1">
              <a:lnSpc>
                <a:spcPct val="88000"/>
              </a:lnSpc>
              <a:spcBef>
                <a:spcPts val="588"/>
              </a:spcBef>
              <a:spcAft>
                <a:spcPts val="588"/>
              </a:spcAft>
              <a:buClrTx/>
              <a:buSzTx/>
              <a:buFont typeface="Arial" panose="020B0604020202020204" pitchFamily="34" charset="0"/>
              <a:buChar char="•"/>
              <a:tabLst/>
              <a:defRPr/>
            </a:pPr>
            <a:r>
              <a:rPr kumimoji="0" lang="en-US" sz="1568" b="0" i="0" u="none" strike="noStrike" kern="1200" cap="none" spc="0" normalizeH="0" baseline="0" noProof="0">
                <a:ln>
                  <a:noFill/>
                </a:ln>
                <a:solidFill>
                  <a:srgbClr val="282828"/>
                </a:solidFill>
                <a:effectLst/>
                <a:uLnTx/>
                <a:uFillTx/>
                <a:latin typeface="Segoe UI"/>
                <a:ea typeface="+mn-ea"/>
                <a:cs typeface="Segoe UI"/>
              </a:rPr>
              <a:t>If the connection to the remote container is interrupted, the apps still work because they’re connected to the cache</a:t>
            </a:r>
          </a:p>
          <a:p>
            <a:pPr marL="410844" marR="0" lvl="0" indent="-261446" algn="l" defTabSz="914102" rtl="0" eaLnBrk="1" fontAlgn="base" latinLnBrk="0" hangingPunct="1">
              <a:lnSpc>
                <a:spcPct val="88000"/>
              </a:lnSpc>
              <a:spcBef>
                <a:spcPts val="588"/>
              </a:spcBef>
              <a:spcAft>
                <a:spcPts val="588"/>
              </a:spcAft>
              <a:buClrTx/>
              <a:buSzTx/>
              <a:buFont typeface="Arial" panose="020B0604020202020204" pitchFamily="34" charset="0"/>
              <a:buChar char="•"/>
              <a:tabLst/>
              <a:defRPr/>
            </a:pPr>
            <a:r>
              <a:rPr kumimoji="0" lang="en-US" sz="1568" b="0" i="0" u="none" strike="noStrike" kern="1200" cap="none" spc="0" normalizeH="0" baseline="0" noProof="0">
                <a:ln>
                  <a:noFill/>
                </a:ln>
                <a:solidFill>
                  <a:srgbClr val="282828"/>
                </a:solidFill>
                <a:effectLst/>
                <a:uLnTx/>
                <a:uFillTx/>
                <a:latin typeface="Segoe UI"/>
                <a:ea typeface="+mn-ea"/>
                <a:cs typeface="Segoe UI"/>
              </a:rPr>
              <a:t>If the interruption is short, or data that isn’t in the cache is requested during the outage, everything behaves normally</a:t>
            </a:r>
          </a:p>
          <a:p>
            <a:pPr marL="410844" marR="0" lvl="0" indent="-261446" algn="l" defTabSz="914102" rtl="0" eaLnBrk="1" fontAlgn="base" latinLnBrk="0" hangingPunct="1">
              <a:lnSpc>
                <a:spcPct val="88000"/>
              </a:lnSpc>
              <a:spcBef>
                <a:spcPts val="588"/>
              </a:spcBef>
              <a:spcAft>
                <a:spcPts val="588"/>
              </a:spcAft>
              <a:buClrTx/>
              <a:buSzTx/>
              <a:buFont typeface="Arial" panose="020B0604020202020204" pitchFamily="34" charset="0"/>
              <a:buChar char="•"/>
              <a:tabLst/>
              <a:defRPr/>
            </a:pPr>
            <a:r>
              <a:rPr kumimoji="0" lang="en-US" sz="1568" b="0" i="0" u="none" strike="noStrike" kern="1200" cap="none" spc="0" normalizeH="0" baseline="0" noProof="0">
                <a:ln>
                  <a:noFill/>
                </a:ln>
                <a:solidFill>
                  <a:srgbClr val="282828"/>
                </a:solidFill>
                <a:effectLst/>
                <a:uLnTx/>
                <a:uFillTx/>
                <a:latin typeface="Segoe UI"/>
                <a:ea typeface="+mn-ea"/>
                <a:cs typeface="Segoe UI"/>
              </a:rPr>
              <a:t>When the connection comes back online, the system reconnects and re-syncs if necessary</a:t>
            </a:r>
          </a:p>
          <a:p>
            <a:pPr marL="0" marR="0" lvl="0" indent="0" algn="l" defTabSz="914314" rtl="0" eaLnBrk="1" fontAlgn="auto" latinLnBrk="0" hangingPunct="1">
              <a:lnSpc>
                <a:spcPct val="100000"/>
              </a:lnSpc>
              <a:spcBef>
                <a:spcPts val="2941"/>
              </a:spcBef>
              <a:spcAft>
                <a:spcPts val="1765"/>
              </a:spcAft>
              <a:buClrTx/>
              <a:buSzTx/>
              <a:buFontTx/>
              <a:buNone/>
              <a:tabLst/>
              <a:defRPr/>
            </a:pPr>
            <a:endParaRPr kumimoji="0" lang="en-US" sz="1568" b="0" i="0" u="none" strike="noStrike" kern="1200" cap="none" spc="0" normalizeH="0" baseline="0" noProof="0">
              <a:ln>
                <a:noFill/>
              </a:ln>
              <a:solidFill>
                <a:srgbClr val="0078D7"/>
              </a:solidFill>
              <a:effectLst/>
              <a:uLnTx/>
              <a:uFillTx/>
              <a:latin typeface="Segoe UI"/>
              <a:ea typeface="+mn-ea"/>
              <a:cs typeface="Segoe UI" pitchFamily="34" charset="0"/>
            </a:endParaRPr>
          </a:p>
        </p:txBody>
      </p:sp>
      <p:cxnSp>
        <p:nvCxnSpPr>
          <p:cNvPr id="32" name="Straight Connector 31">
            <a:extLst>
              <a:ext uri="{FF2B5EF4-FFF2-40B4-BE49-F238E27FC236}">
                <a16:creationId xmlns:a16="http://schemas.microsoft.com/office/drawing/2014/main" id="{9D096971-071A-4921-9BAA-318754393187}"/>
              </a:ext>
            </a:extLst>
          </p:cNvPr>
          <p:cNvCxnSpPr/>
          <p:nvPr/>
        </p:nvCxnSpPr>
        <p:spPr>
          <a:xfrm>
            <a:off x="457388" y="2049458"/>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E070313-4158-4354-9ACA-D43F50A64B19}"/>
              </a:ext>
            </a:extLst>
          </p:cNvPr>
          <p:cNvCxnSpPr/>
          <p:nvPr/>
        </p:nvCxnSpPr>
        <p:spPr>
          <a:xfrm>
            <a:off x="6340134" y="2049458"/>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A0D0EAE-B66D-451D-85EC-B96613E0FED2}"/>
              </a:ext>
            </a:extLst>
          </p:cNvPr>
          <p:cNvGrpSpPr/>
          <p:nvPr/>
        </p:nvGrpSpPr>
        <p:grpSpPr>
          <a:xfrm>
            <a:off x="567559" y="1447839"/>
            <a:ext cx="466528" cy="492957"/>
            <a:chOff x="12831763" y="3690938"/>
            <a:chExt cx="1933576" cy="2043113"/>
          </a:xfrm>
        </p:grpSpPr>
        <p:sp>
          <p:nvSpPr>
            <p:cNvPr id="20" name="Freeform 55">
              <a:extLst>
                <a:ext uri="{FF2B5EF4-FFF2-40B4-BE49-F238E27FC236}">
                  <a16:creationId xmlns:a16="http://schemas.microsoft.com/office/drawing/2014/main" id="{8A0BB0B8-FD60-4623-AD28-BBB6D4AA3B84}"/>
                </a:ext>
              </a:extLst>
            </p:cNvPr>
            <p:cNvSpPr>
              <a:spLocks/>
            </p:cNvSpPr>
            <p:nvPr/>
          </p:nvSpPr>
          <p:spPr bwMode="auto">
            <a:xfrm>
              <a:off x="12831763" y="3690938"/>
              <a:ext cx="885825" cy="882650"/>
            </a:xfrm>
            <a:custGeom>
              <a:avLst/>
              <a:gdLst>
                <a:gd name="T0" fmla="*/ 400 w 458"/>
                <a:gd name="T1" fmla="*/ 458 h 458"/>
                <a:gd name="T2" fmla="*/ 58 w 458"/>
                <a:gd name="T3" fmla="*/ 458 h 458"/>
                <a:gd name="T4" fmla="*/ 0 w 458"/>
                <a:gd name="T5" fmla="*/ 400 h 458"/>
                <a:gd name="T6" fmla="*/ 0 w 458"/>
                <a:gd name="T7" fmla="*/ 58 h 458"/>
                <a:gd name="T8" fmla="*/ 58 w 458"/>
                <a:gd name="T9" fmla="*/ 0 h 458"/>
                <a:gd name="T10" fmla="*/ 400 w 458"/>
                <a:gd name="T11" fmla="*/ 0 h 458"/>
                <a:gd name="T12" fmla="*/ 458 w 458"/>
                <a:gd name="T13" fmla="*/ 58 h 458"/>
                <a:gd name="T14" fmla="*/ 458 w 458"/>
                <a:gd name="T15" fmla="*/ 400 h 458"/>
                <a:gd name="T16" fmla="*/ 400 w 458"/>
                <a:gd name="T17" fmla="*/ 458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 h="458">
                  <a:moveTo>
                    <a:pt x="400" y="458"/>
                  </a:moveTo>
                  <a:cubicBezTo>
                    <a:pt x="58" y="458"/>
                    <a:pt x="58" y="458"/>
                    <a:pt x="58" y="458"/>
                  </a:cubicBezTo>
                  <a:cubicBezTo>
                    <a:pt x="26" y="458"/>
                    <a:pt x="0" y="432"/>
                    <a:pt x="0" y="400"/>
                  </a:cubicBezTo>
                  <a:cubicBezTo>
                    <a:pt x="0" y="58"/>
                    <a:pt x="0" y="58"/>
                    <a:pt x="0" y="58"/>
                  </a:cubicBezTo>
                  <a:cubicBezTo>
                    <a:pt x="0" y="26"/>
                    <a:pt x="26" y="0"/>
                    <a:pt x="58" y="0"/>
                  </a:cubicBezTo>
                  <a:cubicBezTo>
                    <a:pt x="400" y="0"/>
                    <a:pt x="400" y="0"/>
                    <a:pt x="400" y="0"/>
                  </a:cubicBezTo>
                  <a:cubicBezTo>
                    <a:pt x="432" y="0"/>
                    <a:pt x="458" y="26"/>
                    <a:pt x="458" y="58"/>
                  </a:cubicBezTo>
                  <a:cubicBezTo>
                    <a:pt x="458" y="400"/>
                    <a:pt x="458" y="400"/>
                    <a:pt x="458" y="400"/>
                  </a:cubicBezTo>
                  <a:cubicBezTo>
                    <a:pt x="458" y="432"/>
                    <a:pt x="432" y="458"/>
                    <a:pt x="400" y="45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1" name="Freeform 56">
              <a:extLst>
                <a:ext uri="{FF2B5EF4-FFF2-40B4-BE49-F238E27FC236}">
                  <a16:creationId xmlns:a16="http://schemas.microsoft.com/office/drawing/2014/main" id="{E87DD413-99F0-47D6-A76F-59F362E7320C}"/>
                </a:ext>
              </a:extLst>
            </p:cNvPr>
            <p:cNvSpPr>
              <a:spLocks/>
            </p:cNvSpPr>
            <p:nvPr/>
          </p:nvSpPr>
          <p:spPr bwMode="auto">
            <a:xfrm>
              <a:off x="13879513" y="4851400"/>
              <a:ext cx="885825" cy="882650"/>
            </a:xfrm>
            <a:custGeom>
              <a:avLst/>
              <a:gdLst>
                <a:gd name="T0" fmla="*/ 400 w 458"/>
                <a:gd name="T1" fmla="*/ 458 h 458"/>
                <a:gd name="T2" fmla="*/ 58 w 458"/>
                <a:gd name="T3" fmla="*/ 458 h 458"/>
                <a:gd name="T4" fmla="*/ 0 w 458"/>
                <a:gd name="T5" fmla="*/ 400 h 458"/>
                <a:gd name="T6" fmla="*/ 0 w 458"/>
                <a:gd name="T7" fmla="*/ 58 h 458"/>
                <a:gd name="T8" fmla="*/ 58 w 458"/>
                <a:gd name="T9" fmla="*/ 0 h 458"/>
                <a:gd name="T10" fmla="*/ 400 w 458"/>
                <a:gd name="T11" fmla="*/ 0 h 458"/>
                <a:gd name="T12" fmla="*/ 458 w 458"/>
                <a:gd name="T13" fmla="*/ 58 h 458"/>
                <a:gd name="T14" fmla="*/ 458 w 458"/>
                <a:gd name="T15" fmla="*/ 400 h 458"/>
                <a:gd name="T16" fmla="*/ 400 w 458"/>
                <a:gd name="T17" fmla="*/ 458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 h="458">
                  <a:moveTo>
                    <a:pt x="400" y="458"/>
                  </a:moveTo>
                  <a:cubicBezTo>
                    <a:pt x="58" y="458"/>
                    <a:pt x="58" y="458"/>
                    <a:pt x="58" y="458"/>
                  </a:cubicBezTo>
                  <a:cubicBezTo>
                    <a:pt x="26" y="458"/>
                    <a:pt x="0" y="432"/>
                    <a:pt x="0" y="400"/>
                  </a:cubicBezTo>
                  <a:cubicBezTo>
                    <a:pt x="0" y="58"/>
                    <a:pt x="0" y="58"/>
                    <a:pt x="0" y="58"/>
                  </a:cubicBezTo>
                  <a:cubicBezTo>
                    <a:pt x="0" y="26"/>
                    <a:pt x="26" y="0"/>
                    <a:pt x="58" y="0"/>
                  </a:cubicBezTo>
                  <a:cubicBezTo>
                    <a:pt x="400" y="0"/>
                    <a:pt x="400" y="0"/>
                    <a:pt x="400" y="0"/>
                  </a:cubicBezTo>
                  <a:cubicBezTo>
                    <a:pt x="432" y="0"/>
                    <a:pt x="458" y="26"/>
                    <a:pt x="458" y="58"/>
                  </a:cubicBezTo>
                  <a:cubicBezTo>
                    <a:pt x="458" y="400"/>
                    <a:pt x="458" y="400"/>
                    <a:pt x="458" y="400"/>
                  </a:cubicBezTo>
                  <a:cubicBezTo>
                    <a:pt x="458" y="432"/>
                    <a:pt x="432" y="458"/>
                    <a:pt x="400" y="45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2" name="Freeform 57">
              <a:extLst>
                <a:ext uri="{FF2B5EF4-FFF2-40B4-BE49-F238E27FC236}">
                  <a16:creationId xmlns:a16="http://schemas.microsoft.com/office/drawing/2014/main" id="{52913F49-C5AF-4673-A8AD-100F6A6F8A0B}"/>
                </a:ext>
              </a:extLst>
            </p:cNvPr>
            <p:cNvSpPr>
              <a:spLocks/>
            </p:cNvSpPr>
            <p:nvPr/>
          </p:nvSpPr>
          <p:spPr bwMode="auto">
            <a:xfrm>
              <a:off x="14087476" y="3868738"/>
              <a:ext cx="677863" cy="604838"/>
            </a:xfrm>
            <a:custGeom>
              <a:avLst/>
              <a:gdLst>
                <a:gd name="T0" fmla="*/ 0 w 350"/>
                <a:gd name="T1" fmla="*/ 0 h 314"/>
                <a:gd name="T2" fmla="*/ 206 w 350"/>
                <a:gd name="T3" fmla="*/ 0 h 314"/>
                <a:gd name="T4" fmla="*/ 350 w 350"/>
                <a:gd name="T5" fmla="*/ 144 h 314"/>
                <a:gd name="T6" fmla="*/ 350 w 350"/>
                <a:gd name="T7" fmla="*/ 314 h 314"/>
              </a:gdLst>
              <a:ahLst/>
              <a:cxnLst>
                <a:cxn ang="0">
                  <a:pos x="T0" y="T1"/>
                </a:cxn>
                <a:cxn ang="0">
                  <a:pos x="T2" y="T3"/>
                </a:cxn>
                <a:cxn ang="0">
                  <a:pos x="T4" y="T5"/>
                </a:cxn>
                <a:cxn ang="0">
                  <a:pos x="T6" y="T7"/>
                </a:cxn>
              </a:cxnLst>
              <a:rect l="0" t="0" r="r" b="b"/>
              <a:pathLst>
                <a:path w="350" h="314">
                  <a:moveTo>
                    <a:pt x="0" y="0"/>
                  </a:moveTo>
                  <a:cubicBezTo>
                    <a:pt x="206" y="0"/>
                    <a:pt x="206" y="0"/>
                    <a:pt x="206" y="0"/>
                  </a:cubicBezTo>
                  <a:cubicBezTo>
                    <a:pt x="286" y="0"/>
                    <a:pt x="350" y="64"/>
                    <a:pt x="350" y="144"/>
                  </a:cubicBezTo>
                  <a:cubicBezTo>
                    <a:pt x="350" y="314"/>
                    <a:pt x="350" y="314"/>
                    <a:pt x="350" y="314"/>
                  </a:cubicBezTo>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3" name="Freeform 58">
              <a:extLst>
                <a:ext uri="{FF2B5EF4-FFF2-40B4-BE49-F238E27FC236}">
                  <a16:creationId xmlns:a16="http://schemas.microsoft.com/office/drawing/2014/main" id="{624DF238-1D6C-4CFF-8FE8-C323F81CD4DE}"/>
                </a:ext>
              </a:extLst>
            </p:cNvPr>
            <p:cNvSpPr>
              <a:spLocks/>
            </p:cNvSpPr>
            <p:nvPr/>
          </p:nvSpPr>
          <p:spPr bwMode="auto">
            <a:xfrm>
              <a:off x="14060488" y="3690938"/>
              <a:ext cx="192088" cy="355600"/>
            </a:xfrm>
            <a:custGeom>
              <a:avLst/>
              <a:gdLst>
                <a:gd name="T0" fmla="*/ 121 w 121"/>
                <a:gd name="T1" fmla="*/ 0 h 224"/>
                <a:gd name="T2" fmla="*/ 0 w 121"/>
                <a:gd name="T3" fmla="*/ 112 h 224"/>
                <a:gd name="T4" fmla="*/ 121 w 121"/>
                <a:gd name="T5" fmla="*/ 224 h 224"/>
              </a:gdLst>
              <a:ahLst/>
              <a:cxnLst>
                <a:cxn ang="0">
                  <a:pos x="T0" y="T1"/>
                </a:cxn>
                <a:cxn ang="0">
                  <a:pos x="T2" y="T3"/>
                </a:cxn>
                <a:cxn ang="0">
                  <a:pos x="T4" y="T5"/>
                </a:cxn>
              </a:cxnLst>
              <a:rect l="0" t="0" r="r" b="b"/>
              <a:pathLst>
                <a:path w="121" h="224">
                  <a:moveTo>
                    <a:pt x="121" y="0"/>
                  </a:moveTo>
                  <a:lnTo>
                    <a:pt x="0" y="112"/>
                  </a:lnTo>
                  <a:lnTo>
                    <a:pt x="121" y="224"/>
                  </a:lnTo>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4" name="Freeform 59">
              <a:extLst>
                <a:ext uri="{FF2B5EF4-FFF2-40B4-BE49-F238E27FC236}">
                  <a16:creationId xmlns:a16="http://schemas.microsoft.com/office/drawing/2014/main" id="{56C28F80-89BD-4BAF-90A4-E98253A87570}"/>
                </a:ext>
              </a:extLst>
            </p:cNvPr>
            <p:cNvSpPr>
              <a:spLocks/>
            </p:cNvSpPr>
            <p:nvPr/>
          </p:nvSpPr>
          <p:spPr bwMode="auto">
            <a:xfrm>
              <a:off x="12831763" y="4951413"/>
              <a:ext cx="677863" cy="604838"/>
            </a:xfrm>
            <a:custGeom>
              <a:avLst/>
              <a:gdLst>
                <a:gd name="T0" fmla="*/ 350 w 350"/>
                <a:gd name="T1" fmla="*/ 314 h 314"/>
                <a:gd name="T2" fmla="*/ 144 w 350"/>
                <a:gd name="T3" fmla="*/ 314 h 314"/>
                <a:gd name="T4" fmla="*/ 0 w 350"/>
                <a:gd name="T5" fmla="*/ 170 h 314"/>
                <a:gd name="T6" fmla="*/ 0 w 350"/>
                <a:gd name="T7" fmla="*/ 0 h 314"/>
              </a:gdLst>
              <a:ahLst/>
              <a:cxnLst>
                <a:cxn ang="0">
                  <a:pos x="T0" y="T1"/>
                </a:cxn>
                <a:cxn ang="0">
                  <a:pos x="T2" y="T3"/>
                </a:cxn>
                <a:cxn ang="0">
                  <a:pos x="T4" y="T5"/>
                </a:cxn>
                <a:cxn ang="0">
                  <a:pos x="T6" y="T7"/>
                </a:cxn>
              </a:cxnLst>
              <a:rect l="0" t="0" r="r" b="b"/>
              <a:pathLst>
                <a:path w="350" h="314">
                  <a:moveTo>
                    <a:pt x="350" y="314"/>
                  </a:moveTo>
                  <a:cubicBezTo>
                    <a:pt x="144" y="314"/>
                    <a:pt x="144" y="314"/>
                    <a:pt x="144" y="314"/>
                  </a:cubicBezTo>
                  <a:cubicBezTo>
                    <a:pt x="64" y="314"/>
                    <a:pt x="0" y="250"/>
                    <a:pt x="0" y="170"/>
                  </a:cubicBezTo>
                  <a:cubicBezTo>
                    <a:pt x="0" y="0"/>
                    <a:pt x="0" y="0"/>
                    <a:pt x="0" y="0"/>
                  </a:cubicBezTo>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5" name="Freeform 60">
              <a:extLst>
                <a:ext uri="{FF2B5EF4-FFF2-40B4-BE49-F238E27FC236}">
                  <a16:creationId xmlns:a16="http://schemas.microsoft.com/office/drawing/2014/main" id="{B7B7685D-2659-4634-A35F-631EEB6B5B24}"/>
                </a:ext>
              </a:extLst>
            </p:cNvPr>
            <p:cNvSpPr>
              <a:spLocks/>
            </p:cNvSpPr>
            <p:nvPr/>
          </p:nvSpPr>
          <p:spPr bwMode="auto">
            <a:xfrm>
              <a:off x="13344526" y="5380038"/>
              <a:ext cx="192088" cy="354013"/>
            </a:xfrm>
            <a:custGeom>
              <a:avLst/>
              <a:gdLst>
                <a:gd name="T0" fmla="*/ 0 w 121"/>
                <a:gd name="T1" fmla="*/ 223 h 223"/>
                <a:gd name="T2" fmla="*/ 121 w 121"/>
                <a:gd name="T3" fmla="*/ 111 h 223"/>
                <a:gd name="T4" fmla="*/ 0 w 121"/>
                <a:gd name="T5" fmla="*/ 0 h 223"/>
              </a:gdLst>
              <a:ahLst/>
              <a:cxnLst>
                <a:cxn ang="0">
                  <a:pos x="T0" y="T1"/>
                </a:cxn>
                <a:cxn ang="0">
                  <a:pos x="T2" y="T3"/>
                </a:cxn>
                <a:cxn ang="0">
                  <a:pos x="T4" y="T5"/>
                </a:cxn>
              </a:cxnLst>
              <a:rect l="0" t="0" r="r" b="b"/>
              <a:pathLst>
                <a:path w="121" h="223">
                  <a:moveTo>
                    <a:pt x="0" y="223"/>
                  </a:moveTo>
                  <a:lnTo>
                    <a:pt x="121" y="111"/>
                  </a:lnTo>
                  <a:lnTo>
                    <a:pt x="0" y="0"/>
                  </a:lnTo>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pic>
        <p:nvPicPr>
          <p:cNvPr id="4" name="Graphic 3" descr="Download from cloud">
            <a:extLst>
              <a:ext uri="{FF2B5EF4-FFF2-40B4-BE49-F238E27FC236}">
                <a16:creationId xmlns:a16="http://schemas.microsoft.com/office/drawing/2014/main" id="{AD8B2836-E30C-4485-8E93-99FB67E2C2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5568" y="1350261"/>
            <a:ext cx="692346" cy="692346"/>
          </a:xfrm>
          <a:prstGeom prst="rect">
            <a:avLst/>
          </a:prstGeom>
        </p:spPr>
      </p:pic>
      <p:sp>
        <p:nvSpPr>
          <p:cNvPr id="3" name="Rectangle 2">
            <a:extLst>
              <a:ext uri="{FF2B5EF4-FFF2-40B4-BE49-F238E27FC236}">
                <a16:creationId xmlns:a16="http://schemas.microsoft.com/office/drawing/2014/main" id="{1C0458DD-267A-4D20-AB2C-58D9D7431D6C}"/>
              </a:ext>
            </a:extLst>
          </p:cNvPr>
          <p:cNvSpPr/>
          <p:nvPr/>
        </p:nvSpPr>
        <p:spPr bwMode="auto">
          <a:xfrm rot="16200000">
            <a:off x="1269725" y="4072259"/>
            <a:ext cx="4298431" cy="245983"/>
          </a:xfrm>
          <a:prstGeom prst="rect">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a:ln>
                  <a:noFill/>
                </a:ln>
                <a:solidFill>
                  <a:srgbClr val="282828"/>
                </a:solidFill>
                <a:effectLst/>
                <a:uLnTx/>
                <a:uFillTx/>
                <a:latin typeface="Segoe UI"/>
                <a:ea typeface="Segoe UI" pitchFamily="34" charset="0"/>
                <a:cs typeface="Segoe UI" pitchFamily="34" charset="0"/>
              </a:rPr>
              <a:t>Benefits </a:t>
            </a:r>
          </a:p>
        </p:txBody>
      </p:sp>
      <p:sp>
        <p:nvSpPr>
          <p:cNvPr id="6" name="Rectangle 5">
            <a:extLst>
              <a:ext uri="{FF2B5EF4-FFF2-40B4-BE49-F238E27FC236}">
                <a16:creationId xmlns:a16="http://schemas.microsoft.com/office/drawing/2014/main" id="{61D44388-A570-4063-967B-7A9D0E4E3F39}"/>
              </a:ext>
            </a:extLst>
          </p:cNvPr>
          <p:cNvSpPr/>
          <p:nvPr/>
        </p:nvSpPr>
        <p:spPr>
          <a:xfrm>
            <a:off x="3553684" y="2553265"/>
            <a:ext cx="2213080" cy="3349162"/>
          </a:xfrm>
          <a:prstGeom prst="rect">
            <a:avLst/>
          </a:prstGeom>
        </p:spPr>
        <p:txBody>
          <a:bodyPr wrap="square">
            <a:spAutoFit/>
          </a:bodyPr>
          <a:lstStyle/>
          <a:p>
            <a:pPr marL="410844" marR="0" lvl="0" indent="-261446" algn="l" defTabSz="914102" rtl="0" eaLnBrk="1" fontAlgn="base" latinLnBrk="0" hangingPunct="1">
              <a:lnSpc>
                <a:spcPct val="100000"/>
              </a:lnSpc>
              <a:spcBef>
                <a:spcPts val="588"/>
              </a:spcBef>
              <a:spcAft>
                <a:spcPts val="588"/>
              </a:spcAft>
              <a:buClrTx/>
              <a:buSzTx/>
              <a:buFont typeface="Arial" panose="020B0604020202020204" pitchFamily="34" charset="0"/>
              <a:buChar char="•"/>
              <a:tabLst/>
              <a:defRPr/>
            </a:pPr>
            <a:r>
              <a:rPr kumimoji="0" lang="en-US" sz="1568" b="0" i="0" u="none" strike="noStrike" kern="1200" cap="none" spc="0" normalizeH="0" baseline="0" noProof="0">
                <a:ln>
                  <a:noFill/>
                </a:ln>
                <a:solidFill>
                  <a:srgbClr val="282828"/>
                </a:solidFill>
                <a:effectLst/>
                <a:uLnTx/>
                <a:uFillTx/>
                <a:latin typeface="Segoe UI"/>
                <a:ea typeface="+mn-ea"/>
                <a:cs typeface="Segoe UI" pitchFamily="34" charset="0"/>
              </a:rPr>
              <a:t>Extremely fast login times</a:t>
            </a:r>
          </a:p>
          <a:p>
            <a:pPr marL="410844" marR="0" lvl="0" indent="-261446" algn="l" defTabSz="914102" rtl="0" eaLnBrk="1" fontAlgn="base" latinLnBrk="0" hangingPunct="1">
              <a:lnSpc>
                <a:spcPct val="100000"/>
              </a:lnSpc>
              <a:spcBef>
                <a:spcPts val="588"/>
              </a:spcBef>
              <a:spcAft>
                <a:spcPts val="588"/>
              </a:spcAft>
              <a:buClrTx/>
              <a:buSzTx/>
              <a:buFont typeface="Arial" panose="020B0604020202020204" pitchFamily="34" charset="0"/>
              <a:buChar char="•"/>
              <a:tabLst/>
              <a:defRPr/>
            </a:pPr>
            <a:r>
              <a:rPr kumimoji="0" lang="en-US" sz="1568" b="0" i="0" u="none" strike="noStrike" kern="1200" cap="none" spc="0" normalizeH="0" baseline="0" noProof="0">
                <a:ln>
                  <a:noFill/>
                </a:ln>
                <a:solidFill>
                  <a:srgbClr val="282828"/>
                </a:solidFill>
                <a:effectLst/>
                <a:uLnTx/>
                <a:uFillTx/>
                <a:latin typeface="Segoe UI"/>
                <a:ea typeface="+mn-ea"/>
                <a:cs typeface="Segoe UI" pitchFamily="34" charset="0"/>
              </a:rPr>
              <a:t>Helps to eliminate profile corruption</a:t>
            </a:r>
          </a:p>
          <a:p>
            <a:pPr marL="410844" marR="0" lvl="0" indent="-261446" algn="l" defTabSz="914102" rtl="0" eaLnBrk="1" fontAlgn="base" latinLnBrk="0" hangingPunct="1">
              <a:lnSpc>
                <a:spcPct val="100000"/>
              </a:lnSpc>
              <a:spcBef>
                <a:spcPts val="588"/>
              </a:spcBef>
              <a:spcAft>
                <a:spcPts val="588"/>
              </a:spcAft>
              <a:buClrTx/>
              <a:buSzTx/>
              <a:buFont typeface="Arial" panose="020B0604020202020204" pitchFamily="34" charset="0"/>
              <a:buChar char="•"/>
              <a:tabLst/>
              <a:defRPr/>
            </a:pPr>
            <a:r>
              <a:rPr kumimoji="0" lang="en-US" sz="1568" b="0" i="0" u="none" strike="noStrike" kern="1200" cap="none" spc="0" normalizeH="0" baseline="0" noProof="0">
                <a:ln>
                  <a:noFill/>
                </a:ln>
                <a:solidFill>
                  <a:srgbClr val="282828"/>
                </a:solidFill>
                <a:effectLst/>
                <a:uLnTx/>
                <a:uFillTx/>
                <a:latin typeface="Segoe UI"/>
                <a:ea typeface="+mn-ea"/>
                <a:cs typeface="Segoe UI" pitchFamily="34" charset="0"/>
              </a:rPr>
              <a:t>Uses native Windows VHD capabilities</a:t>
            </a:r>
          </a:p>
          <a:p>
            <a:pPr marL="410844" marR="0" lvl="0" indent="-261446" algn="l" defTabSz="914102" rtl="0" eaLnBrk="1" fontAlgn="base" latinLnBrk="0" hangingPunct="1">
              <a:lnSpc>
                <a:spcPct val="100000"/>
              </a:lnSpc>
              <a:spcBef>
                <a:spcPts val="588"/>
              </a:spcBef>
              <a:spcAft>
                <a:spcPts val="588"/>
              </a:spcAft>
              <a:buClrTx/>
              <a:buSzTx/>
              <a:buFont typeface="Arial" panose="020B0604020202020204" pitchFamily="34" charset="0"/>
              <a:buChar char="•"/>
              <a:tabLst/>
              <a:defRPr/>
            </a:pPr>
            <a:r>
              <a:rPr kumimoji="0" lang="en-US" sz="1568" b="0" i="0" u="none" strike="noStrike" kern="1200" cap="none" spc="0" normalizeH="0" baseline="0" noProof="0">
                <a:ln>
                  <a:noFill/>
                </a:ln>
                <a:solidFill>
                  <a:srgbClr val="282828"/>
                </a:solidFill>
                <a:effectLst/>
                <a:uLnTx/>
                <a:uFillTx/>
                <a:latin typeface="Segoe UI"/>
                <a:ea typeface="+mn-ea"/>
                <a:cs typeface="Segoe UI" pitchFamily="34" charset="0"/>
              </a:rPr>
              <a:t>Easy to deploy and manage</a:t>
            </a:r>
          </a:p>
          <a:p>
            <a:pPr marL="410844" marR="0" lvl="0" indent="-261446" algn="l" defTabSz="914102" rtl="0" eaLnBrk="1" fontAlgn="base" latinLnBrk="0" hangingPunct="1">
              <a:lnSpc>
                <a:spcPct val="100000"/>
              </a:lnSpc>
              <a:spcBef>
                <a:spcPts val="588"/>
              </a:spcBef>
              <a:spcAft>
                <a:spcPts val="588"/>
              </a:spcAft>
              <a:buClrTx/>
              <a:buSzTx/>
              <a:buFont typeface="Arial" panose="020B0604020202020204" pitchFamily="34" charset="0"/>
              <a:buChar char="•"/>
              <a:tabLst/>
              <a:defRPr/>
            </a:pPr>
            <a:r>
              <a:rPr kumimoji="0" lang="en-US" sz="1568" b="0" i="0" u="none" strike="noStrike" kern="1200" cap="none" spc="0" normalizeH="0" baseline="0" noProof="0">
                <a:ln>
                  <a:noFill/>
                </a:ln>
                <a:solidFill>
                  <a:srgbClr val="282828"/>
                </a:solidFill>
                <a:effectLst/>
                <a:uLnTx/>
                <a:uFillTx/>
                <a:latin typeface="Segoe UI"/>
                <a:ea typeface="+mn-ea"/>
                <a:cs typeface="Segoe UI" pitchFamily="34" charset="0"/>
              </a:rPr>
              <a:t>Seamless end-user experience</a:t>
            </a:r>
          </a:p>
        </p:txBody>
      </p:sp>
    </p:spTree>
    <p:extLst>
      <p:ext uri="{BB962C8B-B14F-4D97-AF65-F5344CB8AC3E}">
        <p14:creationId xmlns:p14="http://schemas.microsoft.com/office/powerpoint/2010/main" val="396987967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a:xfrm>
            <a:off x="426425" y="440919"/>
            <a:ext cx="11336039" cy="757914"/>
          </a:xfrm>
        </p:spPr>
        <p:txBody>
          <a:bodyPr/>
          <a:lstStyle/>
          <a:p>
            <a:r>
              <a:rPr lang="en-US" sz="3088">
                <a:cs typeface="Segoe UI"/>
              </a:rPr>
              <a:t>Master image management</a:t>
            </a:r>
          </a:p>
        </p:txBody>
      </p:sp>
      <p:sp>
        <p:nvSpPr>
          <p:cNvPr id="7" name="Rectangle 6">
            <a:extLst>
              <a:ext uri="{FF2B5EF4-FFF2-40B4-BE49-F238E27FC236}">
                <a16:creationId xmlns:a16="http://schemas.microsoft.com/office/drawing/2014/main" id="{F8FB072B-EFA6-486C-8BCB-450AD6BD7FEF}"/>
              </a:ext>
            </a:extLst>
          </p:cNvPr>
          <p:cNvSpPr/>
          <p:nvPr/>
        </p:nvSpPr>
        <p:spPr>
          <a:xfrm>
            <a:off x="434104" y="2049457"/>
            <a:ext cx="4458566" cy="3969882"/>
          </a:xfrm>
          <a:prstGeom prst="rect">
            <a:avLst/>
          </a:prstGeom>
          <a:ln w="6350">
            <a:solidFill>
              <a:schemeClr val="bg1">
                <a:lumMod val="85000"/>
              </a:schemeClr>
            </a:solidFill>
          </a:ln>
        </p:spPr>
        <p:txBody>
          <a:bodyPr wrap="square" lIns="134464" tIns="89642" rIns="134464" bIns="89642">
            <a:noAutofit/>
          </a:bodyPr>
          <a:lstStyle/>
          <a:p>
            <a:pPr marL="0" marR="0" lvl="0" indent="0" algn="l" defTabSz="914102" rtl="0" eaLnBrk="1" fontAlgn="base" latinLnBrk="0" hangingPunct="1">
              <a:lnSpc>
                <a:spcPct val="100000"/>
              </a:lnSpc>
              <a:spcBef>
                <a:spcPts val="588"/>
              </a:spcBef>
              <a:spcAft>
                <a:spcPts val="588"/>
              </a:spcAft>
              <a:buClrTx/>
              <a:buSzTx/>
              <a:buFontTx/>
              <a:buNone/>
              <a:tabLst/>
              <a:defRPr/>
            </a:pPr>
            <a:r>
              <a:rPr kumimoji="0" lang="en-US" sz="2353" b="0" i="0" u="none" strike="noStrike" kern="1200" cap="none" spc="0" normalizeH="0" baseline="0" noProof="0">
                <a:ln>
                  <a:noFill/>
                </a:ln>
                <a:solidFill>
                  <a:srgbClr val="282828">
                    <a:lumMod val="90000"/>
                    <a:lumOff val="10000"/>
                  </a:srgbClr>
                </a:solidFill>
                <a:effectLst/>
                <a:uLnTx/>
                <a:uFillTx/>
                <a:latin typeface="Segoe UI"/>
                <a:ea typeface="+mn-ea"/>
                <a:cs typeface="Segoe UI" pitchFamily="34" charset="0"/>
              </a:rPr>
              <a:t>The master image can be managed by already existing processes and technologies, including: </a:t>
            </a:r>
          </a:p>
          <a:p>
            <a:pPr marL="410844" marR="0" lvl="0" indent="-261446" algn="l" defTabSz="914102" rtl="0" eaLnBrk="1" fontAlgn="base" latinLnBrk="0" hangingPunct="1">
              <a:lnSpc>
                <a:spcPct val="100000"/>
              </a:lnSpc>
              <a:spcBef>
                <a:spcPts val="588"/>
              </a:spcBef>
              <a:spcAft>
                <a:spcPts val="588"/>
              </a:spcAft>
              <a:buClrTx/>
              <a:buSzTx/>
              <a:buFont typeface="Arial" panose="020B0604020202020204" pitchFamily="34" charset="0"/>
              <a:buChar char="•"/>
              <a:tabLst/>
              <a:defRPr/>
            </a:pPr>
            <a:r>
              <a:rPr kumimoji="0" lang="en-US" sz="1961" b="0" i="0" u="none" strike="noStrike" kern="1200" cap="none" spc="0" normalizeH="0" baseline="0" noProof="0">
                <a:ln>
                  <a:noFill/>
                </a:ln>
                <a:solidFill>
                  <a:srgbClr val="026FC6"/>
                </a:solidFill>
                <a:effectLst/>
                <a:uLnTx/>
                <a:uFillTx/>
                <a:latin typeface="Segoe UI"/>
                <a:ea typeface="Segoe UI" pitchFamily="34" charset="0"/>
                <a:cs typeface="Segoe UI" pitchFamily="34" charset="0"/>
              </a:rPr>
              <a:t>Azure Update Management </a:t>
            </a:r>
          </a:p>
          <a:p>
            <a:pPr marL="410844" marR="0" lvl="0" indent="-261446" algn="l" defTabSz="914102" rtl="0" eaLnBrk="1" fontAlgn="base" latinLnBrk="0" hangingPunct="1">
              <a:lnSpc>
                <a:spcPct val="100000"/>
              </a:lnSpc>
              <a:spcBef>
                <a:spcPts val="588"/>
              </a:spcBef>
              <a:spcAft>
                <a:spcPts val="588"/>
              </a:spcAft>
              <a:buClrTx/>
              <a:buSzTx/>
              <a:buFont typeface="Arial" panose="020B0604020202020204" pitchFamily="34" charset="0"/>
              <a:buChar char="•"/>
              <a:tabLst/>
              <a:defRPr/>
            </a:pPr>
            <a:r>
              <a:rPr kumimoji="0" lang="en-US" sz="1961" b="0" i="0" u="none" strike="noStrike" kern="1200" cap="none" spc="0" normalizeH="0" baseline="0" noProof="0">
                <a:ln>
                  <a:noFill/>
                </a:ln>
                <a:solidFill>
                  <a:srgbClr val="026FC6"/>
                </a:solidFill>
                <a:effectLst/>
                <a:uLnTx/>
                <a:uFillTx/>
                <a:latin typeface="Segoe UI"/>
                <a:ea typeface="Segoe UI" pitchFamily="34" charset="0"/>
                <a:cs typeface="Segoe UI" pitchFamily="34" charset="0"/>
              </a:rPr>
              <a:t>System Center Configuration Manager</a:t>
            </a:r>
          </a:p>
          <a:p>
            <a:pPr marL="410844" marR="0" lvl="0" indent="-261446" algn="l" defTabSz="914102" rtl="0" eaLnBrk="1" fontAlgn="base" latinLnBrk="0" hangingPunct="1">
              <a:lnSpc>
                <a:spcPct val="100000"/>
              </a:lnSpc>
              <a:spcBef>
                <a:spcPts val="588"/>
              </a:spcBef>
              <a:spcAft>
                <a:spcPts val="588"/>
              </a:spcAft>
              <a:buClrTx/>
              <a:buSzTx/>
              <a:buFont typeface="Arial" panose="020B0604020202020204" pitchFamily="34" charset="0"/>
              <a:buChar char="•"/>
              <a:tabLst/>
              <a:defRPr/>
            </a:pPr>
            <a:r>
              <a:rPr kumimoji="0" lang="en-US" sz="1961" b="0" i="0" u="none" strike="noStrike" kern="1200" cap="none" spc="0" normalizeH="0" baseline="0" noProof="0">
                <a:ln>
                  <a:noFill/>
                </a:ln>
                <a:solidFill>
                  <a:srgbClr val="026FC6"/>
                </a:solidFill>
                <a:effectLst/>
                <a:uLnTx/>
                <a:uFillTx/>
                <a:latin typeface="Segoe UI"/>
                <a:ea typeface="Segoe UI" pitchFamily="34" charset="0"/>
                <a:cs typeface="Segoe UI" pitchFamily="34" charset="0"/>
              </a:rPr>
              <a:t>Third-party</a:t>
            </a:r>
            <a:endParaRPr kumimoji="0" lang="en-US" sz="2353" b="0" i="0" u="none" strike="noStrike" kern="1200" cap="none" spc="0" normalizeH="0" baseline="0" noProof="0">
              <a:ln>
                <a:noFill/>
              </a:ln>
              <a:solidFill>
                <a:srgbClr val="026FC6"/>
              </a:solidFill>
              <a:effectLst/>
              <a:uLnTx/>
              <a:uFillTx/>
              <a:latin typeface="Segoe UI"/>
              <a:ea typeface="+mn-ea"/>
              <a:cs typeface="Segoe UI" pitchFamily="34" charset="0"/>
            </a:endParaRPr>
          </a:p>
        </p:txBody>
      </p:sp>
      <p:sp>
        <p:nvSpPr>
          <p:cNvPr id="33" name="Rectangle 32">
            <a:extLst>
              <a:ext uri="{FF2B5EF4-FFF2-40B4-BE49-F238E27FC236}">
                <a16:creationId xmlns:a16="http://schemas.microsoft.com/office/drawing/2014/main" id="{3B877B13-5F48-4D31-8871-937B80511EE3}"/>
              </a:ext>
            </a:extLst>
          </p:cNvPr>
          <p:cNvSpPr/>
          <p:nvPr/>
        </p:nvSpPr>
        <p:spPr>
          <a:xfrm>
            <a:off x="5140478" y="2049457"/>
            <a:ext cx="3192910" cy="3969882"/>
          </a:xfrm>
          <a:prstGeom prst="rect">
            <a:avLst/>
          </a:prstGeom>
          <a:ln w="6350">
            <a:solidFill>
              <a:schemeClr val="bg1">
                <a:lumMod val="85000"/>
              </a:schemeClr>
            </a:solidFill>
          </a:ln>
        </p:spPr>
        <p:txBody>
          <a:bodyPr wrap="square" lIns="134464" tIns="89642" rIns="134464" bIns="89642" anchor="t">
            <a:noAutofit/>
          </a:bodyPr>
          <a:lstStyle/>
          <a:p>
            <a:pPr marL="0" marR="0" lvl="0" indent="0" algn="l" defTabSz="914314" rtl="0" eaLnBrk="1" fontAlgn="auto" latinLnBrk="0" hangingPunct="1">
              <a:lnSpc>
                <a:spcPct val="100000"/>
              </a:lnSpc>
              <a:spcBef>
                <a:spcPts val="2941"/>
              </a:spcBef>
              <a:spcAft>
                <a:spcPts val="588"/>
              </a:spcAft>
              <a:buClrTx/>
              <a:buSzTx/>
              <a:buFontTx/>
              <a:buNone/>
              <a:tabLst/>
              <a:defRPr/>
            </a:pPr>
            <a:r>
              <a:rPr kumimoji="0" lang="en-US" sz="2353" b="0" i="0" u="none" strike="noStrike" kern="1200" cap="none" spc="0" normalizeH="0" baseline="0" noProof="0">
                <a:ln>
                  <a:noFill/>
                </a:ln>
                <a:solidFill>
                  <a:srgbClr val="282828">
                    <a:lumMod val="90000"/>
                    <a:lumOff val="10000"/>
                  </a:srgbClr>
                </a:solidFill>
                <a:effectLst/>
                <a:uLnTx/>
                <a:uFillTx/>
                <a:latin typeface="Segoe UI"/>
                <a:ea typeface="+mn-ea"/>
                <a:cs typeface="Segoe UI"/>
              </a:rPr>
              <a:t>A “best practices” document helps to configure a golden image for Windows Virtual Desktop</a:t>
            </a:r>
          </a:p>
        </p:txBody>
      </p:sp>
      <p:sp>
        <p:nvSpPr>
          <p:cNvPr id="34" name="Rectangle 33">
            <a:extLst>
              <a:ext uri="{FF2B5EF4-FFF2-40B4-BE49-F238E27FC236}">
                <a16:creationId xmlns:a16="http://schemas.microsoft.com/office/drawing/2014/main" id="{BA84428B-0A8F-4AD0-8D8B-EA9DE5B5333A}"/>
              </a:ext>
            </a:extLst>
          </p:cNvPr>
          <p:cNvSpPr/>
          <p:nvPr/>
        </p:nvSpPr>
        <p:spPr>
          <a:xfrm>
            <a:off x="8569554" y="2049457"/>
            <a:ext cx="3192910" cy="3969882"/>
          </a:xfrm>
          <a:prstGeom prst="rect">
            <a:avLst/>
          </a:prstGeom>
          <a:ln w="6350">
            <a:solidFill>
              <a:schemeClr val="bg1">
                <a:lumMod val="85000"/>
              </a:schemeClr>
            </a:solidFill>
          </a:ln>
        </p:spPr>
        <p:txBody>
          <a:bodyPr wrap="square" lIns="134464" tIns="89642" rIns="134464" bIns="89642">
            <a:noAutofit/>
          </a:bodyPr>
          <a:lstStyle/>
          <a:p>
            <a:pPr marL="0" marR="0" lvl="0" indent="0" algn="l" defTabSz="914314" rtl="0" eaLnBrk="1" fontAlgn="auto" latinLnBrk="0" hangingPunct="1">
              <a:lnSpc>
                <a:spcPct val="100000"/>
              </a:lnSpc>
              <a:spcBef>
                <a:spcPts val="2941"/>
              </a:spcBef>
              <a:spcAft>
                <a:spcPts val="1765"/>
              </a:spcAft>
              <a:buClrTx/>
              <a:buSzTx/>
              <a:buFontTx/>
              <a:buNone/>
              <a:tabLst/>
              <a:defRPr/>
            </a:pPr>
            <a:r>
              <a:rPr kumimoji="0" lang="en-US" sz="2353" b="0" i="0" u="none" strike="noStrike" kern="1200" cap="none" spc="0" normalizeH="0" baseline="0" noProof="0">
                <a:ln>
                  <a:noFill/>
                </a:ln>
                <a:solidFill>
                  <a:srgbClr val="282828">
                    <a:lumMod val="90000"/>
                    <a:lumOff val="10000"/>
                  </a:srgbClr>
                </a:solidFill>
                <a:effectLst/>
                <a:uLnTx/>
                <a:uFillTx/>
                <a:latin typeface="Segoe UI"/>
                <a:ea typeface="+mn-ea"/>
                <a:cs typeface="Segoe UI" pitchFamily="34" charset="0"/>
              </a:rPr>
              <a:t>Application-masking technology helps to minimize the number of golden images and simplify app image management</a:t>
            </a:r>
          </a:p>
        </p:txBody>
      </p:sp>
      <p:cxnSp>
        <p:nvCxnSpPr>
          <p:cNvPr id="32" name="Straight Connector 31">
            <a:extLst>
              <a:ext uri="{FF2B5EF4-FFF2-40B4-BE49-F238E27FC236}">
                <a16:creationId xmlns:a16="http://schemas.microsoft.com/office/drawing/2014/main" id="{9D096971-071A-4921-9BAA-318754393187}"/>
              </a:ext>
            </a:extLst>
          </p:cNvPr>
          <p:cNvCxnSpPr/>
          <p:nvPr/>
        </p:nvCxnSpPr>
        <p:spPr>
          <a:xfrm>
            <a:off x="457388" y="2049458"/>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3371979-0C5C-4E91-8097-2F7AD84014C4}"/>
              </a:ext>
            </a:extLst>
          </p:cNvPr>
          <p:cNvCxnSpPr/>
          <p:nvPr/>
        </p:nvCxnSpPr>
        <p:spPr>
          <a:xfrm>
            <a:off x="5152120" y="2049458"/>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E070313-4158-4354-9ACA-D43F50A64B19}"/>
              </a:ext>
            </a:extLst>
          </p:cNvPr>
          <p:cNvCxnSpPr/>
          <p:nvPr/>
        </p:nvCxnSpPr>
        <p:spPr>
          <a:xfrm>
            <a:off x="8581196" y="2049458"/>
            <a:ext cx="686871"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rackers_EADF" title="Icon of a clipboard with a checklist on it">
            <a:extLst>
              <a:ext uri="{FF2B5EF4-FFF2-40B4-BE49-F238E27FC236}">
                <a16:creationId xmlns:a16="http://schemas.microsoft.com/office/drawing/2014/main" id="{30B3D904-C445-41CB-BE43-669722B40AD7}"/>
              </a:ext>
            </a:extLst>
          </p:cNvPr>
          <p:cNvSpPr>
            <a:spLocks noChangeAspect="1" noEditPoints="1"/>
          </p:cNvSpPr>
          <p:nvPr/>
        </p:nvSpPr>
        <p:spPr bwMode="auto">
          <a:xfrm>
            <a:off x="5152120" y="1452422"/>
            <a:ext cx="366132" cy="499238"/>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nvGrpSpPr>
          <p:cNvPr id="41" name="Group 40">
            <a:extLst>
              <a:ext uri="{FF2B5EF4-FFF2-40B4-BE49-F238E27FC236}">
                <a16:creationId xmlns:a16="http://schemas.microsoft.com/office/drawing/2014/main" id="{715E94C3-DABD-4639-A6C4-E3CFB6B5A2FF}"/>
              </a:ext>
            </a:extLst>
          </p:cNvPr>
          <p:cNvGrpSpPr/>
          <p:nvPr/>
        </p:nvGrpSpPr>
        <p:grpSpPr>
          <a:xfrm>
            <a:off x="8585963" y="1447840"/>
            <a:ext cx="457242" cy="503820"/>
            <a:chOff x="8189222" y="3331798"/>
            <a:chExt cx="287665" cy="316971"/>
          </a:xfrm>
        </p:grpSpPr>
        <p:sp>
          <p:nvSpPr>
            <p:cNvPr id="42" name="Freeform: Shape 41">
              <a:extLst>
                <a:ext uri="{FF2B5EF4-FFF2-40B4-BE49-F238E27FC236}">
                  <a16:creationId xmlns:a16="http://schemas.microsoft.com/office/drawing/2014/main" id="{3CBE98BA-D42C-469A-9F33-DF985F6CC2C4}"/>
                </a:ext>
              </a:extLst>
            </p:cNvPr>
            <p:cNvSpPr/>
            <p:nvPr/>
          </p:nvSpPr>
          <p:spPr>
            <a:xfrm>
              <a:off x="8189222" y="3543994"/>
              <a:ext cx="38100" cy="104775"/>
            </a:xfrm>
            <a:custGeom>
              <a:avLst/>
              <a:gdLst>
                <a:gd name="connsiteX0" fmla="*/ 36875 w 38100"/>
                <a:gd name="connsiteY0" fmla="*/ 100693 h 104775"/>
                <a:gd name="connsiteX1" fmla="*/ 7348 w 38100"/>
                <a:gd name="connsiteY1" fmla="*/ 100693 h 104775"/>
                <a:gd name="connsiteX2" fmla="*/ 7348 w 38100"/>
                <a:gd name="connsiteY2" fmla="*/ 7348 h 104775"/>
                <a:gd name="connsiteX3" fmla="*/ 36875 w 38100"/>
                <a:gd name="connsiteY3" fmla="*/ 7348 h 104775"/>
              </a:gdLst>
              <a:ahLst/>
              <a:cxnLst>
                <a:cxn ang="0">
                  <a:pos x="connsiteX0" y="connsiteY0"/>
                </a:cxn>
                <a:cxn ang="0">
                  <a:pos x="connsiteX1" y="connsiteY1"/>
                </a:cxn>
                <a:cxn ang="0">
                  <a:pos x="connsiteX2" y="connsiteY2"/>
                </a:cxn>
                <a:cxn ang="0">
                  <a:pos x="connsiteX3" y="connsiteY3"/>
                </a:cxn>
              </a:cxnLst>
              <a:rect l="l" t="t" r="r" b="b"/>
              <a:pathLst>
                <a:path w="38100" h="104775">
                  <a:moveTo>
                    <a:pt x="36875" y="100693"/>
                  </a:moveTo>
                  <a:lnTo>
                    <a:pt x="7348" y="100693"/>
                  </a:lnTo>
                  <a:lnTo>
                    <a:pt x="7348" y="7348"/>
                  </a:lnTo>
                  <a:lnTo>
                    <a:pt x="36875" y="7348"/>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4A34F8B3-11D1-419A-AB2C-55925AE6928F}"/>
                </a:ext>
              </a:extLst>
            </p:cNvPr>
            <p:cNvSpPr/>
            <p:nvPr/>
          </p:nvSpPr>
          <p:spPr>
            <a:xfrm>
              <a:off x="8219712" y="3512972"/>
              <a:ext cx="257175" cy="123825"/>
            </a:xfrm>
            <a:custGeom>
              <a:avLst/>
              <a:gdLst>
                <a:gd name="connsiteX0" fmla="*/ 7348 w 257175"/>
                <a:gd name="connsiteY0" fmla="*/ 50965 h 123825"/>
                <a:gd name="connsiteX1" fmla="*/ 33065 w 257175"/>
                <a:gd name="connsiteY1" fmla="*/ 24295 h 123825"/>
                <a:gd name="connsiteX2" fmla="*/ 67355 w 257175"/>
                <a:gd name="connsiteY2" fmla="*/ 9055 h 123825"/>
                <a:gd name="connsiteX3" fmla="*/ 154986 w 257175"/>
                <a:gd name="connsiteY3" fmla="*/ 8102 h 123825"/>
                <a:gd name="connsiteX4" fmla="*/ 171178 w 257175"/>
                <a:gd name="connsiteY4" fmla="*/ 20485 h 123825"/>
                <a:gd name="connsiteX5" fmla="*/ 152128 w 257175"/>
                <a:gd name="connsiteY5" fmla="*/ 43345 h 123825"/>
                <a:gd name="connsiteX6" fmla="*/ 98788 w 257175"/>
                <a:gd name="connsiteY6" fmla="*/ 43345 h 123825"/>
                <a:gd name="connsiteX7" fmla="*/ 87358 w 257175"/>
                <a:gd name="connsiteY7" fmla="*/ 53822 h 123825"/>
                <a:gd name="connsiteX8" fmla="*/ 96883 w 257175"/>
                <a:gd name="connsiteY8" fmla="*/ 65252 h 123825"/>
                <a:gd name="connsiteX9" fmla="*/ 156890 w 257175"/>
                <a:gd name="connsiteY9" fmla="*/ 65252 h 123825"/>
                <a:gd name="connsiteX10" fmla="*/ 158795 w 257175"/>
                <a:gd name="connsiteY10" fmla="*/ 65252 h 123825"/>
                <a:gd name="connsiteX11" fmla="*/ 182608 w 257175"/>
                <a:gd name="connsiteY11" fmla="*/ 52870 h 123825"/>
                <a:gd name="connsiteX12" fmla="*/ 216898 w 257175"/>
                <a:gd name="connsiteY12" fmla="*/ 21437 h 123825"/>
                <a:gd name="connsiteX13" fmla="*/ 232138 w 257175"/>
                <a:gd name="connsiteY13" fmla="*/ 9055 h 123825"/>
                <a:gd name="connsiteX14" fmla="*/ 251188 w 257175"/>
                <a:gd name="connsiteY14" fmla="*/ 14770 h 123825"/>
                <a:gd name="connsiteX15" fmla="*/ 248330 w 257175"/>
                <a:gd name="connsiteY15" fmla="*/ 32867 h 123825"/>
                <a:gd name="connsiteX16" fmla="*/ 214040 w 257175"/>
                <a:gd name="connsiteY16" fmla="*/ 67157 h 123825"/>
                <a:gd name="connsiteX17" fmla="*/ 214040 w 257175"/>
                <a:gd name="connsiteY17" fmla="*/ 67157 h 123825"/>
                <a:gd name="connsiteX18" fmla="*/ 183561 w 257175"/>
                <a:gd name="connsiteY18" fmla="*/ 97637 h 123825"/>
                <a:gd name="connsiteX19" fmla="*/ 155938 w 257175"/>
                <a:gd name="connsiteY19" fmla="*/ 111925 h 123825"/>
                <a:gd name="connsiteX20" fmla="*/ 7348 w 257175"/>
                <a:gd name="connsiteY20" fmla="*/ 12526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175" h="123825">
                  <a:moveTo>
                    <a:pt x="7348" y="50965"/>
                  </a:moveTo>
                  <a:cubicBezTo>
                    <a:pt x="7348" y="50965"/>
                    <a:pt x="22588" y="35725"/>
                    <a:pt x="33065" y="24295"/>
                  </a:cubicBezTo>
                  <a:cubicBezTo>
                    <a:pt x="42590" y="13817"/>
                    <a:pt x="54973" y="9055"/>
                    <a:pt x="67355" y="9055"/>
                  </a:cubicBezTo>
                  <a:cubicBezTo>
                    <a:pt x="96883" y="8102"/>
                    <a:pt x="125458" y="8102"/>
                    <a:pt x="154986" y="8102"/>
                  </a:cubicBezTo>
                  <a:cubicBezTo>
                    <a:pt x="161653" y="8102"/>
                    <a:pt x="169273" y="13817"/>
                    <a:pt x="171178" y="20485"/>
                  </a:cubicBezTo>
                  <a:cubicBezTo>
                    <a:pt x="174036" y="32867"/>
                    <a:pt x="163558" y="43345"/>
                    <a:pt x="152128" y="43345"/>
                  </a:cubicBezTo>
                  <a:cubicBezTo>
                    <a:pt x="134983" y="43345"/>
                    <a:pt x="116886" y="43345"/>
                    <a:pt x="98788" y="43345"/>
                  </a:cubicBezTo>
                  <a:cubicBezTo>
                    <a:pt x="91168" y="43345"/>
                    <a:pt x="87358" y="47155"/>
                    <a:pt x="87358" y="53822"/>
                  </a:cubicBezTo>
                  <a:cubicBezTo>
                    <a:pt x="86405" y="58585"/>
                    <a:pt x="92120" y="65252"/>
                    <a:pt x="96883" y="65252"/>
                  </a:cubicBezTo>
                  <a:cubicBezTo>
                    <a:pt x="116886" y="65252"/>
                    <a:pt x="136888" y="65252"/>
                    <a:pt x="156890" y="65252"/>
                  </a:cubicBezTo>
                  <a:cubicBezTo>
                    <a:pt x="157843" y="65252"/>
                    <a:pt x="157843" y="65252"/>
                    <a:pt x="158795" y="65252"/>
                  </a:cubicBezTo>
                  <a:cubicBezTo>
                    <a:pt x="167368" y="63347"/>
                    <a:pt x="174988" y="59537"/>
                    <a:pt x="182608" y="52870"/>
                  </a:cubicBezTo>
                  <a:cubicBezTo>
                    <a:pt x="194038" y="42392"/>
                    <a:pt x="205468" y="31915"/>
                    <a:pt x="216898" y="21437"/>
                  </a:cubicBezTo>
                  <a:cubicBezTo>
                    <a:pt x="221661" y="16675"/>
                    <a:pt x="226423" y="11912"/>
                    <a:pt x="232138" y="9055"/>
                  </a:cubicBezTo>
                  <a:cubicBezTo>
                    <a:pt x="238805" y="5245"/>
                    <a:pt x="246425" y="8102"/>
                    <a:pt x="251188" y="14770"/>
                  </a:cubicBezTo>
                  <a:cubicBezTo>
                    <a:pt x="254998" y="19532"/>
                    <a:pt x="253093" y="27152"/>
                    <a:pt x="248330" y="32867"/>
                  </a:cubicBezTo>
                  <a:cubicBezTo>
                    <a:pt x="236900" y="44297"/>
                    <a:pt x="225470" y="55727"/>
                    <a:pt x="214040" y="67157"/>
                  </a:cubicBezTo>
                  <a:lnTo>
                    <a:pt x="214040" y="67157"/>
                  </a:lnTo>
                  <a:cubicBezTo>
                    <a:pt x="203563" y="77635"/>
                    <a:pt x="194038" y="87160"/>
                    <a:pt x="183561" y="97637"/>
                  </a:cubicBezTo>
                  <a:cubicBezTo>
                    <a:pt x="175940" y="105257"/>
                    <a:pt x="167368" y="110972"/>
                    <a:pt x="155938" y="111925"/>
                  </a:cubicBezTo>
                  <a:cubicBezTo>
                    <a:pt x="132125" y="114782"/>
                    <a:pt x="7348" y="125260"/>
                    <a:pt x="7348" y="125260"/>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23F120D-9D7D-4BF9-8BC3-976594D91CDE}"/>
                </a:ext>
              </a:extLst>
            </p:cNvPr>
            <p:cNvSpPr/>
            <p:nvPr/>
          </p:nvSpPr>
          <p:spPr>
            <a:xfrm>
              <a:off x="8273051" y="3349896"/>
              <a:ext cx="152400" cy="152400"/>
            </a:xfrm>
            <a:custGeom>
              <a:avLst/>
              <a:gdLst>
                <a:gd name="connsiteX0" fmla="*/ 7348 w 152400"/>
                <a:gd name="connsiteY0" fmla="*/ 7348 h 152400"/>
                <a:gd name="connsiteX1" fmla="*/ 146413 w 152400"/>
                <a:gd name="connsiteY1" fmla="*/ 7348 h 152400"/>
                <a:gd name="connsiteX2" fmla="*/ 146413 w 152400"/>
                <a:gd name="connsiteY2" fmla="*/ 152128 h 152400"/>
                <a:gd name="connsiteX3" fmla="*/ 7348 w 152400"/>
                <a:gd name="connsiteY3" fmla="*/ 152128 h 152400"/>
              </a:gdLst>
              <a:ahLst/>
              <a:cxnLst>
                <a:cxn ang="0">
                  <a:pos x="connsiteX0" y="connsiteY0"/>
                </a:cxn>
                <a:cxn ang="0">
                  <a:pos x="connsiteX1" y="connsiteY1"/>
                </a:cxn>
                <a:cxn ang="0">
                  <a:pos x="connsiteX2" y="connsiteY2"/>
                </a:cxn>
                <a:cxn ang="0">
                  <a:pos x="connsiteX3" y="connsiteY3"/>
                </a:cxn>
              </a:cxnLst>
              <a:rect l="l" t="t" r="r" b="b"/>
              <a:pathLst>
                <a:path w="152400" h="152400">
                  <a:moveTo>
                    <a:pt x="7348" y="7348"/>
                  </a:moveTo>
                  <a:lnTo>
                    <a:pt x="146413" y="7348"/>
                  </a:lnTo>
                  <a:lnTo>
                    <a:pt x="146413" y="152128"/>
                  </a:lnTo>
                  <a:lnTo>
                    <a:pt x="7348" y="152128"/>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C125F2F3-C6E3-4429-9593-2DFCA924B7EE}"/>
                </a:ext>
              </a:extLst>
            </p:cNvPr>
            <p:cNvSpPr/>
            <p:nvPr/>
          </p:nvSpPr>
          <p:spPr>
            <a:xfrm>
              <a:off x="8253049" y="3331798"/>
              <a:ext cx="152400" cy="152400"/>
            </a:xfrm>
            <a:custGeom>
              <a:avLst/>
              <a:gdLst>
                <a:gd name="connsiteX0" fmla="*/ 26398 w 152400"/>
                <a:gd name="connsiteY0" fmla="*/ 152128 h 152400"/>
                <a:gd name="connsiteX1" fmla="*/ 7348 w 152400"/>
                <a:gd name="connsiteY1" fmla="*/ 152128 h 152400"/>
                <a:gd name="connsiteX2" fmla="*/ 7348 w 152400"/>
                <a:gd name="connsiteY2" fmla="*/ 7348 h 152400"/>
                <a:gd name="connsiteX3" fmla="*/ 146413 w 152400"/>
                <a:gd name="connsiteY3" fmla="*/ 7348 h 152400"/>
                <a:gd name="connsiteX4" fmla="*/ 146413 w 152400"/>
                <a:gd name="connsiteY4" fmla="*/ 24493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26398" y="152128"/>
                  </a:moveTo>
                  <a:lnTo>
                    <a:pt x="7348" y="152128"/>
                  </a:lnTo>
                  <a:lnTo>
                    <a:pt x="7348" y="7348"/>
                  </a:lnTo>
                  <a:lnTo>
                    <a:pt x="146413" y="7348"/>
                  </a:lnTo>
                  <a:lnTo>
                    <a:pt x="146413" y="24493"/>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DC87C92E-02AC-44DD-A4D0-DFF79F5E5FD5}"/>
                </a:ext>
              </a:extLst>
            </p:cNvPr>
            <p:cNvSpPr/>
            <p:nvPr/>
          </p:nvSpPr>
          <p:spPr>
            <a:xfrm rot="5400000">
              <a:off x="8306381" y="3390853"/>
              <a:ext cx="85726" cy="76199"/>
            </a:xfrm>
            <a:custGeom>
              <a:avLst/>
              <a:gdLst>
                <a:gd name="connsiteX0" fmla="*/ 50211 w 85725"/>
                <a:gd name="connsiteY0" fmla="*/ 7348 h 76200"/>
                <a:gd name="connsiteX1" fmla="*/ 81643 w 85725"/>
                <a:gd name="connsiteY1" fmla="*/ 39733 h 76200"/>
                <a:gd name="connsiteX2" fmla="*/ 50211 w 85725"/>
                <a:gd name="connsiteY2" fmla="*/ 72118 h 76200"/>
                <a:gd name="connsiteX3" fmla="*/ 76880 w 85725"/>
                <a:gd name="connsiteY3" fmla="*/ 38781 h 76200"/>
                <a:gd name="connsiteX4" fmla="*/ 7348 w 85725"/>
                <a:gd name="connsiteY4" fmla="*/ 387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76200">
                  <a:moveTo>
                    <a:pt x="50211" y="7348"/>
                  </a:moveTo>
                  <a:lnTo>
                    <a:pt x="81643" y="39733"/>
                  </a:lnTo>
                  <a:lnTo>
                    <a:pt x="50211" y="72118"/>
                  </a:lnTo>
                  <a:moveTo>
                    <a:pt x="76880" y="38781"/>
                  </a:moveTo>
                  <a:lnTo>
                    <a:pt x="7348" y="38781"/>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7" name="Group 13" descr="Business suitcase and gear">
            <a:extLst>
              <a:ext uri="{FF2B5EF4-FFF2-40B4-BE49-F238E27FC236}">
                <a16:creationId xmlns:a16="http://schemas.microsoft.com/office/drawing/2014/main" id="{9433ABFC-0336-40FB-9FB9-A6DF7A5AEB5B}"/>
              </a:ext>
            </a:extLst>
          </p:cNvPr>
          <p:cNvGrpSpPr>
            <a:grpSpLocks noChangeAspect="1"/>
          </p:cNvGrpSpPr>
          <p:nvPr/>
        </p:nvGrpSpPr>
        <p:grpSpPr bwMode="auto">
          <a:xfrm>
            <a:off x="445747" y="1464938"/>
            <a:ext cx="703840" cy="494861"/>
            <a:chOff x="5281" y="1273"/>
            <a:chExt cx="421" cy="296"/>
          </a:xfrm>
        </p:grpSpPr>
        <p:sp>
          <p:nvSpPr>
            <p:cNvPr id="48" name="Freeform 15">
              <a:extLst>
                <a:ext uri="{FF2B5EF4-FFF2-40B4-BE49-F238E27FC236}">
                  <a16:creationId xmlns:a16="http://schemas.microsoft.com/office/drawing/2014/main" id="{48F52C06-14E6-4DE3-B5A6-DFA3C128D231}"/>
                </a:ext>
              </a:extLst>
            </p:cNvPr>
            <p:cNvSpPr>
              <a:spLocks noEditPoints="1"/>
            </p:cNvSpPr>
            <p:nvPr/>
          </p:nvSpPr>
          <p:spPr bwMode="auto">
            <a:xfrm>
              <a:off x="5281" y="1273"/>
              <a:ext cx="350" cy="263"/>
            </a:xfrm>
            <a:custGeom>
              <a:avLst/>
              <a:gdLst>
                <a:gd name="T0" fmla="*/ 96 w 146"/>
                <a:gd name="T1" fmla="*/ 20 h 109"/>
                <a:gd name="T2" fmla="*/ 96 w 146"/>
                <a:gd name="T3" fmla="*/ 0 h 109"/>
                <a:gd name="T4" fmla="*/ 50 w 146"/>
                <a:gd name="T5" fmla="*/ 0 h 109"/>
                <a:gd name="T6" fmla="*/ 50 w 146"/>
                <a:gd name="T7" fmla="*/ 20 h 109"/>
                <a:gd name="T8" fmla="*/ 117 w 146"/>
                <a:gd name="T9" fmla="*/ 109 h 109"/>
                <a:gd name="T10" fmla="*/ 0 w 146"/>
                <a:gd name="T11" fmla="*/ 109 h 109"/>
                <a:gd name="T12" fmla="*/ 0 w 146"/>
                <a:gd name="T13" fmla="*/ 20 h 109"/>
                <a:gd name="T14" fmla="*/ 146 w 146"/>
                <a:gd name="T15" fmla="*/ 20 h 109"/>
                <a:gd name="T16" fmla="*/ 146 w 146"/>
                <a:gd name="T17" fmla="*/ 59 h 109"/>
                <a:gd name="T18" fmla="*/ 87 w 146"/>
                <a:gd name="T19" fmla="*/ 59 h 109"/>
                <a:gd name="T20" fmla="*/ 58 w 146"/>
                <a:gd name="T21" fmla="*/ 59 h 109"/>
                <a:gd name="T22" fmla="*/ 58 w 146"/>
                <a:gd name="T23" fmla="*/ 79 h 109"/>
                <a:gd name="T24" fmla="*/ 87 w 146"/>
                <a:gd name="T25" fmla="*/ 79 h 109"/>
                <a:gd name="T26" fmla="*/ 87 w 146"/>
                <a:gd name="T27" fmla="*/ 59 h 109"/>
                <a:gd name="T28" fmla="*/ 87 w 146"/>
                <a:gd name="T29" fmla="*/ 59 h 109"/>
                <a:gd name="T30" fmla="*/ 87 w 146"/>
                <a:gd name="T31" fmla="*/ 59 h 109"/>
                <a:gd name="T32" fmla="*/ 87 w 146"/>
                <a:gd name="T33" fmla="*/ 59 h 109"/>
                <a:gd name="T34" fmla="*/ 87 w 146"/>
                <a:gd name="T35" fmla="*/ 59 h 109"/>
                <a:gd name="T36" fmla="*/ 87 w 146"/>
                <a:gd name="T37" fmla="*/ 59 h 109"/>
                <a:gd name="T38" fmla="*/ 57 w 146"/>
                <a:gd name="T39" fmla="*/ 69 h 109"/>
                <a:gd name="T40" fmla="*/ 1 w 146"/>
                <a:gd name="T41" fmla="*/ 45 h 109"/>
                <a:gd name="T42" fmla="*/ 145 w 146"/>
                <a:gd name="T43" fmla="*/ 46 h 109"/>
                <a:gd name="T44" fmla="*/ 89 w 146"/>
                <a:gd name="T45" fmla="*/ 6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109">
                  <a:moveTo>
                    <a:pt x="96" y="20"/>
                  </a:moveTo>
                  <a:cubicBezTo>
                    <a:pt x="96" y="0"/>
                    <a:pt x="96" y="0"/>
                    <a:pt x="96" y="0"/>
                  </a:cubicBezTo>
                  <a:cubicBezTo>
                    <a:pt x="50" y="0"/>
                    <a:pt x="50" y="0"/>
                    <a:pt x="50" y="0"/>
                  </a:cubicBezTo>
                  <a:cubicBezTo>
                    <a:pt x="50" y="20"/>
                    <a:pt x="50" y="20"/>
                    <a:pt x="50" y="20"/>
                  </a:cubicBezTo>
                  <a:moveTo>
                    <a:pt x="117" y="109"/>
                  </a:moveTo>
                  <a:cubicBezTo>
                    <a:pt x="4" y="109"/>
                    <a:pt x="0" y="109"/>
                    <a:pt x="0" y="109"/>
                  </a:cubicBezTo>
                  <a:cubicBezTo>
                    <a:pt x="0" y="20"/>
                    <a:pt x="0" y="20"/>
                    <a:pt x="0" y="20"/>
                  </a:cubicBezTo>
                  <a:cubicBezTo>
                    <a:pt x="34" y="20"/>
                    <a:pt x="146" y="20"/>
                    <a:pt x="146" y="20"/>
                  </a:cubicBezTo>
                  <a:cubicBezTo>
                    <a:pt x="146" y="59"/>
                    <a:pt x="146" y="59"/>
                    <a:pt x="146" y="59"/>
                  </a:cubicBezTo>
                  <a:moveTo>
                    <a:pt x="87" y="59"/>
                  </a:moveTo>
                  <a:cubicBezTo>
                    <a:pt x="58" y="59"/>
                    <a:pt x="58" y="59"/>
                    <a:pt x="58" y="59"/>
                  </a:cubicBezTo>
                  <a:cubicBezTo>
                    <a:pt x="58" y="79"/>
                    <a:pt x="58" y="79"/>
                    <a:pt x="58" y="79"/>
                  </a:cubicBezTo>
                  <a:cubicBezTo>
                    <a:pt x="87" y="79"/>
                    <a:pt x="87" y="79"/>
                    <a:pt x="87" y="79"/>
                  </a:cubicBezTo>
                  <a:cubicBezTo>
                    <a:pt x="87" y="59"/>
                    <a:pt x="87" y="59"/>
                    <a:pt x="87" y="59"/>
                  </a:cubicBezTo>
                  <a:cubicBezTo>
                    <a:pt x="87" y="59"/>
                    <a:pt x="87" y="59"/>
                    <a:pt x="87" y="59"/>
                  </a:cubicBezTo>
                  <a:cubicBezTo>
                    <a:pt x="87" y="59"/>
                    <a:pt x="87" y="59"/>
                    <a:pt x="87" y="59"/>
                  </a:cubicBezTo>
                  <a:cubicBezTo>
                    <a:pt x="87" y="59"/>
                    <a:pt x="87" y="59"/>
                    <a:pt x="87" y="59"/>
                  </a:cubicBezTo>
                  <a:cubicBezTo>
                    <a:pt x="87" y="59"/>
                    <a:pt x="87" y="59"/>
                    <a:pt x="87" y="59"/>
                  </a:cubicBezTo>
                  <a:cubicBezTo>
                    <a:pt x="87" y="59"/>
                    <a:pt x="87" y="59"/>
                    <a:pt x="87" y="59"/>
                  </a:cubicBezTo>
                  <a:close/>
                  <a:moveTo>
                    <a:pt x="57" y="69"/>
                  </a:moveTo>
                  <a:cubicBezTo>
                    <a:pt x="1" y="45"/>
                    <a:pt x="1" y="45"/>
                    <a:pt x="1" y="45"/>
                  </a:cubicBezTo>
                  <a:moveTo>
                    <a:pt x="145" y="46"/>
                  </a:moveTo>
                  <a:cubicBezTo>
                    <a:pt x="89" y="69"/>
                    <a:pt x="89" y="69"/>
                    <a:pt x="89" y="69"/>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9" name="Freeform 16">
              <a:extLst>
                <a:ext uri="{FF2B5EF4-FFF2-40B4-BE49-F238E27FC236}">
                  <a16:creationId xmlns:a16="http://schemas.microsoft.com/office/drawing/2014/main" id="{FB530785-4564-4264-AE4C-C4D7162A88A2}"/>
                </a:ext>
              </a:extLst>
            </p:cNvPr>
            <p:cNvSpPr>
              <a:spLocks noEditPoints="1"/>
            </p:cNvSpPr>
            <p:nvPr/>
          </p:nvSpPr>
          <p:spPr bwMode="auto">
            <a:xfrm>
              <a:off x="5559" y="1418"/>
              <a:ext cx="143" cy="151"/>
            </a:xfrm>
            <a:custGeom>
              <a:avLst/>
              <a:gdLst>
                <a:gd name="T0" fmla="*/ 56 w 60"/>
                <a:gd name="T1" fmla="*/ 31 h 63"/>
                <a:gd name="T2" fmla="*/ 55 w 60"/>
                <a:gd name="T3" fmla="*/ 24 h 63"/>
                <a:gd name="T4" fmla="*/ 60 w 60"/>
                <a:gd name="T5" fmla="*/ 21 h 63"/>
                <a:gd name="T6" fmla="*/ 54 w 60"/>
                <a:gd name="T7" fmla="*/ 11 h 63"/>
                <a:gd name="T8" fmla="*/ 49 w 60"/>
                <a:gd name="T9" fmla="*/ 14 h 63"/>
                <a:gd name="T10" fmla="*/ 36 w 60"/>
                <a:gd name="T11" fmla="*/ 6 h 63"/>
                <a:gd name="T12" fmla="*/ 36 w 60"/>
                <a:gd name="T13" fmla="*/ 0 h 63"/>
                <a:gd name="T14" fmla="*/ 25 w 60"/>
                <a:gd name="T15" fmla="*/ 0 h 63"/>
                <a:gd name="T16" fmla="*/ 25 w 60"/>
                <a:gd name="T17" fmla="*/ 6 h 63"/>
                <a:gd name="T18" fmla="*/ 11 w 60"/>
                <a:gd name="T19" fmla="*/ 14 h 63"/>
                <a:gd name="T20" fmla="*/ 6 w 60"/>
                <a:gd name="T21" fmla="*/ 11 h 63"/>
                <a:gd name="T22" fmla="*/ 0 w 60"/>
                <a:gd name="T23" fmla="*/ 21 h 63"/>
                <a:gd name="T24" fmla="*/ 6 w 60"/>
                <a:gd name="T25" fmla="*/ 24 h 63"/>
                <a:gd name="T26" fmla="*/ 5 w 60"/>
                <a:gd name="T27" fmla="*/ 31 h 63"/>
                <a:gd name="T28" fmla="*/ 6 w 60"/>
                <a:gd name="T29" fmla="*/ 39 h 63"/>
                <a:gd name="T30" fmla="*/ 0 w 60"/>
                <a:gd name="T31" fmla="*/ 42 h 63"/>
                <a:gd name="T32" fmla="*/ 6 w 60"/>
                <a:gd name="T33" fmla="*/ 52 h 63"/>
                <a:gd name="T34" fmla="*/ 12 w 60"/>
                <a:gd name="T35" fmla="*/ 48 h 63"/>
                <a:gd name="T36" fmla="*/ 24 w 60"/>
                <a:gd name="T37" fmla="*/ 56 h 63"/>
                <a:gd name="T38" fmla="*/ 24 w 60"/>
                <a:gd name="T39" fmla="*/ 63 h 63"/>
                <a:gd name="T40" fmla="*/ 35 w 60"/>
                <a:gd name="T41" fmla="*/ 63 h 63"/>
                <a:gd name="T42" fmla="*/ 35 w 60"/>
                <a:gd name="T43" fmla="*/ 56 h 63"/>
                <a:gd name="T44" fmla="*/ 48 w 60"/>
                <a:gd name="T45" fmla="*/ 49 h 63"/>
                <a:gd name="T46" fmla="*/ 54 w 60"/>
                <a:gd name="T47" fmla="*/ 52 h 63"/>
                <a:gd name="T48" fmla="*/ 60 w 60"/>
                <a:gd name="T49" fmla="*/ 43 h 63"/>
                <a:gd name="T50" fmla="*/ 54 w 60"/>
                <a:gd name="T51" fmla="*/ 39 h 63"/>
                <a:gd name="T52" fmla="*/ 56 w 60"/>
                <a:gd name="T53" fmla="*/ 31 h 63"/>
                <a:gd name="T54" fmla="*/ 30 w 60"/>
                <a:gd name="T55" fmla="*/ 45 h 63"/>
                <a:gd name="T56" fmla="*/ 16 w 60"/>
                <a:gd name="T57" fmla="*/ 31 h 63"/>
                <a:gd name="T58" fmla="*/ 30 w 60"/>
                <a:gd name="T59" fmla="*/ 17 h 63"/>
                <a:gd name="T60" fmla="*/ 44 w 60"/>
                <a:gd name="T61" fmla="*/ 31 h 63"/>
                <a:gd name="T62" fmla="*/ 30 w 60"/>
                <a:gd name="T6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 h="63">
                  <a:moveTo>
                    <a:pt x="56" y="31"/>
                  </a:moveTo>
                  <a:cubicBezTo>
                    <a:pt x="56" y="29"/>
                    <a:pt x="55" y="26"/>
                    <a:pt x="55" y="24"/>
                  </a:cubicBezTo>
                  <a:cubicBezTo>
                    <a:pt x="60" y="21"/>
                    <a:pt x="60" y="21"/>
                    <a:pt x="60" y="21"/>
                  </a:cubicBezTo>
                  <a:cubicBezTo>
                    <a:pt x="54" y="11"/>
                    <a:pt x="54" y="11"/>
                    <a:pt x="54" y="11"/>
                  </a:cubicBezTo>
                  <a:cubicBezTo>
                    <a:pt x="49" y="14"/>
                    <a:pt x="49" y="14"/>
                    <a:pt x="49" y="14"/>
                  </a:cubicBezTo>
                  <a:cubicBezTo>
                    <a:pt x="46" y="10"/>
                    <a:pt x="41" y="8"/>
                    <a:pt x="36" y="6"/>
                  </a:cubicBezTo>
                  <a:cubicBezTo>
                    <a:pt x="36" y="0"/>
                    <a:pt x="36" y="0"/>
                    <a:pt x="36" y="0"/>
                  </a:cubicBezTo>
                  <a:cubicBezTo>
                    <a:pt x="25" y="0"/>
                    <a:pt x="25" y="0"/>
                    <a:pt x="25" y="0"/>
                  </a:cubicBezTo>
                  <a:cubicBezTo>
                    <a:pt x="25" y="6"/>
                    <a:pt x="25" y="6"/>
                    <a:pt x="25" y="6"/>
                  </a:cubicBezTo>
                  <a:cubicBezTo>
                    <a:pt x="19" y="8"/>
                    <a:pt x="15" y="10"/>
                    <a:pt x="11" y="14"/>
                  </a:cubicBezTo>
                  <a:cubicBezTo>
                    <a:pt x="6" y="11"/>
                    <a:pt x="6" y="11"/>
                    <a:pt x="6" y="11"/>
                  </a:cubicBezTo>
                  <a:cubicBezTo>
                    <a:pt x="0" y="21"/>
                    <a:pt x="0" y="21"/>
                    <a:pt x="0" y="21"/>
                  </a:cubicBezTo>
                  <a:cubicBezTo>
                    <a:pt x="6" y="24"/>
                    <a:pt x="6" y="24"/>
                    <a:pt x="6" y="24"/>
                  </a:cubicBezTo>
                  <a:cubicBezTo>
                    <a:pt x="5" y="26"/>
                    <a:pt x="5" y="29"/>
                    <a:pt x="5" y="31"/>
                  </a:cubicBezTo>
                  <a:cubicBezTo>
                    <a:pt x="5" y="34"/>
                    <a:pt x="5" y="36"/>
                    <a:pt x="6" y="39"/>
                  </a:cubicBezTo>
                  <a:cubicBezTo>
                    <a:pt x="0" y="42"/>
                    <a:pt x="0" y="42"/>
                    <a:pt x="0" y="42"/>
                  </a:cubicBezTo>
                  <a:cubicBezTo>
                    <a:pt x="6" y="52"/>
                    <a:pt x="6" y="52"/>
                    <a:pt x="6" y="52"/>
                  </a:cubicBezTo>
                  <a:cubicBezTo>
                    <a:pt x="12" y="48"/>
                    <a:pt x="12" y="48"/>
                    <a:pt x="12" y="48"/>
                  </a:cubicBezTo>
                  <a:cubicBezTo>
                    <a:pt x="15" y="52"/>
                    <a:pt x="19" y="55"/>
                    <a:pt x="24" y="56"/>
                  </a:cubicBezTo>
                  <a:cubicBezTo>
                    <a:pt x="24" y="63"/>
                    <a:pt x="24" y="63"/>
                    <a:pt x="24" y="63"/>
                  </a:cubicBezTo>
                  <a:cubicBezTo>
                    <a:pt x="35" y="63"/>
                    <a:pt x="35" y="63"/>
                    <a:pt x="35" y="63"/>
                  </a:cubicBezTo>
                  <a:cubicBezTo>
                    <a:pt x="35" y="56"/>
                    <a:pt x="35" y="56"/>
                    <a:pt x="35" y="56"/>
                  </a:cubicBezTo>
                  <a:cubicBezTo>
                    <a:pt x="40" y="55"/>
                    <a:pt x="45" y="53"/>
                    <a:pt x="48" y="49"/>
                  </a:cubicBezTo>
                  <a:cubicBezTo>
                    <a:pt x="54" y="52"/>
                    <a:pt x="54" y="52"/>
                    <a:pt x="54" y="52"/>
                  </a:cubicBezTo>
                  <a:cubicBezTo>
                    <a:pt x="60" y="43"/>
                    <a:pt x="60" y="43"/>
                    <a:pt x="60" y="43"/>
                  </a:cubicBezTo>
                  <a:cubicBezTo>
                    <a:pt x="54" y="39"/>
                    <a:pt x="54" y="39"/>
                    <a:pt x="54" y="39"/>
                  </a:cubicBezTo>
                  <a:cubicBezTo>
                    <a:pt x="55" y="37"/>
                    <a:pt x="56" y="34"/>
                    <a:pt x="56" y="31"/>
                  </a:cubicBezTo>
                  <a:close/>
                  <a:moveTo>
                    <a:pt x="30" y="45"/>
                  </a:moveTo>
                  <a:cubicBezTo>
                    <a:pt x="22" y="45"/>
                    <a:pt x="16" y="39"/>
                    <a:pt x="16" y="31"/>
                  </a:cubicBezTo>
                  <a:cubicBezTo>
                    <a:pt x="16" y="23"/>
                    <a:pt x="22" y="17"/>
                    <a:pt x="30" y="17"/>
                  </a:cubicBezTo>
                  <a:cubicBezTo>
                    <a:pt x="38" y="17"/>
                    <a:pt x="44" y="23"/>
                    <a:pt x="44" y="31"/>
                  </a:cubicBezTo>
                  <a:cubicBezTo>
                    <a:pt x="44" y="39"/>
                    <a:pt x="38" y="45"/>
                    <a:pt x="30" y="45"/>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sp>
        <p:nvSpPr>
          <p:cNvPr id="19" name="Rectangle 18">
            <a:extLst>
              <a:ext uri="{FF2B5EF4-FFF2-40B4-BE49-F238E27FC236}">
                <a16:creationId xmlns:a16="http://schemas.microsoft.com/office/drawing/2014/main" id="{8B58CF55-3ADC-429C-8EC3-D789106C6193}"/>
              </a:ext>
            </a:extLst>
          </p:cNvPr>
          <p:cNvSpPr/>
          <p:nvPr/>
        </p:nvSpPr>
        <p:spPr>
          <a:xfrm>
            <a:off x="9043205" y="5566750"/>
            <a:ext cx="2184059" cy="303481"/>
          </a:xfrm>
          <a:prstGeom prst="rect">
            <a:avLst/>
          </a:prstGeom>
        </p:spPr>
        <p:txBody>
          <a:bodyPr wrap="none">
            <a:sp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r>
              <a:rPr kumimoji="0" lang="en-US" sz="1372" b="0" i="0" u="sng" strike="noStrike" kern="1200" cap="none" spc="0" normalizeH="0" baseline="0" noProof="0">
                <a:ln>
                  <a:noFill/>
                </a:ln>
                <a:solidFill>
                  <a:srgbClr val="282828"/>
                </a:solidFill>
                <a:effectLst/>
                <a:uLnTx/>
                <a:uFillTx/>
                <a:latin typeface="Segoe UI"/>
                <a:ea typeface="Calibri" panose="020F0502020204030204" pitchFamily="34" charset="0"/>
                <a:cs typeface="+mn-cs"/>
                <a:hlinkClick r:id="rId3"/>
              </a:rPr>
              <a:t>Preparing a Master Image</a:t>
            </a:r>
            <a:endParaRPr kumimoji="0" lang="en-US" sz="1372" b="0" i="0" u="sng" strike="noStrike" kern="1200" cap="none" spc="0" normalizeH="0" baseline="0" noProof="0">
              <a:ln>
                <a:noFill/>
              </a:ln>
              <a:solidFill>
                <a:srgbClr val="282828"/>
              </a:solidFill>
              <a:effectLst/>
              <a:uLnTx/>
              <a:uFillTx/>
              <a:latin typeface="Segoe UI"/>
              <a:ea typeface="Calibri" panose="020F0502020204030204" pitchFamily="34" charset="0"/>
              <a:cs typeface="+mn-cs"/>
            </a:endParaRPr>
          </a:p>
        </p:txBody>
      </p:sp>
    </p:spTree>
    <p:extLst>
      <p:ext uri="{BB962C8B-B14F-4D97-AF65-F5344CB8AC3E}">
        <p14:creationId xmlns:p14="http://schemas.microsoft.com/office/powerpoint/2010/main" val="352622165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a:xfrm>
            <a:off x="426425" y="440919"/>
            <a:ext cx="11336039" cy="757914"/>
          </a:xfrm>
        </p:spPr>
        <p:txBody>
          <a:bodyPr/>
          <a:lstStyle/>
          <a:p>
            <a:r>
              <a:rPr lang="en-US" sz="2800"/>
              <a:t>Host management – things to remember</a:t>
            </a:r>
            <a:endParaRPr lang="en-US" sz="3088">
              <a:cs typeface="Segoe UI"/>
            </a:endParaRPr>
          </a:p>
        </p:txBody>
      </p:sp>
      <p:sp>
        <p:nvSpPr>
          <p:cNvPr id="7" name="Rectangle 6">
            <a:extLst>
              <a:ext uri="{FF2B5EF4-FFF2-40B4-BE49-F238E27FC236}">
                <a16:creationId xmlns:a16="http://schemas.microsoft.com/office/drawing/2014/main" id="{F8FB072B-EFA6-486C-8BCB-450AD6BD7FEF}"/>
              </a:ext>
            </a:extLst>
          </p:cNvPr>
          <p:cNvSpPr/>
          <p:nvPr/>
        </p:nvSpPr>
        <p:spPr>
          <a:xfrm>
            <a:off x="345830" y="1953782"/>
            <a:ext cx="10275277" cy="3704063"/>
          </a:xfrm>
          <a:prstGeom prst="rect">
            <a:avLst/>
          </a:prstGeom>
          <a:ln/>
        </p:spPr>
        <p:style>
          <a:lnRef idx="2">
            <a:schemeClr val="accent5"/>
          </a:lnRef>
          <a:fillRef idx="1">
            <a:schemeClr val="lt1"/>
          </a:fillRef>
          <a:effectRef idx="0">
            <a:schemeClr val="accent5"/>
          </a:effectRef>
          <a:fontRef idx="minor">
            <a:schemeClr val="dk1"/>
          </a:fontRef>
        </p:style>
        <p:txBody>
          <a:bodyPr wrap="square" lIns="134464" tIns="89642" rIns="134464" bIns="89642">
            <a:noAutofit/>
          </a:bodyPr>
          <a:lstStyle/>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282828"/>
              </a:solidFill>
              <a:effectLst/>
              <a:uLnTx/>
              <a:uFillTx/>
              <a:latin typeface="Segoe UI"/>
              <a:ea typeface="+mn-ea"/>
              <a:cs typeface="+mn-cs"/>
            </a:endParaRPr>
          </a:p>
          <a:p>
            <a:pPr marL="784338" marR="0" lvl="1" indent="-336145" algn="l" defTabSz="914102" rtl="0" eaLnBrk="1" fontAlgn="base" latinLnBrk="0" hangingPunct="1">
              <a:lnSpc>
                <a:spcPct val="100000"/>
              </a:lnSpc>
              <a:spcBef>
                <a:spcPts val="0"/>
              </a:spcBef>
              <a:spcAft>
                <a:spcPts val="588"/>
              </a:spcAft>
              <a:buClrTx/>
              <a:buSzTx/>
              <a:buFont typeface="Segoe UI" panose="020B0502040204020203" pitchFamily="34" charset="0"/>
              <a:buChar char="–"/>
              <a:tabLst>
                <a:tab pos="669177" algn="l"/>
              </a:tabLst>
              <a:defRPr/>
            </a:pPr>
            <a:r>
              <a:rPr kumimoji="0" lang="en-US" sz="2000" b="0" i="0" u="none" strike="noStrike" kern="1200" cap="none" spc="0" normalizeH="0" baseline="0" noProof="0">
                <a:ln>
                  <a:noFill/>
                </a:ln>
                <a:solidFill>
                  <a:srgbClr val="282828"/>
                </a:solidFill>
                <a:effectLst/>
                <a:uLnTx/>
                <a:uFillTx/>
                <a:latin typeface="Segoe UI"/>
                <a:ea typeface="+mn-ea"/>
                <a:cs typeface="+mn-cs"/>
              </a:rPr>
              <a:t>Current host management processes will continue</a:t>
            </a:r>
          </a:p>
          <a:p>
            <a:pPr marL="784338" marR="0" lvl="1" indent="-336145" algn="l" defTabSz="914102" rtl="0" eaLnBrk="1" fontAlgn="base" latinLnBrk="0" hangingPunct="1">
              <a:lnSpc>
                <a:spcPct val="100000"/>
              </a:lnSpc>
              <a:spcBef>
                <a:spcPts val="0"/>
              </a:spcBef>
              <a:spcAft>
                <a:spcPts val="588"/>
              </a:spcAft>
              <a:buClrTx/>
              <a:buSzTx/>
              <a:buFont typeface="Segoe UI" panose="020B0502040204020203" pitchFamily="34" charset="0"/>
              <a:buChar char="–"/>
              <a:tabLst>
                <a:tab pos="669177" algn="l"/>
              </a:tabLst>
              <a:defRPr/>
            </a:pPr>
            <a:r>
              <a:rPr kumimoji="0" lang="en-US" sz="2000" b="0" i="0" u="none" strike="noStrike" kern="1200" cap="none" spc="0" normalizeH="0" baseline="0" noProof="0">
                <a:ln>
                  <a:noFill/>
                </a:ln>
                <a:solidFill>
                  <a:srgbClr val="282828"/>
                </a:solidFill>
                <a:effectLst/>
                <a:uLnTx/>
                <a:uFillTx/>
                <a:latin typeface="Segoe UI"/>
                <a:ea typeface="+mn-ea"/>
                <a:cs typeface="+mn-cs"/>
              </a:rPr>
              <a:t>Admins still need to keep the methodology updated in the cloud</a:t>
            </a:r>
          </a:p>
          <a:p>
            <a:pPr marL="784338" marR="0" lvl="1" indent="-336145" algn="l" defTabSz="914102" rtl="0" eaLnBrk="1" fontAlgn="base" latinLnBrk="0" hangingPunct="1">
              <a:lnSpc>
                <a:spcPct val="100000"/>
              </a:lnSpc>
              <a:spcBef>
                <a:spcPts val="0"/>
              </a:spcBef>
              <a:spcAft>
                <a:spcPts val="588"/>
              </a:spcAft>
              <a:buClrTx/>
              <a:buSzTx/>
              <a:buFont typeface="Segoe UI" panose="020B0502040204020203" pitchFamily="34" charset="0"/>
              <a:buChar char="–"/>
              <a:tabLst>
                <a:tab pos="669177" algn="l"/>
              </a:tabLst>
              <a:defRPr/>
            </a:pPr>
            <a:r>
              <a:rPr kumimoji="0" lang="en-US" sz="2000" b="0" i="0" u="none" strike="noStrike" kern="1200" cap="none" spc="0" normalizeH="0" baseline="0" noProof="0">
                <a:ln>
                  <a:noFill/>
                </a:ln>
                <a:solidFill>
                  <a:srgbClr val="282828"/>
                </a:solidFill>
                <a:effectLst/>
                <a:uLnTx/>
                <a:uFillTx/>
                <a:latin typeface="Segoe UI"/>
                <a:ea typeface="+mn-ea"/>
                <a:cs typeface="+mn-cs"/>
              </a:rPr>
              <a:t>Still required</a:t>
            </a:r>
          </a:p>
          <a:p>
            <a:pPr marL="1241538" marR="0" lvl="2" indent="-336145" algn="l" defTabSz="914102" rtl="0" eaLnBrk="1" fontAlgn="base" latinLnBrk="0" hangingPunct="1">
              <a:lnSpc>
                <a:spcPct val="100000"/>
              </a:lnSpc>
              <a:spcBef>
                <a:spcPts val="0"/>
              </a:spcBef>
              <a:spcAft>
                <a:spcPts val="588"/>
              </a:spcAft>
              <a:buClrTx/>
              <a:buSzTx/>
              <a:buFont typeface="Segoe UI" panose="020B0502040204020203" pitchFamily="34" charset="0"/>
              <a:buChar char="–"/>
              <a:tabLst>
                <a:tab pos="669177" algn="l"/>
              </a:tabLst>
              <a:defRPr/>
            </a:pPr>
            <a:r>
              <a:rPr kumimoji="0" lang="en-US" sz="2000" b="0" i="0" u="none" strike="noStrike" kern="1200" cap="none" spc="0" normalizeH="0" baseline="0" noProof="0">
                <a:ln>
                  <a:noFill/>
                </a:ln>
                <a:solidFill>
                  <a:srgbClr val="282828"/>
                </a:solidFill>
                <a:effectLst/>
                <a:uLnTx/>
                <a:uFillTx/>
                <a:latin typeface="Segoe UI"/>
                <a:ea typeface="+mn-ea"/>
                <a:cs typeface="+mn-cs"/>
              </a:rPr>
              <a:t>Master image management </a:t>
            </a:r>
          </a:p>
          <a:p>
            <a:pPr marL="1241538" marR="0" lvl="2" indent="-336145" algn="l" defTabSz="914102" rtl="0" eaLnBrk="1" fontAlgn="base" latinLnBrk="0" hangingPunct="1">
              <a:lnSpc>
                <a:spcPct val="100000"/>
              </a:lnSpc>
              <a:spcBef>
                <a:spcPts val="0"/>
              </a:spcBef>
              <a:spcAft>
                <a:spcPts val="588"/>
              </a:spcAft>
              <a:buClrTx/>
              <a:buSzTx/>
              <a:buFont typeface="Segoe UI" panose="020B0502040204020203" pitchFamily="34" charset="0"/>
              <a:buChar char="–"/>
              <a:tabLst>
                <a:tab pos="669177" algn="l"/>
              </a:tabLst>
              <a:defRPr/>
            </a:pPr>
            <a:r>
              <a:rPr kumimoji="0" lang="en-US" sz="2000" b="0" i="0" u="none" strike="noStrike" kern="1200" cap="none" spc="0" normalizeH="0" baseline="0" noProof="0">
                <a:ln>
                  <a:noFill/>
                </a:ln>
                <a:solidFill>
                  <a:srgbClr val="282828"/>
                </a:solidFill>
                <a:effectLst/>
                <a:uLnTx/>
                <a:uFillTx/>
                <a:latin typeface="Segoe UI"/>
                <a:ea typeface="+mn-ea"/>
                <a:cs typeface="+mn-cs"/>
              </a:rPr>
              <a:t>OS Patching &amp; updates - </a:t>
            </a:r>
            <a:r>
              <a:rPr kumimoji="0" lang="en-US" sz="1800" b="0" i="0" u="none" strike="noStrike" kern="1200" cap="none" spc="0" normalizeH="0" baseline="0" noProof="0">
                <a:ln>
                  <a:noFill/>
                </a:ln>
                <a:solidFill>
                  <a:srgbClr val="282828"/>
                </a:solidFill>
                <a:effectLst/>
                <a:uLnTx/>
                <a:uFillTx/>
                <a:latin typeface="Segoe UI"/>
                <a:ea typeface="+mn-ea"/>
                <a:cs typeface="+mn-cs"/>
              </a:rPr>
              <a:t>Security, Monthly patching, Semi-annual channel OS</a:t>
            </a:r>
          </a:p>
          <a:p>
            <a:pPr marL="1241538" marR="0" lvl="2" indent="-336145" algn="l" defTabSz="914102" rtl="0" eaLnBrk="1" fontAlgn="base" latinLnBrk="0" hangingPunct="1">
              <a:lnSpc>
                <a:spcPct val="100000"/>
              </a:lnSpc>
              <a:spcBef>
                <a:spcPts val="0"/>
              </a:spcBef>
              <a:spcAft>
                <a:spcPts val="588"/>
              </a:spcAft>
              <a:buClrTx/>
              <a:buSzTx/>
              <a:buFont typeface="Segoe UI" panose="020B0502040204020203" pitchFamily="34" charset="0"/>
              <a:buChar char="–"/>
              <a:tabLst>
                <a:tab pos="669177" algn="l"/>
              </a:tabLst>
              <a:defRPr/>
            </a:pPr>
            <a:r>
              <a:rPr kumimoji="0" lang="en-US" sz="2000" b="0" i="0" u="none" strike="noStrike" kern="1200" cap="none" spc="0" normalizeH="0" baseline="0" noProof="0">
                <a:ln>
                  <a:noFill/>
                </a:ln>
                <a:solidFill>
                  <a:srgbClr val="282828"/>
                </a:solidFill>
                <a:effectLst/>
                <a:uLnTx/>
                <a:uFillTx/>
                <a:latin typeface="Segoe UI"/>
                <a:ea typeface="+mn-ea"/>
                <a:cs typeface="+mn-cs"/>
              </a:rPr>
              <a:t>Application updates</a:t>
            </a:r>
          </a:p>
        </p:txBody>
      </p:sp>
      <p:pic>
        <p:nvPicPr>
          <p:cNvPr id="4" name="Graphic 3" descr="Hierarchy">
            <a:extLst>
              <a:ext uri="{FF2B5EF4-FFF2-40B4-BE49-F238E27FC236}">
                <a16:creationId xmlns:a16="http://schemas.microsoft.com/office/drawing/2014/main" id="{8B729454-0B69-453A-B962-1611375F033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6425" y="1273221"/>
            <a:ext cx="647296" cy="647296"/>
          </a:xfrm>
          <a:prstGeom prst="rect">
            <a:avLst/>
          </a:prstGeom>
        </p:spPr>
      </p:pic>
      <p:cxnSp>
        <p:nvCxnSpPr>
          <p:cNvPr id="6" name="Straight Connector 5">
            <a:extLst>
              <a:ext uri="{FF2B5EF4-FFF2-40B4-BE49-F238E27FC236}">
                <a16:creationId xmlns:a16="http://schemas.microsoft.com/office/drawing/2014/main" id="{4C1C84F4-1A94-416E-B9B9-6271206BED21}"/>
              </a:ext>
            </a:extLst>
          </p:cNvPr>
          <p:cNvCxnSpPr>
            <a:cxnSpLocks/>
          </p:cNvCxnSpPr>
          <p:nvPr/>
        </p:nvCxnSpPr>
        <p:spPr>
          <a:xfrm>
            <a:off x="426425" y="1937149"/>
            <a:ext cx="647296" cy="0"/>
          </a:xfrm>
          <a:prstGeom prst="line">
            <a:avLst/>
          </a:prstGeom>
          <a:ln w="41275"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850431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dirty="0">
                <a:solidFill>
                  <a:schemeClr val="bg1"/>
                </a:solidFill>
              </a:rPr>
              <a:t>Virtualization helps address specific business needs</a:t>
            </a:r>
          </a:p>
        </p:txBody>
      </p:sp>
      <p:pic>
        <p:nvPicPr>
          <p:cNvPr id="3" name="Picture 2" descr="A doctor showing a patient an xray">
            <a:extLst>
              <a:ext uri="{FF2B5EF4-FFF2-40B4-BE49-F238E27FC236}">
                <a16:creationId xmlns:a16="http://schemas.microsoft.com/office/drawing/2014/main" id="{7C5E2832-4526-468C-87EC-B862B06DFFA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67515" y="2087138"/>
            <a:ext cx="1864281" cy="1864281"/>
          </a:xfrm>
          <a:prstGeom prst="ellipse">
            <a:avLst/>
          </a:prstGeom>
          <a:solidFill>
            <a:schemeClr val="bg1"/>
          </a:solidFill>
          <a:ln w="12700">
            <a:noFill/>
          </a:ln>
          <a:effectLst>
            <a:outerShdw blurRad="76200" dist="25400" dir="2700000" sx="94000" sy="94000" algn="tl" rotWithShape="0">
              <a:prstClr val="black">
                <a:alpha val="25000"/>
              </a:prstClr>
            </a:outerShdw>
          </a:effectLst>
        </p:spPr>
      </p:pic>
      <p:pic>
        <p:nvPicPr>
          <p:cNvPr id="4" name="Picture 3" descr="People sitting at computers">
            <a:extLst>
              <a:ext uri="{FF2B5EF4-FFF2-40B4-BE49-F238E27FC236}">
                <a16:creationId xmlns:a16="http://schemas.microsoft.com/office/drawing/2014/main" id="{0AB8AB30-81ED-4211-9097-F30E524D0FD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862816" y="2087138"/>
            <a:ext cx="1864281" cy="1864281"/>
          </a:xfrm>
          <a:prstGeom prst="ellipse">
            <a:avLst/>
          </a:prstGeom>
          <a:ln w="28575">
            <a:noFill/>
          </a:ln>
        </p:spPr>
      </p:pic>
      <p:pic>
        <p:nvPicPr>
          <p:cNvPr id="5" name="Picture 4" descr="A person sitting on a bench in front of a window&#10;&#10;Description generated with high confidence">
            <a:extLst>
              <a:ext uri="{FF2B5EF4-FFF2-40B4-BE49-F238E27FC236}">
                <a16:creationId xmlns:a16="http://schemas.microsoft.com/office/drawing/2014/main" id="{EC15E2E3-22CF-4D25-B90B-E33BE5FC9F48}"/>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458117" y="2087138"/>
            <a:ext cx="1867675" cy="1867675"/>
          </a:xfrm>
          <a:prstGeom prst="ellipse">
            <a:avLst/>
          </a:prstGeom>
          <a:ln w="63500" cap="rnd">
            <a:noFill/>
          </a:ln>
          <a:effectLst/>
        </p:spPr>
      </p:pic>
      <p:pic>
        <p:nvPicPr>
          <p:cNvPr id="6" name="Picture 5" descr="A person standing in a kitchen&#10;&#10;Description generated with high confidence">
            <a:extLst>
              <a:ext uri="{FF2B5EF4-FFF2-40B4-BE49-F238E27FC236}">
                <a16:creationId xmlns:a16="http://schemas.microsoft.com/office/drawing/2014/main" id="{A1B3CB27-E9A0-4633-9B15-D2B7E0DA9046}"/>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b="-237"/>
          <a:stretch/>
        </p:blipFill>
        <p:spPr>
          <a:xfrm>
            <a:off x="9056811" y="2087138"/>
            <a:ext cx="1867675" cy="1867675"/>
          </a:xfrm>
          <a:prstGeom prst="ellipse">
            <a:avLst/>
          </a:prstGeom>
        </p:spPr>
      </p:pic>
      <p:grpSp>
        <p:nvGrpSpPr>
          <p:cNvPr id="18" name="Group 17" descr="Security and regulations bullets">
            <a:extLst>
              <a:ext uri="{FF2B5EF4-FFF2-40B4-BE49-F238E27FC236}">
                <a16:creationId xmlns:a16="http://schemas.microsoft.com/office/drawing/2014/main" id="{ED488151-2C26-45AC-96A2-9520DA8588A0}"/>
              </a:ext>
            </a:extLst>
          </p:cNvPr>
          <p:cNvGrpSpPr/>
          <p:nvPr/>
        </p:nvGrpSpPr>
        <p:grpSpPr>
          <a:xfrm>
            <a:off x="952459" y="4195209"/>
            <a:ext cx="2494396" cy="2221452"/>
            <a:chOff x="970812" y="4278943"/>
            <a:chExt cx="2544775" cy="2266317"/>
          </a:xfrm>
          <a:solidFill>
            <a:schemeClr val="tx1"/>
          </a:solidFill>
        </p:grpSpPr>
        <p:sp>
          <p:nvSpPr>
            <p:cNvPr id="8" name="Rectangle 7">
              <a:extLst>
                <a:ext uri="{FF2B5EF4-FFF2-40B4-BE49-F238E27FC236}">
                  <a16:creationId xmlns:a16="http://schemas.microsoft.com/office/drawing/2014/main" id="{CB967CA9-B85A-4B4B-AAD4-DE42784AED58}"/>
                </a:ext>
              </a:extLst>
            </p:cNvPr>
            <p:cNvSpPr/>
            <p:nvPr/>
          </p:nvSpPr>
          <p:spPr>
            <a:xfrm>
              <a:off x="970812" y="4278943"/>
              <a:ext cx="2544775" cy="496253"/>
            </a:xfrm>
            <a:prstGeom prst="rect">
              <a:avLst/>
            </a:prstGeom>
            <a:grpFill/>
          </p:spPr>
          <p:txBody>
            <a:bodyPr wrap="square" lIns="0" tIns="0" rIns="0" bIns="0" anchor="t" anchorCtr="0">
              <a:no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Segoe UI Semibold"/>
                  <a:ea typeface="+mn-ea"/>
                  <a:cs typeface="Segoe UI Semilight" panose="020B0402040204020203" pitchFamily="34" charset="0"/>
                </a:rPr>
                <a:t>Security </a:t>
              </a:r>
            </a:p>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Segoe UI Semibold"/>
                  <a:ea typeface="+mn-ea"/>
                  <a:cs typeface="Segoe UI Semilight" panose="020B0402040204020203" pitchFamily="34" charset="0"/>
                </a:rPr>
                <a:t>and regulation</a:t>
              </a:r>
            </a:p>
          </p:txBody>
        </p:sp>
        <p:sp>
          <p:nvSpPr>
            <p:cNvPr id="12" name="Rectangle 11">
              <a:extLst>
                <a:ext uri="{FF2B5EF4-FFF2-40B4-BE49-F238E27FC236}">
                  <a16:creationId xmlns:a16="http://schemas.microsoft.com/office/drawing/2014/main" id="{1E1D57CA-D83D-44EF-A6CD-6E77A553F0C0}"/>
                </a:ext>
              </a:extLst>
            </p:cNvPr>
            <p:cNvSpPr/>
            <p:nvPr/>
          </p:nvSpPr>
          <p:spPr>
            <a:xfrm>
              <a:off x="970812" y="4821396"/>
              <a:ext cx="2544775" cy="1723864"/>
            </a:xfrm>
            <a:prstGeom prst="rect">
              <a:avLst/>
            </a:prstGeom>
            <a:grpFill/>
          </p:spPr>
          <p:txBody>
            <a:bodyPr wrap="square" lIns="0" tIns="179259" rIns="0" bIns="0" anchor="t" anchorCtr="0">
              <a:noAutofit/>
            </a:bodyPr>
            <a:lstStyle/>
            <a:p>
              <a:pPr marL="0" marR="0" lvl="0" indent="0" algn="ctr" defTabSz="913874" rtl="0" eaLnBrk="1" fontAlgn="auto" latinLnBrk="0" hangingPunct="1">
                <a:lnSpc>
                  <a:spcPct val="100000"/>
                </a:lnSpc>
                <a:spcBef>
                  <a:spcPts val="1175"/>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Financial Services</a:t>
              </a:r>
            </a:p>
            <a:p>
              <a:pPr marL="0" marR="0" lvl="0" indent="0" algn="ctr" defTabSz="913874" rtl="0" eaLnBrk="1" fontAlgn="auto" latinLnBrk="0" hangingPunct="1">
                <a:lnSpc>
                  <a:spcPct val="100000"/>
                </a:lnSpc>
                <a:spcBef>
                  <a:spcPts val="1175"/>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Healthcare</a:t>
              </a:r>
            </a:p>
            <a:p>
              <a:pPr marL="0" marR="0" lvl="0" indent="0" algn="ctr" defTabSz="913874" rtl="0" eaLnBrk="1" fontAlgn="auto" latinLnBrk="0" hangingPunct="1">
                <a:lnSpc>
                  <a:spcPct val="100000"/>
                </a:lnSpc>
                <a:spcBef>
                  <a:spcPts val="1175"/>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Government</a:t>
              </a:r>
            </a:p>
          </p:txBody>
        </p:sp>
      </p:grpSp>
      <p:grpSp>
        <p:nvGrpSpPr>
          <p:cNvPr id="17" name="Group 16" descr="Elastic workforce bullets">
            <a:extLst>
              <a:ext uri="{FF2B5EF4-FFF2-40B4-BE49-F238E27FC236}">
                <a16:creationId xmlns:a16="http://schemas.microsoft.com/office/drawing/2014/main" id="{9D5B7B1D-687E-4770-AD1F-59D642BE0140}"/>
              </a:ext>
            </a:extLst>
          </p:cNvPr>
          <p:cNvGrpSpPr/>
          <p:nvPr/>
        </p:nvGrpSpPr>
        <p:grpSpPr>
          <a:xfrm>
            <a:off x="3548981" y="4195209"/>
            <a:ext cx="2494396" cy="2221453"/>
            <a:chOff x="3619776" y="4278943"/>
            <a:chExt cx="2544775" cy="2266318"/>
          </a:xfrm>
          <a:solidFill>
            <a:schemeClr val="tx1"/>
          </a:solidFill>
        </p:grpSpPr>
        <p:sp>
          <p:nvSpPr>
            <p:cNvPr id="9" name="Rectangle 8">
              <a:extLst>
                <a:ext uri="{FF2B5EF4-FFF2-40B4-BE49-F238E27FC236}">
                  <a16:creationId xmlns:a16="http://schemas.microsoft.com/office/drawing/2014/main" id="{4E0F3D17-5F93-4F6F-891E-BD5C799CAA0B}"/>
                </a:ext>
              </a:extLst>
            </p:cNvPr>
            <p:cNvSpPr/>
            <p:nvPr/>
          </p:nvSpPr>
          <p:spPr>
            <a:xfrm>
              <a:off x="3619776" y="4278943"/>
              <a:ext cx="2544775" cy="496253"/>
            </a:xfrm>
            <a:prstGeom prst="rect">
              <a:avLst/>
            </a:prstGeom>
            <a:grpFill/>
          </p:spPr>
          <p:txBody>
            <a:bodyPr wrap="square" lIns="0" tIns="0" rIns="0" bIns="0" anchor="t" anchorCtr="0">
              <a:no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Segoe UI Semibold"/>
                  <a:ea typeface="+mn-ea"/>
                  <a:cs typeface="Segoe UI Semilight" panose="020B0402040204020203" pitchFamily="34" charset="0"/>
                </a:rPr>
                <a:t>Elastic</a:t>
              </a:r>
            </a:p>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Segoe UI Semibold"/>
                  <a:ea typeface="+mn-ea"/>
                  <a:cs typeface="Segoe UI Semilight" panose="020B0402040204020203" pitchFamily="34" charset="0"/>
                </a:rPr>
                <a:t>workforce</a:t>
              </a:r>
              <a:endParaRPr kumimoji="0" lang="en-US" sz="1600" b="0" i="0" u="none" strike="noStrike" kern="1200" cap="none" spc="0" normalizeH="0" baseline="0" noProof="0" dirty="0">
                <a:ln>
                  <a:noFill/>
                </a:ln>
                <a:solidFill>
                  <a:srgbClr val="0070C0"/>
                </a:solidFill>
                <a:effectLst/>
                <a:uLnTx/>
                <a:uFillTx/>
                <a:latin typeface="Segoe UI Semibold"/>
                <a:ea typeface="+mn-ea"/>
                <a:cs typeface="Segoe UI Semilight" panose="020B0402040204020203" pitchFamily="34" charset="0"/>
              </a:endParaRPr>
            </a:p>
          </p:txBody>
        </p:sp>
        <p:sp>
          <p:nvSpPr>
            <p:cNvPr id="13" name="Rectangle 12">
              <a:extLst>
                <a:ext uri="{FF2B5EF4-FFF2-40B4-BE49-F238E27FC236}">
                  <a16:creationId xmlns:a16="http://schemas.microsoft.com/office/drawing/2014/main" id="{A5827A4D-E002-4428-95DD-069B5BE3AB4E}"/>
                </a:ext>
              </a:extLst>
            </p:cNvPr>
            <p:cNvSpPr/>
            <p:nvPr/>
          </p:nvSpPr>
          <p:spPr>
            <a:xfrm>
              <a:off x="3619776" y="4821397"/>
              <a:ext cx="2544775" cy="1723864"/>
            </a:xfrm>
            <a:prstGeom prst="rect">
              <a:avLst/>
            </a:prstGeom>
            <a:grpFill/>
          </p:spPr>
          <p:txBody>
            <a:bodyPr wrap="square" lIns="0" tIns="179259" rIns="0" bIns="0" anchor="t" anchorCtr="0">
              <a:noAutofit/>
            </a:bodyPr>
            <a:lstStyle/>
            <a:p>
              <a:pPr marL="0" marR="0" lvl="0" indent="0" algn="ctr" defTabSz="913874" rtl="0" eaLnBrk="1" fontAlgn="auto" latinLnBrk="0" hangingPunct="1">
                <a:lnSpc>
                  <a:spcPct val="100000"/>
                </a:lnSpc>
                <a:spcBef>
                  <a:spcPts val="1175"/>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Mergers and acquisition</a:t>
              </a:r>
            </a:p>
            <a:p>
              <a:pPr marL="0" marR="0" lvl="0" indent="0" algn="ctr" defTabSz="913874" rtl="0" eaLnBrk="1" fontAlgn="auto" latinLnBrk="0" hangingPunct="1">
                <a:lnSpc>
                  <a:spcPct val="100000"/>
                </a:lnSpc>
                <a:spcBef>
                  <a:spcPts val="1175"/>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Short term employees</a:t>
              </a:r>
            </a:p>
            <a:p>
              <a:pPr marL="0" marR="0" lvl="0" indent="0" algn="ctr" defTabSz="913874" rtl="0" eaLnBrk="1" fontAlgn="auto" latinLnBrk="0" hangingPunct="1">
                <a:lnSpc>
                  <a:spcPct val="100000"/>
                </a:lnSpc>
                <a:spcBef>
                  <a:spcPts val="1175"/>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Contractor and partner access</a:t>
              </a:r>
            </a:p>
          </p:txBody>
        </p:sp>
      </p:grpSp>
      <p:grpSp>
        <p:nvGrpSpPr>
          <p:cNvPr id="16" name="Group 15" descr="Specific employees bullets">
            <a:extLst>
              <a:ext uri="{FF2B5EF4-FFF2-40B4-BE49-F238E27FC236}">
                <a16:creationId xmlns:a16="http://schemas.microsoft.com/office/drawing/2014/main" id="{FFF78B6B-9C0F-4A89-8CED-3C229124DEC8}"/>
              </a:ext>
            </a:extLst>
          </p:cNvPr>
          <p:cNvGrpSpPr/>
          <p:nvPr/>
        </p:nvGrpSpPr>
        <p:grpSpPr>
          <a:xfrm>
            <a:off x="6147058" y="4195209"/>
            <a:ext cx="2494396" cy="2221453"/>
            <a:chOff x="6270325" y="4278943"/>
            <a:chExt cx="2544775" cy="2266318"/>
          </a:xfrm>
          <a:solidFill>
            <a:schemeClr val="tx1"/>
          </a:solidFill>
        </p:grpSpPr>
        <p:sp>
          <p:nvSpPr>
            <p:cNvPr id="10" name="Rectangle 9">
              <a:extLst>
                <a:ext uri="{FF2B5EF4-FFF2-40B4-BE49-F238E27FC236}">
                  <a16:creationId xmlns:a16="http://schemas.microsoft.com/office/drawing/2014/main" id="{3D1DB0A0-E5C2-47AF-9185-37D6F6CE1291}"/>
                </a:ext>
              </a:extLst>
            </p:cNvPr>
            <p:cNvSpPr/>
            <p:nvPr/>
          </p:nvSpPr>
          <p:spPr>
            <a:xfrm>
              <a:off x="6270325" y="4278943"/>
              <a:ext cx="2544775" cy="496253"/>
            </a:xfrm>
            <a:prstGeom prst="rect">
              <a:avLst/>
            </a:prstGeom>
            <a:grpFill/>
          </p:spPr>
          <p:txBody>
            <a:bodyPr wrap="square" lIns="0" tIns="0" rIns="0" bIns="0" anchor="t" anchorCtr="0">
              <a:no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Segoe UI Semibold"/>
                  <a:ea typeface="+mn-ea"/>
                  <a:cs typeface="Segoe UI Semilight" panose="020B0402040204020203" pitchFamily="34" charset="0"/>
                </a:rPr>
                <a:t>Specific</a:t>
              </a:r>
            </a:p>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Segoe UI Semibold"/>
                  <a:ea typeface="+mn-ea"/>
                  <a:cs typeface="Segoe UI Semilight" panose="020B0402040204020203" pitchFamily="34" charset="0"/>
                </a:rPr>
                <a:t>employees</a:t>
              </a:r>
              <a:endParaRPr kumimoji="0" lang="en-US" sz="1600" b="0" i="0" u="none" strike="noStrike" kern="1200" cap="none" spc="0" normalizeH="0" baseline="0" noProof="0" dirty="0">
                <a:ln>
                  <a:noFill/>
                </a:ln>
                <a:solidFill>
                  <a:srgbClr val="0070C0"/>
                </a:solidFill>
                <a:effectLst/>
                <a:uLnTx/>
                <a:uFillTx/>
                <a:latin typeface="Segoe UI Semibold"/>
                <a:ea typeface="+mn-ea"/>
                <a:cs typeface="Segoe UI Semilight" panose="020B0402040204020203" pitchFamily="34" charset="0"/>
              </a:endParaRPr>
            </a:p>
          </p:txBody>
        </p:sp>
        <p:sp>
          <p:nvSpPr>
            <p:cNvPr id="14" name="Rectangle 13">
              <a:extLst>
                <a:ext uri="{FF2B5EF4-FFF2-40B4-BE49-F238E27FC236}">
                  <a16:creationId xmlns:a16="http://schemas.microsoft.com/office/drawing/2014/main" id="{0C69830E-D3E0-4CAA-B290-903EC0794FC5}"/>
                </a:ext>
              </a:extLst>
            </p:cNvPr>
            <p:cNvSpPr/>
            <p:nvPr/>
          </p:nvSpPr>
          <p:spPr>
            <a:xfrm>
              <a:off x="6270325" y="4821397"/>
              <a:ext cx="2544775" cy="1723864"/>
            </a:xfrm>
            <a:prstGeom prst="rect">
              <a:avLst/>
            </a:prstGeom>
            <a:grpFill/>
          </p:spPr>
          <p:txBody>
            <a:bodyPr wrap="square" lIns="0" tIns="179259" rIns="0" bIns="0" anchor="t" anchorCtr="0">
              <a:noAutofit/>
            </a:bodyPr>
            <a:lstStyle/>
            <a:p>
              <a:pPr marL="0" marR="0" lvl="0" indent="0" algn="ctr" defTabSz="913874" rtl="0" eaLnBrk="1" fontAlgn="auto" latinLnBrk="0" hangingPunct="1">
                <a:lnSpc>
                  <a:spcPct val="100000"/>
                </a:lnSpc>
                <a:spcBef>
                  <a:spcPts val="1175"/>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BYOD and mobile</a:t>
              </a:r>
            </a:p>
            <a:p>
              <a:pPr marL="0" marR="0" lvl="0" indent="0" algn="ctr" defTabSz="913874" rtl="0" eaLnBrk="1" fontAlgn="auto" latinLnBrk="0" hangingPunct="1">
                <a:lnSpc>
                  <a:spcPct val="100000"/>
                </a:lnSpc>
                <a:spcBef>
                  <a:spcPts val="1175"/>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Call centers</a:t>
              </a:r>
            </a:p>
            <a:p>
              <a:pPr marL="0" marR="0" lvl="0" indent="0" algn="ctr" defTabSz="913874" rtl="0" eaLnBrk="1" fontAlgn="auto" latinLnBrk="0" hangingPunct="1">
                <a:lnSpc>
                  <a:spcPct val="100000"/>
                </a:lnSpc>
                <a:spcBef>
                  <a:spcPts val="1175"/>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Branch workers</a:t>
              </a:r>
            </a:p>
            <a:p>
              <a:pPr marL="0" marR="0" lvl="0" indent="0" algn="ctr" defTabSz="913874" rtl="0" eaLnBrk="1" fontAlgn="auto" latinLnBrk="0" hangingPunct="1">
                <a:lnSpc>
                  <a:spcPct val="100000"/>
                </a:lnSpc>
                <a:spcBef>
                  <a:spcPts val="1175"/>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endParaRPr>
            </a:p>
          </p:txBody>
        </p:sp>
      </p:grpSp>
      <p:grpSp>
        <p:nvGrpSpPr>
          <p:cNvPr id="19" name="Group 18" descr="Specialized workloads bullets">
            <a:extLst>
              <a:ext uri="{FF2B5EF4-FFF2-40B4-BE49-F238E27FC236}">
                <a16:creationId xmlns:a16="http://schemas.microsoft.com/office/drawing/2014/main" id="{A3D18D90-F6C7-45AA-99E6-86BBA62BAC47}"/>
              </a:ext>
            </a:extLst>
          </p:cNvPr>
          <p:cNvGrpSpPr/>
          <p:nvPr/>
        </p:nvGrpSpPr>
        <p:grpSpPr>
          <a:xfrm>
            <a:off x="8745148" y="4195209"/>
            <a:ext cx="2494396" cy="2221453"/>
            <a:chOff x="8920889" y="4278943"/>
            <a:chExt cx="2544775" cy="2266318"/>
          </a:xfrm>
          <a:solidFill>
            <a:schemeClr val="tx1"/>
          </a:solidFill>
        </p:grpSpPr>
        <p:sp>
          <p:nvSpPr>
            <p:cNvPr id="11" name="Rectangle 10">
              <a:extLst>
                <a:ext uri="{FF2B5EF4-FFF2-40B4-BE49-F238E27FC236}">
                  <a16:creationId xmlns:a16="http://schemas.microsoft.com/office/drawing/2014/main" id="{761A819A-AEB6-4EFB-9B9F-0F32E980CA06}"/>
                </a:ext>
              </a:extLst>
            </p:cNvPr>
            <p:cNvSpPr/>
            <p:nvPr/>
          </p:nvSpPr>
          <p:spPr>
            <a:xfrm>
              <a:off x="8920889" y="4278943"/>
              <a:ext cx="2544775" cy="496253"/>
            </a:xfrm>
            <a:prstGeom prst="rect">
              <a:avLst/>
            </a:prstGeom>
            <a:grpFill/>
          </p:spPr>
          <p:txBody>
            <a:bodyPr wrap="square" lIns="0" tIns="0" rIns="0" bIns="0" anchor="t" anchorCtr="0">
              <a:no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Segoe UI Semibold"/>
                  <a:ea typeface="+mn-ea"/>
                  <a:cs typeface="Segoe UI Semilight" panose="020B0402040204020203" pitchFamily="34" charset="0"/>
                </a:rPr>
                <a:t>Specialized </a:t>
              </a:r>
            </a:p>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Segoe UI Semibold"/>
                  <a:ea typeface="+mn-ea"/>
                  <a:cs typeface="Segoe UI Semilight" panose="020B0402040204020203" pitchFamily="34" charset="0"/>
                </a:rPr>
                <a:t>workloads</a:t>
              </a:r>
            </a:p>
          </p:txBody>
        </p:sp>
        <p:sp>
          <p:nvSpPr>
            <p:cNvPr id="15" name="Rectangle 14">
              <a:extLst>
                <a:ext uri="{FF2B5EF4-FFF2-40B4-BE49-F238E27FC236}">
                  <a16:creationId xmlns:a16="http://schemas.microsoft.com/office/drawing/2014/main" id="{B83C98E1-40D0-4EB9-986F-605172A81775}"/>
                </a:ext>
              </a:extLst>
            </p:cNvPr>
            <p:cNvSpPr/>
            <p:nvPr/>
          </p:nvSpPr>
          <p:spPr>
            <a:xfrm>
              <a:off x="8920889" y="4821397"/>
              <a:ext cx="2544775" cy="1723864"/>
            </a:xfrm>
            <a:prstGeom prst="rect">
              <a:avLst/>
            </a:prstGeom>
            <a:grpFill/>
          </p:spPr>
          <p:txBody>
            <a:bodyPr wrap="square" lIns="0" tIns="179259" rIns="0" bIns="0" anchor="t" anchorCtr="0">
              <a:noAutofit/>
            </a:bodyPr>
            <a:lstStyle/>
            <a:p>
              <a:pPr marL="0" marR="0" lvl="0" indent="0" algn="ctr" defTabSz="913874" rtl="0" eaLnBrk="1" fontAlgn="auto" latinLnBrk="0" hangingPunct="1">
                <a:lnSpc>
                  <a:spcPct val="100000"/>
                </a:lnSpc>
                <a:spcBef>
                  <a:spcPts val="1175"/>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Design and engineering</a:t>
              </a:r>
            </a:p>
            <a:p>
              <a:pPr marL="0" marR="0" lvl="0" indent="0" algn="ctr" defTabSz="913874" rtl="0" eaLnBrk="1" fontAlgn="auto" latinLnBrk="0" hangingPunct="1">
                <a:lnSpc>
                  <a:spcPct val="100000"/>
                </a:lnSpc>
                <a:spcBef>
                  <a:spcPts val="1175"/>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Legacy apps</a:t>
              </a:r>
            </a:p>
            <a:p>
              <a:pPr marL="0" marR="0" lvl="0" indent="0" algn="ctr" defTabSz="913874" rtl="0" eaLnBrk="1" fontAlgn="auto" latinLnBrk="0" hangingPunct="1">
                <a:lnSpc>
                  <a:spcPct val="100000"/>
                </a:lnSpc>
                <a:spcBef>
                  <a:spcPts val="1175"/>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Software dev test</a:t>
              </a:r>
            </a:p>
          </p:txBody>
        </p:sp>
      </p:grpSp>
    </p:spTree>
    <p:extLst>
      <p:ext uri="{BB962C8B-B14F-4D97-AF65-F5344CB8AC3E}">
        <p14:creationId xmlns:p14="http://schemas.microsoft.com/office/powerpoint/2010/main" val="29116647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42" presetClass="path" presetSubtype="0" decel="100000" fill="hold" nodeType="withEffect">
                                  <p:stCondLst>
                                    <p:cond delay="0"/>
                                  </p:stCondLst>
                                  <p:childTnLst>
                                    <p:animMotion origin="layout" path="M 1.45833E-6 -1.11111E-6 L 1.45833E-6 0.03426 " pathEditMode="relative" rAng="0" ptsTypes="AA">
                                      <p:cBhvr>
                                        <p:cTn id="30" dur="750" spd="-100000" fill="hold"/>
                                        <p:tgtEl>
                                          <p:spTgt spid="18"/>
                                        </p:tgtEl>
                                        <p:attrNameLst>
                                          <p:attrName>ppt_x</p:attrName>
                                          <p:attrName>ppt_y</p:attrName>
                                        </p:attrNameLst>
                                      </p:cBhvr>
                                      <p:rCtr x="0" y="1713"/>
                                    </p:animMotion>
                                  </p:childTnLst>
                                </p:cTn>
                              </p:par>
                              <p:par>
                                <p:cTn id="31" presetID="42" presetClass="path" presetSubtype="0" decel="100000" fill="hold" nodeType="withEffect">
                                  <p:stCondLst>
                                    <p:cond delay="0"/>
                                  </p:stCondLst>
                                  <p:childTnLst>
                                    <p:animMotion origin="layout" path="M 1.45833E-6 -1.11111E-6 L 1.45833E-6 0.03426 " pathEditMode="relative" rAng="0" ptsTypes="AA">
                                      <p:cBhvr>
                                        <p:cTn id="32" dur="750" spd="-100000" fill="hold"/>
                                        <p:tgtEl>
                                          <p:spTgt spid="17"/>
                                        </p:tgtEl>
                                        <p:attrNameLst>
                                          <p:attrName>ppt_x</p:attrName>
                                          <p:attrName>ppt_y</p:attrName>
                                        </p:attrNameLst>
                                      </p:cBhvr>
                                      <p:rCtr x="0" y="1713"/>
                                    </p:animMotion>
                                  </p:childTnLst>
                                </p:cTn>
                              </p:par>
                              <p:par>
                                <p:cTn id="33" presetID="42" presetClass="path" presetSubtype="0" decel="100000" fill="hold" nodeType="withEffect">
                                  <p:stCondLst>
                                    <p:cond delay="0"/>
                                  </p:stCondLst>
                                  <p:childTnLst>
                                    <p:animMotion origin="layout" path="M 1.45833E-6 -1.11111E-6 L 1.45833E-6 0.03426 " pathEditMode="relative" rAng="0" ptsTypes="AA">
                                      <p:cBhvr>
                                        <p:cTn id="34" dur="750" spd="-100000" fill="hold"/>
                                        <p:tgtEl>
                                          <p:spTgt spid="16"/>
                                        </p:tgtEl>
                                        <p:attrNameLst>
                                          <p:attrName>ppt_x</p:attrName>
                                          <p:attrName>ppt_y</p:attrName>
                                        </p:attrNameLst>
                                      </p:cBhvr>
                                      <p:rCtr x="0" y="1713"/>
                                    </p:animMotion>
                                  </p:childTnLst>
                                </p:cTn>
                              </p:par>
                              <p:par>
                                <p:cTn id="35" presetID="42" presetClass="path" presetSubtype="0" decel="100000" fill="hold" nodeType="withEffect">
                                  <p:stCondLst>
                                    <p:cond delay="0"/>
                                  </p:stCondLst>
                                  <p:childTnLst>
                                    <p:animMotion origin="layout" path="M 1.45833E-6 -1.11111E-6 L 1.45833E-6 0.03426 " pathEditMode="relative" rAng="0" ptsTypes="AA">
                                      <p:cBhvr>
                                        <p:cTn id="36" dur="750" spd="-100000" fill="hold"/>
                                        <p:tgtEl>
                                          <p:spTgt spid="19"/>
                                        </p:tgtEl>
                                        <p:attrNameLst>
                                          <p:attrName>ppt_x</p:attrName>
                                          <p:attrName>ppt_y</p:attrName>
                                        </p:attrNameLst>
                                      </p:cBhvr>
                                      <p:rCtr x="0" y="1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5808"/>
            <a:ext cx="9144000" cy="498598"/>
          </a:xfrm>
        </p:spPr>
        <p:txBody>
          <a:bodyPr/>
          <a:lstStyle/>
          <a:p>
            <a:r>
              <a:rPr lang="en-US" dirty="0"/>
              <a:t>Licensing and Pricing</a:t>
            </a:r>
          </a:p>
        </p:txBody>
      </p:sp>
    </p:spTree>
    <p:extLst>
      <p:ext uri="{BB962C8B-B14F-4D97-AF65-F5344CB8AC3E}">
        <p14:creationId xmlns:p14="http://schemas.microsoft.com/office/powerpoint/2010/main" val="383573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A72F22B-055E-4494-8B46-8DAAAB23E883}"/>
              </a:ext>
            </a:extLst>
          </p:cNvPr>
          <p:cNvSpPr/>
          <p:nvPr/>
        </p:nvSpPr>
        <p:spPr bwMode="auto">
          <a:xfrm>
            <a:off x="1574117" y="1456077"/>
            <a:ext cx="4235041" cy="3216265"/>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225" rtl="0" eaLnBrk="0" fontAlgn="base" latinLnBrk="0" hangingPunct="0">
              <a:lnSpc>
                <a:spcPct val="100000"/>
              </a:lnSpc>
              <a:spcBef>
                <a:spcPts val="800"/>
              </a:spcBef>
              <a:spcAft>
                <a:spcPts val="0"/>
              </a:spcAft>
              <a:buClrTx/>
              <a:buSzTx/>
              <a:buFontTx/>
              <a:buNone/>
              <a:tabLst/>
              <a:defRPr/>
            </a:pPr>
            <a:r>
              <a:rPr kumimoji="0" lang="en-US" altLang="en-US" sz="2000" b="0" i="0" u="none" strike="noStrike" kern="1200" cap="none" spc="0" normalizeH="0" baseline="0" noProof="0">
                <a:ln>
                  <a:noFill/>
                </a:ln>
                <a:solidFill>
                  <a:srgbClr val="0078D4"/>
                </a:solidFill>
                <a:effectLst/>
                <a:uLnTx/>
                <a:uFillTx/>
                <a:latin typeface="Segoe UI Semibold"/>
                <a:ea typeface="+mn-ea"/>
                <a:cs typeface="+mn-cs"/>
              </a:rPr>
              <a:t>Client</a:t>
            </a:r>
          </a:p>
          <a:p>
            <a:pPr marL="0" marR="0" lvl="0" indent="0" algn="l" defTabSz="914225" rtl="0" eaLnBrk="0" fontAlgn="base" latinLnBrk="0" hangingPunct="0">
              <a:lnSpc>
                <a:spcPct val="100000"/>
              </a:lnSpc>
              <a:spcBef>
                <a:spcPts val="800"/>
              </a:spcBef>
              <a:spcAft>
                <a:spcPts val="60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Segoe UI"/>
                <a:ea typeface="+mn-ea"/>
                <a:cs typeface="+mn-cs"/>
              </a:rPr>
              <a:t>Customers are eligible to access Windows 10 single and multi session and Windows 7 with Windows Virtual Desktop (WVD) if they have one of the following licenses*:</a:t>
            </a:r>
            <a:endParaRPr kumimoji="0" lang="en-US" altLang="en-US" sz="1400" b="0" i="0" u="none" strike="noStrike" kern="1200" cap="none" spc="0" normalizeH="0" baseline="0" noProof="0">
              <a:ln>
                <a:noFill/>
              </a:ln>
              <a:solidFill>
                <a:srgbClr val="000000"/>
              </a:solidFill>
              <a:effectLst/>
              <a:uLnTx/>
              <a:uFillTx/>
              <a:latin typeface="Segoe UI"/>
              <a:ea typeface="+mn-ea"/>
              <a:cs typeface="Segoe UI"/>
            </a:endParaRPr>
          </a:p>
          <a:p>
            <a:pPr marL="0" marR="0" lvl="1" indent="0" algn="l" defTabSz="914225" rtl="0" eaLnBrk="0" fontAlgn="base" latinLnBrk="0" hangingPunct="0">
              <a:lnSpc>
                <a:spcPct val="100000"/>
              </a:lnSpc>
              <a:spcBef>
                <a:spcPts val="40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Segoe UI Semibold"/>
                <a:ea typeface="+mn-ea"/>
                <a:cs typeface="+mn-cs"/>
              </a:rPr>
              <a:t>Microsoft 365 E3/E5</a:t>
            </a:r>
            <a:endParaRPr kumimoji="0" lang="en-US" altLang="en-US" sz="1400" b="0" i="0" u="none" strike="noStrike" kern="1200" cap="none" spc="0" normalizeH="0" baseline="0" noProof="0">
              <a:ln>
                <a:noFill/>
              </a:ln>
              <a:solidFill>
                <a:srgbClr val="000000"/>
              </a:solidFill>
              <a:effectLst/>
              <a:uLnTx/>
              <a:uFillTx/>
              <a:latin typeface="Segoe UI Semibold"/>
              <a:ea typeface="+mn-ea"/>
              <a:cs typeface="Segoe UI Semibold"/>
            </a:endParaRPr>
          </a:p>
          <a:p>
            <a:pPr marL="0" marR="0" lvl="1" indent="0" algn="l" defTabSz="914225" rtl="0" eaLnBrk="1" fontAlgn="auto" latinLnBrk="0" hangingPunct="1">
              <a:lnSpc>
                <a:spcPct val="100000"/>
              </a:lnSpc>
              <a:spcBef>
                <a:spcPts val="40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Segoe UI Semibold"/>
                <a:ea typeface="+mn-ea"/>
                <a:cs typeface="+mn-cs"/>
              </a:rPr>
              <a:t>Microsoft 365 A3/A5/Student Use Benefits</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a:p>
            <a:pPr marL="0" marR="0" lvl="1" indent="0" algn="l" defTabSz="914225" rtl="0" eaLnBrk="0" fontAlgn="base" latinLnBrk="0" hangingPunct="0">
              <a:lnSpc>
                <a:spcPct val="100000"/>
              </a:lnSpc>
              <a:spcBef>
                <a:spcPts val="40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Segoe UI Semibold"/>
                <a:ea typeface="+mn-ea"/>
                <a:cs typeface="+mn-cs"/>
              </a:rPr>
              <a:t>Microsoft 365 F3</a:t>
            </a:r>
            <a:endParaRPr kumimoji="0" lang="en-US" altLang="en-US" sz="1400" b="0" i="0" u="none" strike="noStrike" kern="1200" cap="none" spc="0" normalizeH="0" baseline="0" noProof="0">
              <a:ln>
                <a:noFill/>
              </a:ln>
              <a:solidFill>
                <a:srgbClr val="000000"/>
              </a:solidFill>
              <a:effectLst/>
              <a:uLnTx/>
              <a:uFillTx/>
              <a:latin typeface="Segoe UI Semibold"/>
              <a:ea typeface="+mn-ea"/>
              <a:cs typeface="Segoe UI Semibold"/>
            </a:endParaRPr>
          </a:p>
          <a:p>
            <a:pPr marL="0" marR="0" lvl="1" indent="0" algn="l" defTabSz="914225" rtl="0" eaLnBrk="0" fontAlgn="base" latinLnBrk="0" hangingPunct="0">
              <a:lnSpc>
                <a:spcPct val="100000"/>
              </a:lnSpc>
              <a:spcBef>
                <a:spcPts val="40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Segoe UI Semibold"/>
                <a:ea typeface="+mn-ea"/>
                <a:cs typeface="+mn-cs"/>
              </a:rPr>
              <a:t>Microsoft 365 Business</a:t>
            </a:r>
            <a:endParaRPr kumimoji="0" lang="en-US" altLang="en-US" sz="1400" b="0" i="0" u="none" strike="noStrike" kern="1200" cap="none" spc="0" normalizeH="0" baseline="0" noProof="0">
              <a:ln>
                <a:noFill/>
              </a:ln>
              <a:solidFill>
                <a:srgbClr val="000000"/>
              </a:solidFill>
              <a:effectLst/>
              <a:uLnTx/>
              <a:uFillTx/>
              <a:latin typeface="Segoe UI Semibold"/>
              <a:ea typeface="+mn-ea"/>
              <a:cs typeface="Segoe UI Semibold"/>
            </a:endParaRPr>
          </a:p>
          <a:p>
            <a:pPr marL="0" marR="0" lvl="1" indent="0" algn="l" defTabSz="914225" rtl="0" eaLnBrk="0" fontAlgn="base" latinLnBrk="0" hangingPunct="0">
              <a:lnSpc>
                <a:spcPct val="100000"/>
              </a:lnSpc>
              <a:spcBef>
                <a:spcPts val="40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Segoe UI Semibold"/>
                <a:ea typeface="+mn-ea"/>
                <a:cs typeface="+mn-cs"/>
              </a:rPr>
              <a:t>Windows 10 Enterprise E3/E5</a:t>
            </a:r>
            <a:endParaRPr kumimoji="0" lang="en-US" altLang="en-US" sz="1400" b="0" i="0" u="none" strike="noStrike" kern="1200" cap="none" spc="0" normalizeH="0" baseline="0" noProof="0">
              <a:ln>
                <a:noFill/>
              </a:ln>
              <a:solidFill>
                <a:srgbClr val="000000"/>
              </a:solidFill>
              <a:effectLst/>
              <a:uLnTx/>
              <a:uFillTx/>
              <a:latin typeface="Segoe UI Semibold"/>
              <a:ea typeface="+mn-ea"/>
              <a:cs typeface="Segoe UI Semibold"/>
            </a:endParaRPr>
          </a:p>
          <a:p>
            <a:pPr marL="0" marR="0" lvl="1" indent="0" algn="l" defTabSz="914225" rtl="0" eaLnBrk="0" fontAlgn="base" latinLnBrk="0" hangingPunct="0">
              <a:lnSpc>
                <a:spcPct val="100000"/>
              </a:lnSpc>
              <a:spcBef>
                <a:spcPts val="40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Segoe UI Semibold"/>
                <a:ea typeface="+mn-ea"/>
                <a:cs typeface="+mn-cs"/>
              </a:rPr>
              <a:t>Windows 10 Education A3/A5</a:t>
            </a:r>
            <a:endParaRPr kumimoji="0" lang="en-US" altLang="en-US" sz="1400" b="0" i="0" u="none" strike="noStrike" kern="1200" cap="none" spc="0" normalizeH="0" baseline="0" noProof="0">
              <a:ln>
                <a:noFill/>
              </a:ln>
              <a:solidFill>
                <a:srgbClr val="000000"/>
              </a:solidFill>
              <a:effectLst/>
              <a:uLnTx/>
              <a:uFillTx/>
              <a:latin typeface="Segoe UI Semibold"/>
              <a:ea typeface="+mn-ea"/>
              <a:cs typeface="Segoe UI Semibold"/>
            </a:endParaRPr>
          </a:p>
          <a:p>
            <a:pPr marL="0" marR="0" lvl="1" indent="0" algn="l" defTabSz="914225" rtl="0" eaLnBrk="0" fontAlgn="base" latinLnBrk="0" hangingPunct="0">
              <a:lnSpc>
                <a:spcPct val="100000"/>
              </a:lnSpc>
              <a:spcBef>
                <a:spcPts val="40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Segoe UI Semibold"/>
                <a:ea typeface="+mn-ea"/>
                <a:cs typeface="+mn-cs"/>
              </a:rPr>
              <a:t>Windows 10 VDA per user</a:t>
            </a:r>
            <a:endParaRPr kumimoji="0" lang="en-US" altLang="en-US" sz="1200" b="0" i="0" u="none" strike="noStrike" kern="1200" cap="none" spc="0" normalizeH="0" baseline="0" noProof="0">
              <a:ln>
                <a:noFill/>
              </a:ln>
              <a:solidFill>
                <a:srgbClr val="000000"/>
              </a:solidFill>
              <a:effectLst/>
              <a:uLnTx/>
              <a:uFillTx/>
              <a:latin typeface="Segoe UI Semibold"/>
              <a:ea typeface="+mn-ea"/>
              <a:cs typeface="Segoe UI Semibold"/>
            </a:endParaRPr>
          </a:p>
        </p:txBody>
      </p:sp>
      <p:sp>
        <p:nvSpPr>
          <p:cNvPr id="2" name="Title 1">
            <a:extLst>
              <a:ext uri="{FF2B5EF4-FFF2-40B4-BE49-F238E27FC236}">
                <a16:creationId xmlns:a16="http://schemas.microsoft.com/office/drawing/2014/main" id="{36E59E6B-7639-4109-AC3D-A7E70C8CAF48}"/>
              </a:ext>
            </a:extLst>
          </p:cNvPr>
          <p:cNvSpPr>
            <a:spLocks noGrp="1"/>
          </p:cNvSpPr>
          <p:nvPr>
            <p:ph type="title"/>
          </p:nvPr>
        </p:nvSpPr>
        <p:spPr>
          <a:xfrm>
            <a:off x="588263" y="457200"/>
            <a:ext cx="11018520" cy="553998"/>
          </a:xfrm>
        </p:spPr>
        <p:txBody>
          <a:bodyPr/>
          <a:lstStyle/>
          <a:p>
            <a:r>
              <a:rPr lang="en-US">
                <a:solidFill>
                  <a:schemeClr val="bg1"/>
                </a:solidFill>
              </a:rPr>
              <a:t>Most customers are already eligible for WVD</a:t>
            </a:r>
          </a:p>
        </p:txBody>
      </p:sp>
      <p:sp>
        <p:nvSpPr>
          <p:cNvPr id="18" name="Rectangle 17">
            <a:extLst>
              <a:ext uri="{FF2B5EF4-FFF2-40B4-BE49-F238E27FC236}">
                <a16:creationId xmlns:a16="http://schemas.microsoft.com/office/drawing/2014/main" id="{74542CE9-6B9D-4039-A2D9-77BA5B7996F3}"/>
              </a:ext>
            </a:extLst>
          </p:cNvPr>
          <p:cNvSpPr/>
          <p:nvPr/>
        </p:nvSpPr>
        <p:spPr bwMode="auto">
          <a:xfrm>
            <a:off x="7378997" y="1456077"/>
            <a:ext cx="4235041" cy="1400383"/>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225" rtl="0" eaLnBrk="0" fontAlgn="base" latinLnBrk="0" hangingPunct="0">
              <a:lnSpc>
                <a:spcPct val="100000"/>
              </a:lnSpc>
              <a:spcBef>
                <a:spcPts val="800"/>
              </a:spcBef>
              <a:spcAft>
                <a:spcPts val="0"/>
              </a:spcAft>
              <a:buClrTx/>
              <a:buSzTx/>
              <a:buFontTx/>
              <a:buNone/>
              <a:tabLst/>
              <a:defRPr/>
            </a:pPr>
            <a:r>
              <a:rPr kumimoji="0" lang="en-US" altLang="en-US" sz="2000" b="0" i="0" u="none" strike="noStrike" kern="1200" cap="none" spc="0" normalizeH="0" baseline="0" noProof="0">
                <a:ln>
                  <a:noFill/>
                </a:ln>
                <a:solidFill>
                  <a:srgbClr val="0078D4"/>
                </a:solidFill>
                <a:effectLst/>
                <a:uLnTx/>
                <a:uFillTx/>
                <a:latin typeface="Segoe UI Semibold"/>
                <a:ea typeface="+mn-ea"/>
                <a:cs typeface="+mn-cs"/>
              </a:rPr>
              <a:t>Server</a:t>
            </a:r>
          </a:p>
          <a:p>
            <a:pPr marL="0" marR="0" lvl="0" indent="0" algn="l" defTabSz="914225" rtl="0" eaLnBrk="0" fontAlgn="base" latinLnBrk="0" hangingPunct="0">
              <a:lnSpc>
                <a:spcPct val="100000"/>
              </a:lnSpc>
              <a:spcBef>
                <a:spcPts val="800"/>
              </a:spcBef>
              <a:spcAft>
                <a:spcPts val="60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Segoe UI"/>
                <a:ea typeface="+mn-ea"/>
                <a:cs typeface="+mn-cs"/>
              </a:rPr>
              <a:t>Customers are eligible to access Server workloads with Windows Virtual Desktop (WVD) if they have </a:t>
            </a:r>
            <a:br>
              <a:rPr kumimoji="0" lang="en-US" altLang="en-US" sz="1400" b="0" i="0" u="none" strike="noStrike" kern="1200" cap="none" spc="0" normalizeH="0" baseline="0" noProof="0">
                <a:ln>
                  <a:noFill/>
                </a:ln>
                <a:solidFill>
                  <a:srgbClr val="000000"/>
                </a:solidFill>
                <a:effectLst/>
                <a:uLnTx/>
                <a:uFillTx/>
                <a:latin typeface="Segoe UI"/>
                <a:ea typeface="+mn-ea"/>
                <a:cs typeface="+mn-cs"/>
              </a:rPr>
            </a:br>
            <a:r>
              <a:rPr kumimoji="0" lang="en-US" altLang="en-US" sz="1400" b="0" i="0" u="none" strike="noStrike" kern="1200" cap="none" spc="0" normalizeH="0" baseline="0" noProof="0">
                <a:ln>
                  <a:noFill/>
                </a:ln>
                <a:solidFill>
                  <a:srgbClr val="000000"/>
                </a:solidFill>
                <a:effectLst/>
                <a:uLnTx/>
                <a:uFillTx/>
                <a:latin typeface="Segoe UI"/>
                <a:ea typeface="+mn-ea"/>
                <a:cs typeface="+mn-cs"/>
              </a:rPr>
              <a:t>one of the following licenses:</a:t>
            </a:r>
          </a:p>
          <a:p>
            <a:pPr marL="0" marR="0" lvl="1" indent="0" algn="l" defTabSz="914225" rtl="0" eaLnBrk="0" fontAlgn="base" latinLnBrk="0" hangingPunct="0">
              <a:lnSpc>
                <a:spcPct val="100000"/>
              </a:lnSpc>
              <a:spcBef>
                <a:spcPts val="40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Segoe UI Semibold"/>
                <a:ea typeface="+mn-ea"/>
                <a:cs typeface="+mn-cs"/>
              </a:rPr>
              <a:t>RDS CAL license with active Software Assurance (SA)</a:t>
            </a:r>
            <a:endParaRPr kumimoji="0" lang="en-US" altLang="en-US" sz="1400" b="0" i="0" u="none" strike="noStrike" kern="1200" cap="none" spc="0" normalizeH="0" baseline="0" noProof="0">
              <a:ln>
                <a:noFill/>
              </a:ln>
              <a:solidFill>
                <a:srgbClr val="000000"/>
              </a:solidFill>
              <a:effectLst/>
              <a:uLnTx/>
              <a:uFillTx/>
              <a:latin typeface="Segoe UI Semibold"/>
              <a:ea typeface="+mn-ea"/>
              <a:cs typeface="Segoe UI Semibold"/>
            </a:endParaRPr>
          </a:p>
        </p:txBody>
      </p:sp>
      <p:sp>
        <p:nvSpPr>
          <p:cNvPr id="12" name="Rectangle 11">
            <a:extLst>
              <a:ext uri="{FF2B5EF4-FFF2-40B4-BE49-F238E27FC236}">
                <a16:creationId xmlns:a16="http://schemas.microsoft.com/office/drawing/2014/main" id="{D1784155-2DE7-471C-AD9B-7D688D65A637}"/>
              </a:ext>
            </a:extLst>
          </p:cNvPr>
          <p:cNvSpPr/>
          <p:nvPr/>
        </p:nvSpPr>
        <p:spPr>
          <a:xfrm>
            <a:off x="1492837" y="5077642"/>
            <a:ext cx="10109883" cy="1292662"/>
          </a:xfrm>
          <a:prstGeom prst="rect">
            <a:avLst/>
          </a:prstGeom>
          <a:noFill/>
          <a:ln w="10795" cap="flat" cmpd="sng" algn="ctr">
            <a:noFill/>
            <a:prstDash val="solid"/>
          </a:ln>
          <a:effectLst/>
        </p:spPr>
        <p:txBody>
          <a:bodyPr spcFirstLastPara="0" vert="horz" wrap="square" lIns="0" tIns="0" rIns="0" bIns="0" numCol="1" spcCol="1270" anchor="ctr" anchorCtr="0">
            <a:spAutoFit/>
          </a:bodyPr>
          <a:lstStyle/>
          <a:p>
            <a:pPr marL="285750" marR="0" lvl="0" indent="-285750" algn="l" defTabSz="1219613"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Pay only for the virtual machines (VMs), storage, and networking consumed when the users are using the service</a:t>
            </a:r>
          </a:p>
          <a:p>
            <a:pPr marL="285750" marR="0" lvl="0" indent="-285750" algn="l" defTabSz="1219613"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rPr>
              <a:t>Windows Virtual Desktop session host virtual machines (including Citrix Cloud and VMWare Horizon Cloud on Azure deployments) are charged at Linux compute rates for Windows 10 single, Windows 10 multi-session, and Windows Server. Customer only needs to bring appropriate Windows license</a:t>
            </a:r>
          </a:p>
          <a:p>
            <a:pPr marL="285750" marR="0" lvl="0" indent="-285750" algn="l" defTabSz="1219613"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rPr>
              <a:t>Take advantage of options such as </a:t>
            </a:r>
            <a:r>
              <a:rPr kumimoji="0" lang="en-US" sz="1400" b="0" i="0" u="none" strike="noStrike" kern="1200" cap="none" spc="0" normalizeH="0" baseline="0" noProof="0">
                <a:ln>
                  <a:noFill/>
                </a:ln>
                <a:solidFill>
                  <a:srgbClr val="0078D4"/>
                </a:solidFill>
                <a:effectLst/>
                <a:uLnTx/>
                <a:uFillTx/>
                <a:latin typeface="Segoe UI "/>
                <a:ea typeface="Calibri" panose="020F050202020403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one-year or three-year Azure Reserved Virtual Machine Instances</a:t>
            </a:r>
            <a:r>
              <a:rPr kumimoji="0" lang="en-US" sz="1400" b="0" i="0" u="sng" strike="noStrike" kern="1200" cap="none" spc="0" normalizeH="0" baseline="0" noProof="0">
                <a:ln>
                  <a:noFill/>
                </a:ln>
                <a:solidFill>
                  <a:srgbClr val="0078D4"/>
                </a:solidFill>
                <a:effectLst/>
                <a:uLnTx/>
                <a:uFillTx/>
                <a:latin typeface="Segoe UI"/>
                <a:ea typeface="+mn-ea"/>
                <a:cs typeface="Segoe UI" pitchFamily="34" charset="0"/>
              </a:rPr>
              <a:t>,</a:t>
            </a:r>
            <a:r>
              <a:rPr kumimoji="0" lang="en-US" sz="1400" b="0" i="0" u="none" strike="noStrike" kern="1200" cap="none" spc="0" normalizeH="0" baseline="0" noProof="0">
                <a:ln>
                  <a:noFill/>
                </a:ln>
                <a:solidFill>
                  <a:srgbClr val="0078D4"/>
                </a:solidFill>
                <a:effectLst/>
                <a:uLnTx/>
                <a:uFillTx/>
                <a:latin typeface="Segoe UI"/>
                <a:ea typeface="+mn-ea"/>
                <a:cs typeface="Segoe UI" pitchFamily="34" charset="0"/>
              </a:rPr>
              <a:t> </a:t>
            </a:r>
            <a:r>
              <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rPr>
              <a:t>which can save up to 72 percent versus pay-as-you-go pricing</a:t>
            </a: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a:t>
            </a:r>
            <a:r>
              <a:rPr kumimoji="0" lang="en-US" sz="1400" b="0" i="0" u="none" strike="noStrike" kern="1200" cap="none" spc="0" normalizeH="0" baseline="0" noProof="0">
                <a:ln>
                  <a:noFill/>
                </a:ln>
                <a:solidFill>
                  <a:srgbClr val="0078D4"/>
                </a:solidFill>
                <a:effectLst/>
                <a:uLnTx/>
                <a:uFillTx/>
                <a:latin typeface="Segoe UI"/>
                <a:ea typeface="+mn-ea"/>
                <a:cs typeface="Segoe UI" pitchFamily="34" charset="0"/>
                <a:hlinkClick r:id="rId4">
                  <a:extLst>
                    <a:ext uri="{A12FA001-AC4F-418D-AE19-62706E023703}">
                      <ahyp:hlinkClr xmlns:ahyp="http://schemas.microsoft.com/office/drawing/2018/hyperlinkcolor" val="tx"/>
                    </a:ext>
                  </a:extLst>
                </a:hlinkClick>
              </a:rPr>
              <a:t>Now with monthly payment options</a:t>
            </a:r>
            <a:r>
              <a:rPr kumimoji="0" lang="en-US" sz="1400" b="0" i="0" u="none" strike="noStrike" kern="1200" cap="none" spc="0" normalizeH="0" baseline="0" noProof="0">
                <a:ln>
                  <a:noFill/>
                </a:ln>
                <a:solidFill>
                  <a:srgbClr val="0078D4"/>
                </a:solidFill>
                <a:effectLst/>
                <a:uLnTx/>
                <a:uFillTx/>
                <a:latin typeface="Segoe UI"/>
                <a:ea typeface="+mn-ea"/>
                <a:cs typeface="Segoe UI" pitchFamily="34" charset="0"/>
              </a:rPr>
              <a:t>!</a:t>
            </a:r>
          </a:p>
        </p:txBody>
      </p:sp>
      <p:sp>
        <p:nvSpPr>
          <p:cNvPr id="9" name="Rectangle 8">
            <a:extLst>
              <a:ext uri="{FF2B5EF4-FFF2-40B4-BE49-F238E27FC236}">
                <a16:creationId xmlns:a16="http://schemas.microsoft.com/office/drawing/2014/main" id="{D805EA35-8FB0-430E-ABA2-57F1544E9535}"/>
              </a:ext>
            </a:extLst>
          </p:cNvPr>
          <p:cNvSpPr/>
          <p:nvPr/>
        </p:nvSpPr>
        <p:spPr>
          <a:xfrm>
            <a:off x="547703" y="6429734"/>
            <a:ext cx="11055017" cy="415498"/>
          </a:xfrm>
          <a:prstGeom prst="rect">
            <a:avLst/>
          </a:prstGeom>
        </p:spPr>
        <p:txBody>
          <a:bodyPr wrap="square">
            <a:spAutoFit/>
          </a:bodyPr>
          <a:lstStyle/>
          <a:p>
            <a:pPr marL="0" marR="0" lvl="1" indent="0" algn="l" defTabSz="914225" rtl="0" eaLnBrk="0" fontAlgn="base" latinLnBrk="0" hangingPunct="0">
              <a:lnSpc>
                <a:spcPct val="100000"/>
              </a:lnSpc>
              <a:spcBef>
                <a:spcPts val="800"/>
              </a:spcBef>
              <a:spcAft>
                <a:spcPts val="0"/>
              </a:spcAft>
              <a:buClrTx/>
              <a:buSzTx/>
              <a:buFontTx/>
              <a:buNone/>
              <a:tabLst/>
              <a:defRPr/>
            </a:pPr>
            <a:r>
              <a:rPr kumimoji="0" lang="en-US" altLang="en-US" sz="1050" b="0" i="0" u="none" strike="noStrike" kern="1200" cap="none" spc="0" normalizeH="0" baseline="0" noProof="0">
                <a:ln>
                  <a:noFill/>
                </a:ln>
                <a:solidFill>
                  <a:srgbClr val="000000"/>
                </a:solidFill>
                <a:effectLst/>
                <a:uLnTx/>
                <a:uFillTx/>
                <a:latin typeface="Segoe UI"/>
                <a:ea typeface="+mn-ea"/>
                <a:cs typeface="+mn-cs"/>
              </a:rPr>
              <a:t>*Customers can access Windows Virtual Desktop from their non-Windows Pro endpoints if they have a Microsoft 365 E3/E5/F1, Microsoft 365 A3/A5/Student Use Benefit or Windows 10 VDA per user license.</a:t>
            </a:r>
          </a:p>
        </p:txBody>
      </p:sp>
      <p:grpSp>
        <p:nvGrpSpPr>
          <p:cNvPr id="19" name="Group 18" descr="laptop icon">
            <a:extLst>
              <a:ext uri="{FF2B5EF4-FFF2-40B4-BE49-F238E27FC236}">
                <a16:creationId xmlns:a16="http://schemas.microsoft.com/office/drawing/2014/main" id="{6BC571CD-C5E6-4A79-B4B0-8A513CBE2123}"/>
              </a:ext>
            </a:extLst>
          </p:cNvPr>
          <p:cNvGrpSpPr/>
          <p:nvPr/>
        </p:nvGrpSpPr>
        <p:grpSpPr>
          <a:xfrm>
            <a:off x="680944" y="1499718"/>
            <a:ext cx="658598" cy="480968"/>
            <a:chOff x="5884864" y="1174751"/>
            <a:chExt cx="382588" cy="279400"/>
          </a:xfrm>
        </p:grpSpPr>
        <p:sp>
          <p:nvSpPr>
            <p:cNvPr id="21" name="Freeform 51">
              <a:extLst>
                <a:ext uri="{FF2B5EF4-FFF2-40B4-BE49-F238E27FC236}">
                  <a16:creationId xmlns:a16="http://schemas.microsoft.com/office/drawing/2014/main" id="{2FD680D3-7815-46D7-BF4B-BA53A260A42E}"/>
                </a:ext>
              </a:extLst>
            </p:cNvPr>
            <p:cNvSpPr>
              <a:spLocks/>
            </p:cNvSpPr>
            <p:nvPr/>
          </p:nvSpPr>
          <p:spPr bwMode="auto">
            <a:xfrm>
              <a:off x="5884864"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3" name="Freeform 52">
              <a:extLst>
                <a:ext uri="{FF2B5EF4-FFF2-40B4-BE49-F238E27FC236}">
                  <a16:creationId xmlns:a16="http://schemas.microsoft.com/office/drawing/2014/main" id="{4708570E-7FAD-41D9-A167-4FD624B3D3CC}"/>
                </a:ext>
              </a:extLst>
            </p:cNvPr>
            <p:cNvSpPr>
              <a:spLocks/>
            </p:cNvSpPr>
            <p:nvPr/>
          </p:nvSpPr>
          <p:spPr bwMode="auto">
            <a:xfrm>
              <a:off x="5946776" y="1174751"/>
              <a:ext cx="261938" cy="182563"/>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174">
              <a:extLst>
                <a:ext uri="{FF2B5EF4-FFF2-40B4-BE49-F238E27FC236}">
                  <a16:creationId xmlns:a16="http://schemas.microsoft.com/office/drawing/2014/main" id="{6983219B-2617-48C2-8807-26B54F137ACA}"/>
                </a:ext>
              </a:extLst>
            </p:cNvPr>
            <p:cNvSpPr>
              <a:spLocks/>
            </p:cNvSpPr>
            <p:nvPr/>
          </p:nvSpPr>
          <p:spPr bwMode="auto">
            <a:xfrm>
              <a:off x="5946776" y="1174751"/>
              <a:ext cx="222250" cy="182563"/>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5" name="Group 24" descr="Server icon">
            <a:extLst>
              <a:ext uri="{FF2B5EF4-FFF2-40B4-BE49-F238E27FC236}">
                <a16:creationId xmlns:a16="http://schemas.microsoft.com/office/drawing/2014/main" id="{4F2E378C-5C7B-4180-B492-B0A2806F1446}"/>
              </a:ext>
            </a:extLst>
          </p:cNvPr>
          <p:cNvGrpSpPr/>
          <p:nvPr/>
        </p:nvGrpSpPr>
        <p:grpSpPr>
          <a:xfrm>
            <a:off x="6853017" y="1483360"/>
            <a:ext cx="305622" cy="527096"/>
            <a:chOff x="3563999" y="3048860"/>
            <a:chExt cx="336489" cy="580327"/>
          </a:xfrm>
        </p:grpSpPr>
        <p:sp>
          <p:nvSpPr>
            <p:cNvPr id="26" name="Rectangle 25">
              <a:extLst>
                <a:ext uri="{FF2B5EF4-FFF2-40B4-BE49-F238E27FC236}">
                  <a16:creationId xmlns:a16="http://schemas.microsoft.com/office/drawing/2014/main" id="{C027A9F7-29A6-4FDA-A596-3F4E245599F7}"/>
                </a:ext>
              </a:extLst>
            </p:cNvPr>
            <p:cNvSpPr/>
            <p:nvPr/>
          </p:nvSpPr>
          <p:spPr bwMode="auto">
            <a:xfrm>
              <a:off x="3563999" y="3048860"/>
              <a:ext cx="336489" cy="5803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1A28910E-3B1A-4A0E-BED7-C85E058FC254}"/>
                </a:ext>
              </a:extLst>
            </p:cNvPr>
            <p:cNvSpPr/>
            <p:nvPr/>
          </p:nvSpPr>
          <p:spPr bwMode="auto">
            <a:xfrm>
              <a:off x="3629025" y="3131506"/>
              <a:ext cx="206436" cy="27432"/>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C4EE2E96-C669-432E-90BA-046ECF006E70}"/>
                </a:ext>
              </a:extLst>
            </p:cNvPr>
            <p:cNvSpPr/>
            <p:nvPr/>
          </p:nvSpPr>
          <p:spPr bwMode="auto">
            <a:xfrm>
              <a:off x="3629025" y="3200725"/>
              <a:ext cx="206436" cy="27432"/>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8BBCB708-1BAB-4D5F-A49C-40BA6B7FC5E7}"/>
                </a:ext>
              </a:extLst>
            </p:cNvPr>
            <p:cNvSpPr/>
            <p:nvPr/>
          </p:nvSpPr>
          <p:spPr bwMode="auto">
            <a:xfrm>
              <a:off x="3629025" y="3515050"/>
              <a:ext cx="206436" cy="27432"/>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30" name="Graphic 29" descr="Money icon">
            <a:extLst>
              <a:ext uri="{FF2B5EF4-FFF2-40B4-BE49-F238E27FC236}">
                <a16:creationId xmlns:a16="http://schemas.microsoft.com/office/drawing/2014/main" id="{4FEEBE1B-7FCE-47FD-9B07-52BC8FD3B1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561" y="5186570"/>
            <a:ext cx="611364" cy="611364"/>
          </a:xfrm>
          <a:prstGeom prst="rect">
            <a:avLst/>
          </a:prstGeom>
        </p:spPr>
      </p:pic>
      <p:sp>
        <p:nvSpPr>
          <p:cNvPr id="10" name="Freeform: Shape 9">
            <a:extLst>
              <a:ext uri="{FF2B5EF4-FFF2-40B4-BE49-F238E27FC236}">
                <a16:creationId xmlns:a16="http://schemas.microsoft.com/office/drawing/2014/main" id="{97083404-D5F1-4EE5-9DC7-5A31ABBA8592}"/>
              </a:ext>
              <a:ext uri="{C183D7F6-B498-43B3-948B-1728B52AA6E4}">
                <adec:decorative xmlns:adec="http://schemas.microsoft.com/office/drawing/2017/decorative" val="1"/>
              </a:ext>
            </a:extLst>
          </p:cNvPr>
          <p:cNvSpPr/>
          <p:nvPr/>
        </p:nvSpPr>
        <p:spPr bwMode="auto">
          <a:xfrm>
            <a:off x="589280" y="4856480"/>
            <a:ext cx="11013440" cy="0"/>
          </a:xfrm>
          <a:custGeom>
            <a:avLst/>
            <a:gdLst>
              <a:gd name="connsiteX0" fmla="*/ 0 w 11013440"/>
              <a:gd name="connsiteY0" fmla="*/ 0 h 0"/>
              <a:gd name="connsiteX1" fmla="*/ 11013440 w 11013440"/>
              <a:gd name="connsiteY1" fmla="*/ 0 h 0"/>
            </a:gdLst>
            <a:ahLst/>
            <a:cxnLst>
              <a:cxn ang="0">
                <a:pos x="connsiteX0" y="connsiteY0"/>
              </a:cxn>
              <a:cxn ang="0">
                <a:pos x="connsiteX1" y="connsiteY1"/>
              </a:cxn>
            </a:cxnLst>
            <a:rect l="l" t="t" r="r" b="b"/>
            <a:pathLst>
              <a:path w="11013440">
                <a:moveTo>
                  <a:pt x="0" y="0"/>
                </a:moveTo>
                <a:lnTo>
                  <a:pt x="11013440" y="0"/>
                </a:lnTo>
              </a:path>
            </a:pathLst>
          </a:custGeom>
          <a:noFill/>
          <a:ln w="15875" cap="rnd">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C579B6A7-BD76-4447-B228-3F9C54E1D1BA}"/>
              </a:ext>
              <a:ext uri="{C183D7F6-B498-43B3-948B-1728B52AA6E4}">
                <adec:decorative xmlns:adec="http://schemas.microsoft.com/office/drawing/2017/decorative" val="1"/>
              </a:ext>
            </a:extLst>
          </p:cNvPr>
          <p:cNvSpPr/>
          <p:nvPr/>
        </p:nvSpPr>
        <p:spPr bwMode="auto">
          <a:xfrm>
            <a:off x="6331087" y="1584960"/>
            <a:ext cx="0" cy="3088640"/>
          </a:xfrm>
          <a:custGeom>
            <a:avLst/>
            <a:gdLst>
              <a:gd name="connsiteX0" fmla="*/ 0 w 0"/>
              <a:gd name="connsiteY0" fmla="*/ 0 h 3088640"/>
              <a:gd name="connsiteX1" fmla="*/ 0 w 0"/>
              <a:gd name="connsiteY1" fmla="*/ 3088640 h 3088640"/>
            </a:gdLst>
            <a:ahLst/>
            <a:cxnLst>
              <a:cxn ang="0">
                <a:pos x="connsiteX0" y="connsiteY0"/>
              </a:cxn>
              <a:cxn ang="0">
                <a:pos x="connsiteX1" y="connsiteY1"/>
              </a:cxn>
            </a:cxnLst>
            <a:rect l="l" t="t" r="r" b="b"/>
            <a:pathLst>
              <a:path h="3088640">
                <a:moveTo>
                  <a:pt x="0" y="0"/>
                </a:moveTo>
                <a:lnTo>
                  <a:pt x="0" y="3088640"/>
                </a:lnTo>
              </a:path>
            </a:pathLst>
          </a:custGeom>
          <a:noFill/>
          <a:ln w="15875" cap="rnd">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0389125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63" presetClass="path" presetSubtype="0" decel="100000" fill="hold" grpId="1" nodeType="withEffect">
                                  <p:stCondLst>
                                    <p:cond delay="0"/>
                                  </p:stCondLst>
                                  <p:childTnLst>
                                    <p:animMotion origin="layout" path="M -4.375E-6 7.40741E-7 L 0.04349 7.40741E-7 " pathEditMode="relative" rAng="0" ptsTypes="AA">
                                      <p:cBhvr>
                                        <p:cTn id="9" dur="750" spd="-100000" fill="hold"/>
                                        <p:tgtEl>
                                          <p:spTgt spid="16"/>
                                        </p:tgtEl>
                                        <p:attrNameLst>
                                          <p:attrName>ppt_x</p:attrName>
                                          <p:attrName>ppt_y</p:attrName>
                                        </p:attrNameLst>
                                      </p:cBhvr>
                                      <p:rCtr x="2174" y="0"/>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63" presetClass="path" presetSubtype="0" decel="100000" fill="hold" grpId="1" nodeType="withEffect">
                                  <p:stCondLst>
                                    <p:cond delay="0"/>
                                  </p:stCondLst>
                                  <p:childTnLst>
                                    <p:animMotion origin="layout" path="M -1.25E-6 -7.40741E-7 L 0.04349 -7.40741E-7 " pathEditMode="relative" rAng="0" ptsTypes="AA">
                                      <p:cBhvr>
                                        <p:cTn id="14" dur="750" spd="-100000" fill="hold"/>
                                        <p:tgtEl>
                                          <p:spTgt spid="18"/>
                                        </p:tgtEl>
                                        <p:attrNameLst>
                                          <p:attrName>ppt_x</p:attrName>
                                          <p:attrName>ppt_y</p:attrName>
                                        </p:attrNameLst>
                                      </p:cBhvr>
                                      <p:rCtr x="2174" y="0"/>
                                    </p:animMotion>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0"/>
                                  </p:stCondLst>
                                  <p:childTnLst>
                                    <p:animMotion origin="layout" path="M 8.33333E-7 -2.22222E-6 L 8.33333E-7 0.03426 " pathEditMode="relative" rAng="0" ptsTypes="AA">
                                      <p:cBhvr>
                                        <p:cTn id="19" dur="750" spd="-100000" fill="hold"/>
                                        <p:tgtEl>
                                          <p:spTgt spid="12"/>
                                        </p:tgtEl>
                                        <p:attrNameLst>
                                          <p:attrName>ppt_x</p:attrName>
                                          <p:attrName>ppt_y</p:attrName>
                                        </p:attrNameLst>
                                      </p:cBhvr>
                                      <p:rCtr x="0" y="1713"/>
                                    </p:animMotion>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63" presetClass="path" presetSubtype="0" decel="100000" fill="hold" nodeType="withEffect">
                                  <p:stCondLst>
                                    <p:cond delay="0"/>
                                  </p:stCondLst>
                                  <p:childTnLst>
                                    <p:animMotion origin="layout" path="M -1.25E-6 -7.40741E-7 L 0.04349 -7.40741E-7 " pathEditMode="relative" rAng="0" ptsTypes="AA">
                                      <p:cBhvr>
                                        <p:cTn id="30" dur="750" spd="-100000" fill="hold"/>
                                        <p:tgtEl>
                                          <p:spTgt spid="19"/>
                                        </p:tgtEl>
                                        <p:attrNameLst>
                                          <p:attrName>ppt_x</p:attrName>
                                          <p:attrName>ppt_y</p:attrName>
                                        </p:attrNameLst>
                                      </p:cBhvr>
                                      <p:rCtr x="2174" y="0"/>
                                    </p:animMotion>
                                  </p:childTnLst>
                                </p:cTn>
                              </p:par>
                              <p:par>
                                <p:cTn id="31" presetID="10"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63" presetClass="path" presetSubtype="0" decel="100000" fill="hold" nodeType="withEffect">
                                  <p:stCondLst>
                                    <p:cond delay="0"/>
                                  </p:stCondLst>
                                  <p:childTnLst>
                                    <p:animMotion origin="layout" path="M -1.25E-6 -7.40741E-7 L 0.04349 -7.40741E-7 " pathEditMode="relative" rAng="0" ptsTypes="AA">
                                      <p:cBhvr>
                                        <p:cTn id="35" dur="750" spd="-100000" fill="hold"/>
                                        <p:tgtEl>
                                          <p:spTgt spid="25"/>
                                        </p:tgtEl>
                                        <p:attrNameLst>
                                          <p:attrName>ppt_x</p:attrName>
                                          <p:attrName>ppt_y</p:attrName>
                                        </p:attrNameLst>
                                      </p:cBhvr>
                                      <p:rCtr x="2174" y="0"/>
                                    </p:animMotion>
                                  </p:childTnLst>
                                </p:cTn>
                              </p:par>
                              <p:par>
                                <p:cTn id="36" presetID="10" presetClass="entr" presetSubtype="0"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42" presetClass="path" presetSubtype="0" decel="100000" fill="hold" nodeType="withEffect">
                                  <p:stCondLst>
                                    <p:cond delay="0"/>
                                  </p:stCondLst>
                                  <p:childTnLst>
                                    <p:animMotion origin="layout" path="M 1.45833E-6 -1.11111E-6 L 1.45833E-6 0.03426 " pathEditMode="relative" rAng="0" ptsTypes="AA">
                                      <p:cBhvr>
                                        <p:cTn id="40" dur="750" spd="-100000" fill="hold"/>
                                        <p:tgtEl>
                                          <p:spTgt spid="30"/>
                                        </p:tgtEl>
                                        <p:attrNameLst>
                                          <p:attrName>ppt_x</p:attrName>
                                          <p:attrName>ppt_y</p:attrName>
                                        </p:attrNameLst>
                                      </p:cBhvr>
                                      <p:rCtr x="0" y="1713"/>
                                    </p:animMotion>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8" grpId="0"/>
      <p:bldP spid="18" grpId="1"/>
      <p:bldP spid="12" grpId="0"/>
      <p:bldP spid="12" grpId="1"/>
      <p:bldP spid="9" grpId="0"/>
      <p:bldP spid="10" grpId="0" animBg="1"/>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75AD2-1489-2B4F-97CA-4E6A1604A50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454D31F6-90A9-B34B-9767-A1A50F41BB5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65771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Group 1" descr="Virtual desktop bullets">
            <a:extLst>
              <a:ext uri="{FF2B5EF4-FFF2-40B4-BE49-F238E27FC236}">
                <a16:creationId xmlns:a16="http://schemas.microsoft.com/office/drawing/2014/main" id="{86D8B58C-7A31-4295-B274-BF2ACBE2864E}"/>
              </a:ext>
            </a:extLst>
          </p:cNvPr>
          <p:cNvGrpSpPr/>
          <p:nvPr/>
        </p:nvGrpSpPr>
        <p:grpSpPr>
          <a:xfrm>
            <a:off x="696887" y="879537"/>
            <a:ext cx="5179815" cy="4801162"/>
            <a:chOff x="888624" y="1656686"/>
            <a:chExt cx="5180550" cy="4801843"/>
          </a:xfrm>
        </p:grpSpPr>
        <p:sp>
          <p:nvSpPr>
            <p:cNvPr id="31" name="Oval 30">
              <a:extLst>
                <a:ext uri="{FF2B5EF4-FFF2-40B4-BE49-F238E27FC236}">
                  <a16:creationId xmlns:a16="http://schemas.microsoft.com/office/drawing/2014/main" id="{0CDEF004-E4DF-4215-8A91-8F3E51421BE5}"/>
                </a:ext>
              </a:extLst>
            </p:cNvPr>
            <p:cNvSpPr/>
            <p:nvPr/>
          </p:nvSpPr>
          <p:spPr bwMode="auto">
            <a:xfrm>
              <a:off x="915222" y="3463142"/>
              <a:ext cx="324262" cy="324262"/>
            </a:xfrm>
            <a:prstGeom prst="ellipse">
              <a:avLst/>
            </a:prstGeom>
            <a:solidFill>
              <a:schemeClr val="accent1"/>
            </a:solidFill>
            <a:ln>
              <a:noFill/>
              <a:headEnd type="none" w="med" len="med"/>
              <a:tailEnd type="none" w="med" len="med"/>
            </a:ln>
            <a:effectLst>
              <a:outerShdw blurRad="63500" dist="127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t>
              </a:r>
            </a:p>
          </p:txBody>
        </p:sp>
        <p:sp>
          <p:nvSpPr>
            <p:cNvPr id="32" name="Oval 31">
              <a:extLst>
                <a:ext uri="{FF2B5EF4-FFF2-40B4-BE49-F238E27FC236}">
                  <a16:creationId xmlns:a16="http://schemas.microsoft.com/office/drawing/2014/main" id="{57CD56DC-315B-45B6-8E09-16999487C92A}"/>
                </a:ext>
              </a:extLst>
            </p:cNvPr>
            <p:cNvSpPr/>
            <p:nvPr/>
          </p:nvSpPr>
          <p:spPr bwMode="auto">
            <a:xfrm>
              <a:off x="888624" y="5213742"/>
              <a:ext cx="324262" cy="324262"/>
            </a:xfrm>
            <a:prstGeom prst="ellipse">
              <a:avLst/>
            </a:prstGeom>
            <a:solidFill>
              <a:schemeClr val="accent1"/>
            </a:solidFill>
            <a:ln>
              <a:noFill/>
              <a:headEnd type="none" w="med" len="med"/>
              <a:tailEnd type="none" w="med" len="med"/>
            </a:ln>
            <a:effectLst>
              <a:outerShdw blurRad="63500" dist="127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t>
              </a:r>
            </a:p>
          </p:txBody>
        </p:sp>
        <p:sp>
          <p:nvSpPr>
            <p:cNvPr id="34" name="Oval 33">
              <a:extLst>
                <a:ext uri="{FF2B5EF4-FFF2-40B4-BE49-F238E27FC236}">
                  <a16:creationId xmlns:a16="http://schemas.microsoft.com/office/drawing/2014/main" id="{832A1C40-81A9-4334-A4FB-9924661D94E9}"/>
                </a:ext>
              </a:extLst>
            </p:cNvPr>
            <p:cNvSpPr/>
            <p:nvPr/>
          </p:nvSpPr>
          <p:spPr bwMode="auto">
            <a:xfrm>
              <a:off x="915222" y="4330977"/>
              <a:ext cx="324262" cy="324262"/>
            </a:xfrm>
            <a:prstGeom prst="ellipse">
              <a:avLst/>
            </a:prstGeom>
            <a:solidFill>
              <a:schemeClr val="accent1"/>
            </a:solidFill>
            <a:ln>
              <a:noFill/>
              <a:headEnd type="none" w="med" len="med"/>
              <a:tailEnd type="none" w="med" len="med"/>
            </a:ln>
            <a:effectLst>
              <a:outerShdw blurRad="63500" dist="127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t>
              </a:r>
            </a:p>
          </p:txBody>
        </p:sp>
        <p:sp>
          <p:nvSpPr>
            <p:cNvPr id="42" name="Text Placeholder 2">
              <a:extLst>
                <a:ext uri="{FF2B5EF4-FFF2-40B4-BE49-F238E27FC236}">
                  <a16:creationId xmlns:a16="http://schemas.microsoft.com/office/drawing/2014/main" id="{135E9C46-A556-4B3F-B295-27B27E4B7A30}"/>
                </a:ext>
              </a:extLst>
            </p:cNvPr>
            <p:cNvSpPr txBox="1">
              <a:spLocks/>
            </p:cNvSpPr>
            <p:nvPr/>
          </p:nvSpPr>
          <p:spPr>
            <a:xfrm>
              <a:off x="888624" y="2455448"/>
              <a:ext cx="4395825" cy="584858"/>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40" kern="1200" spc="0" baseline="0">
                  <a:solidFill>
                    <a:srgbClr val="000000"/>
                  </a:solidFill>
                  <a:latin typeface="+mn-lt"/>
                  <a:ea typeface="+mn-ea"/>
                  <a:cs typeface="+mn-cs"/>
                </a:defRPr>
              </a:lvl1pPr>
              <a:lvl2pPr marL="233149"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66298"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5162"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72691"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016" rtl="0" eaLnBrk="1" fontAlgn="auto" latinLnBrk="0" hangingPunct="1">
                <a:lnSpc>
                  <a:spcPct val="95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The best virtual desktop experience, delivered on Azure</a:t>
              </a:r>
            </a:p>
          </p:txBody>
        </p:sp>
        <p:sp>
          <p:nvSpPr>
            <p:cNvPr id="43" name="Text Placeholder 2">
              <a:extLst>
                <a:ext uri="{FF2B5EF4-FFF2-40B4-BE49-F238E27FC236}">
                  <a16:creationId xmlns:a16="http://schemas.microsoft.com/office/drawing/2014/main" id="{847591EE-95AA-46F2-8EF9-3A6F7E013951}"/>
                </a:ext>
              </a:extLst>
            </p:cNvPr>
            <p:cNvSpPr txBox="1">
              <a:spLocks/>
            </p:cNvSpPr>
            <p:nvPr/>
          </p:nvSpPr>
          <p:spPr>
            <a:xfrm>
              <a:off x="1432849" y="4312098"/>
              <a:ext cx="3298747" cy="362021"/>
            </a:xfrm>
            <a:prstGeom prst="rect">
              <a:avLst/>
            </a:prstGeom>
          </p:spPr>
          <p:txBody>
            <a:bodyPr vert="horz" wrap="non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016" rtl="0" eaLnBrk="1" fontAlgn="auto" latinLnBrk="0" hangingPunct="1">
                <a:lnSpc>
                  <a:spcPct val="95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Enable optimizations for </a:t>
              </a:r>
              <a:br>
                <a:rPr kumimoji="0" lang="en-US" sz="18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br>
              <a:r>
                <a:rPr kumimoji="0" lang="en-US" sz="18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Microsoft Office 365</a:t>
              </a:r>
            </a:p>
          </p:txBody>
        </p:sp>
        <p:sp>
          <p:nvSpPr>
            <p:cNvPr id="46" name="Text Placeholder 2">
              <a:extLst>
                <a:ext uri="{FF2B5EF4-FFF2-40B4-BE49-F238E27FC236}">
                  <a16:creationId xmlns:a16="http://schemas.microsoft.com/office/drawing/2014/main" id="{A2904221-1365-4DCF-90C9-DFE2FE585F9F}"/>
                </a:ext>
              </a:extLst>
            </p:cNvPr>
            <p:cNvSpPr txBox="1">
              <a:spLocks/>
            </p:cNvSpPr>
            <p:nvPr/>
          </p:nvSpPr>
          <p:spPr>
            <a:xfrm>
              <a:off x="1432849" y="5194864"/>
              <a:ext cx="3298747" cy="362021"/>
            </a:xfrm>
            <a:prstGeom prst="rect">
              <a:avLst/>
            </a:prstGeom>
          </p:spPr>
          <p:txBody>
            <a:bodyPr vert="horz" wrap="non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016" rtl="0" eaLnBrk="1" fontAlgn="auto" latinLnBrk="0" hangingPunct="1">
                <a:lnSpc>
                  <a:spcPct val="95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Migrate Windows Server (RDS) </a:t>
              </a:r>
              <a:br>
                <a:rPr kumimoji="0" lang="en-US" sz="18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br>
              <a:r>
                <a:rPr kumimoji="0" lang="en-US" sz="18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desktops and apps</a:t>
              </a:r>
            </a:p>
          </p:txBody>
        </p:sp>
        <p:sp>
          <p:nvSpPr>
            <p:cNvPr id="47" name="Text Placeholder 2">
              <a:extLst>
                <a:ext uri="{FF2B5EF4-FFF2-40B4-BE49-F238E27FC236}">
                  <a16:creationId xmlns:a16="http://schemas.microsoft.com/office/drawing/2014/main" id="{2E383424-9715-4997-8E1E-24F09B6ED6BE}"/>
                </a:ext>
              </a:extLst>
            </p:cNvPr>
            <p:cNvSpPr txBox="1">
              <a:spLocks/>
            </p:cNvSpPr>
            <p:nvPr/>
          </p:nvSpPr>
          <p:spPr>
            <a:xfrm>
              <a:off x="1432849" y="3444262"/>
              <a:ext cx="3503535" cy="362021"/>
            </a:xfrm>
            <a:prstGeom prst="rect">
              <a:avLst/>
            </a:prstGeom>
          </p:spPr>
          <p:txBody>
            <a:bodyPr vert="horz" wrap="non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010" rtl="0" eaLnBrk="1" fontAlgn="auto" latinLnBrk="0" hangingPunct="1">
                <a:lnSpc>
                  <a:spcPct val="95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Semilight" panose="020B0402040204020203" pitchFamily="34" charset="0"/>
                </a:rPr>
                <a:t>Deliver the only multi-session</a:t>
              </a:r>
              <a:br>
                <a:rPr kumimoji="0" lang="en-US" sz="1800" b="0" i="0" u="none" strike="noStrike" kern="1200" cap="none" spc="0" normalizeH="0" baseline="0" noProof="0" dirty="0">
                  <a:ln>
                    <a:noFill/>
                  </a:ln>
                  <a:solidFill>
                    <a:srgbClr val="000000"/>
                  </a:solidFill>
                  <a:effectLst/>
                  <a:uLnTx/>
                  <a:uFillTx/>
                  <a:latin typeface="Segoe UI Semibold"/>
                  <a:ea typeface="+mn-ea"/>
                  <a:cs typeface="Segoe UI Semilight" panose="020B0402040204020203" pitchFamily="34" charset="0"/>
                </a:rPr>
              </a:br>
              <a:r>
                <a:rPr kumimoji="0" lang="en-US" sz="1800" b="0" i="0" u="none" strike="noStrike" kern="1200" cap="none" spc="0" normalizeH="0" baseline="0" noProof="0" dirty="0">
                  <a:ln>
                    <a:noFill/>
                  </a:ln>
                  <a:solidFill>
                    <a:srgbClr val="000000"/>
                  </a:solidFill>
                  <a:effectLst/>
                  <a:uLnTx/>
                  <a:uFillTx/>
                  <a:latin typeface="Segoe UI Semibold"/>
                  <a:ea typeface="+mn-ea"/>
                  <a:cs typeface="Segoe UI Semilight" panose="020B0402040204020203" pitchFamily="34" charset="0"/>
                </a:rPr>
                <a:t>Windows 10 experience</a:t>
              </a:r>
            </a:p>
          </p:txBody>
        </p:sp>
        <p:sp>
          <p:nvSpPr>
            <p:cNvPr id="49" name="Title 1">
              <a:extLst>
                <a:ext uri="{FF2B5EF4-FFF2-40B4-BE49-F238E27FC236}">
                  <a16:creationId xmlns:a16="http://schemas.microsoft.com/office/drawing/2014/main" id="{CBEE54C4-02FD-4525-8F6E-942D649C655F}"/>
                </a:ext>
              </a:extLst>
            </p:cNvPr>
            <p:cNvSpPr txBox="1">
              <a:spLocks/>
            </p:cNvSpPr>
            <p:nvPr/>
          </p:nvSpPr>
          <p:spPr>
            <a:xfrm>
              <a:off x="888624" y="1656686"/>
              <a:ext cx="5180550" cy="758022"/>
            </a:xfrm>
            <a:prstGeom prst="rect">
              <a:avLst/>
            </a:prstGeom>
          </p:spPr>
          <p:txBody>
            <a:bodyPr vert="horz" wrap="square" lIns="0" tIns="164569" rIns="0" bIns="0" rtlCol="0" anchor="t">
              <a:noAutofit/>
            </a:bodyPr>
            <a:lstStyle>
              <a:lvl1pPr algn="l" defTabSz="914367" rtl="0" eaLnBrk="1" latinLnBrk="0" hangingPunct="1">
                <a:lnSpc>
                  <a:spcPct val="90000"/>
                </a:lnSpc>
                <a:spcBef>
                  <a:spcPct val="0"/>
                </a:spcBef>
                <a:buNone/>
                <a:defRPr lang="en-US" sz="3137" b="0" kern="1200" cap="none" spc="-147" baseline="0">
                  <a:ln w="3175">
                    <a:noFill/>
                  </a:ln>
                  <a:solidFill>
                    <a:srgbClr val="000000"/>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47" normalizeH="0" baseline="0" noProof="0" dirty="0">
                  <a:ln w="3175">
                    <a:noFill/>
                  </a:ln>
                  <a:solidFill>
                    <a:srgbClr val="000000"/>
                  </a:solidFill>
                  <a:effectLst/>
                  <a:uLnTx/>
                  <a:uFillTx/>
                  <a:latin typeface="Segoe UI Semibold"/>
                  <a:ea typeface="+mn-ea"/>
                  <a:cs typeface="Segoe UI" pitchFamily="34" charset="0"/>
                </a:rPr>
                <a:t>Windows Virtual Desktop</a:t>
              </a:r>
            </a:p>
          </p:txBody>
        </p:sp>
        <p:sp>
          <p:nvSpPr>
            <p:cNvPr id="17" name="Oval 16">
              <a:extLst>
                <a:ext uri="{FF2B5EF4-FFF2-40B4-BE49-F238E27FC236}">
                  <a16:creationId xmlns:a16="http://schemas.microsoft.com/office/drawing/2014/main" id="{EBCF793F-DDA1-4C2A-B65C-BEB834C113C9}"/>
                </a:ext>
              </a:extLst>
            </p:cNvPr>
            <p:cNvSpPr/>
            <p:nvPr/>
          </p:nvSpPr>
          <p:spPr bwMode="auto">
            <a:xfrm>
              <a:off x="888624" y="6115388"/>
              <a:ext cx="324262" cy="324262"/>
            </a:xfrm>
            <a:prstGeom prst="ellipse">
              <a:avLst/>
            </a:prstGeom>
            <a:solidFill>
              <a:schemeClr val="accent1"/>
            </a:solidFill>
            <a:ln>
              <a:noFill/>
              <a:headEnd type="none" w="med" len="med"/>
              <a:tailEnd type="none" w="med" len="med"/>
            </a:ln>
            <a:effectLst>
              <a:outerShdw blurRad="63500" dist="127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t>
              </a:r>
            </a:p>
          </p:txBody>
        </p:sp>
        <p:sp>
          <p:nvSpPr>
            <p:cNvPr id="18" name="Text Placeholder 2">
              <a:extLst>
                <a:ext uri="{FF2B5EF4-FFF2-40B4-BE49-F238E27FC236}">
                  <a16:creationId xmlns:a16="http://schemas.microsoft.com/office/drawing/2014/main" id="{3ED0D7CD-A148-45BC-8FD9-B8C4A8115A11}"/>
                </a:ext>
              </a:extLst>
            </p:cNvPr>
            <p:cNvSpPr txBox="1">
              <a:spLocks/>
            </p:cNvSpPr>
            <p:nvPr/>
          </p:nvSpPr>
          <p:spPr>
            <a:xfrm>
              <a:off x="1432849" y="6096508"/>
              <a:ext cx="3298747" cy="362021"/>
            </a:xfrm>
            <a:prstGeom prst="rect">
              <a:avLst/>
            </a:prstGeom>
          </p:spPr>
          <p:txBody>
            <a:bodyPr vert="horz" wrap="none" lIns="0" tIns="0" rIns="0" bIns="0" rtlCol="0" anchor="ctr">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016" rtl="0" eaLnBrk="1" fontAlgn="auto" latinLnBrk="0" hangingPunct="1">
                <a:lnSpc>
                  <a:spcPct val="95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Semilight" panose="020B0402040204020203" pitchFamily="34" charset="0"/>
                </a:rPr>
                <a:t>Deploy and scale in minutes</a:t>
              </a:r>
            </a:p>
          </p:txBody>
        </p:sp>
      </p:grpSp>
      <p:grpSp>
        <p:nvGrpSpPr>
          <p:cNvPr id="3" name="Group 2" descr="A cloud with azure logo and windows 10, Office 365, and windows server  logos">
            <a:extLst>
              <a:ext uri="{FF2B5EF4-FFF2-40B4-BE49-F238E27FC236}">
                <a16:creationId xmlns:a16="http://schemas.microsoft.com/office/drawing/2014/main" id="{2A930D2E-DFC1-41EB-89C8-0CAB3FEF803B}"/>
              </a:ext>
            </a:extLst>
          </p:cNvPr>
          <p:cNvGrpSpPr/>
          <p:nvPr/>
        </p:nvGrpSpPr>
        <p:grpSpPr>
          <a:xfrm>
            <a:off x="5876703" y="1045276"/>
            <a:ext cx="5920195" cy="4884056"/>
            <a:chOff x="5994542" y="1315939"/>
            <a:chExt cx="6038907" cy="4981991"/>
          </a:xfrm>
        </p:grpSpPr>
        <p:cxnSp>
          <p:nvCxnSpPr>
            <p:cNvPr id="20" name="Straight Connector 19">
              <a:extLst>
                <a:ext uri="{FF2B5EF4-FFF2-40B4-BE49-F238E27FC236}">
                  <a16:creationId xmlns:a16="http://schemas.microsoft.com/office/drawing/2014/main" id="{D436657E-0621-422D-AD30-24302ED83E56}"/>
                </a:ext>
              </a:extLst>
            </p:cNvPr>
            <p:cNvCxnSpPr/>
            <p:nvPr/>
          </p:nvCxnSpPr>
          <p:spPr>
            <a:xfrm>
              <a:off x="7157500" y="4478763"/>
              <a:ext cx="2" cy="865405"/>
            </a:xfrm>
            <a:prstGeom prst="line">
              <a:avLst/>
            </a:prstGeom>
            <a:ln w="28575">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E977DBA-7AC5-48BA-9118-C19F74BC8C49}"/>
                </a:ext>
              </a:extLst>
            </p:cNvPr>
            <p:cNvCxnSpPr/>
            <p:nvPr/>
          </p:nvCxnSpPr>
          <p:spPr>
            <a:xfrm>
              <a:off x="9013993" y="4478763"/>
              <a:ext cx="2" cy="865405"/>
            </a:xfrm>
            <a:prstGeom prst="line">
              <a:avLst/>
            </a:prstGeom>
            <a:ln w="28575">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3886852-CA6C-4D34-ACA3-F360DF7ACC00}"/>
                </a:ext>
              </a:extLst>
            </p:cNvPr>
            <p:cNvCxnSpPr/>
            <p:nvPr/>
          </p:nvCxnSpPr>
          <p:spPr>
            <a:xfrm>
              <a:off x="10870486" y="4478763"/>
              <a:ext cx="2" cy="865405"/>
            </a:xfrm>
            <a:prstGeom prst="line">
              <a:avLst/>
            </a:prstGeom>
            <a:ln w="28575">
              <a:solidFill>
                <a:schemeClr val="accent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3" name="Freeform 6">
              <a:extLst>
                <a:ext uri="{FF2B5EF4-FFF2-40B4-BE49-F238E27FC236}">
                  <a16:creationId xmlns:a16="http://schemas.microsoft.com/office/drawing/2014/main" id="{6111F52D-49C7-4FC4-A175-519B123E63DA}"/>
                </a:ext>
              </a:extLst>
            </p:cNvPr>
            <p:cNvSpPr>
              <a:spLocks/>
            </p:cNvSpPr>
            <p:nvPr/>
          </p:nvSpPr>
          <p:spPr bwMode="auto">
            <a:xfrm flipH="1">
              <a:off x="5994542" y="1315939"/>
              <a:ext cx="6038907" cy="3317762"/>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tx1"/>
            </a:solidFill>
            <a:ln w="28575">
              <a:solidFill>
                <a:schemeClr val="bg1">
                  <a:lumMod val="85000"/>
                </a:schemeClr>
              </a:solidFill>
            </a:ln>
            <a:effectLst>
              <a:outerShdw blurRad="190500" dist="38100" dir="2700000" algn="tl" rotWithShape="0">
                <a:prstClr val="black">
                  <a:alpha val="25000"/>
                </a:prstClr>
              </a:outerShdw>
            </a:effectLst>
          </p:spPr>
          <p:txBody>
            <a:bodyPr vert="horz" wrap="square" lIns="87834" tIns="43917" rIns="87834" bIns="43917" numCol="1" anchor="t" anchorCtr="0" compatLnSpc="1">
              <a:prstTxWarp prst="textNoShape">
                <a:avLst/>
              </a:prstTxWarp>
            </a:bodyPr>
            <a:lstStyle/>
            <a:p>
              <a:pPr marL="0" marR="0" lvl="0" indent="0" algn="l" defTabSz="89583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FFFFFF"/>
                    </a:gs>
                    <a:gs pos="100000">
                      <a:srgbClr val="FFFFFF"/>
                    </a:gs>
                  </a:gsLst>
                  <a:lin ang="0" scaled="0"/>
                </a:gradFill>
                <a:effectLst/>
                <a:uLnTx/>
                <a:uFillTx/>
                <a:latin typeface="Segoe UI Semilight"/>
                <a:ea typeface="+mn-ea"/>
                <a:cs typeface="+mn-cs"/>
              </a:endParaRPr>
            </a:p>
          </p:txBody>
        </p:sp>
        <p:grpSp>
          <p:nvGrpSpPr>
            <p:cNvPr id="24" name="Group 23">
              <a:extLst>
                <a:ext uri="{FF2B5EF4-FFF2-40B4-BE49-F238E27FC236}">
                  <a16:creationId xmlns:a16="http://schemas.microsoft.com/office/drawing/2014/main" id="{E088EF24-6617-44B0-99FB-C51109C1AF35}"/>
                </a:ext>
              </a:extLst>
            </p:cNvPr>
            <p:cNvGrpSpPr/>
            <p:nvPr/>
          </p:nvGrpSpPr>
          <p:grpSpPr>
            <a:xfrm>
              <a:off x="7148964" y="2556054"/>
              <a:ext cx="1876422" cy="1124082"/>
              <a:chOff x="7955585" y="1981200"/>
              <a:chExt cx="2866893" cy="1752601"/>
            </a:xfrm>
          </p:grpSpPr>
          <p:pic>
            <p:nvPicPr>
              <p:cNvPr id="25" name="Picture 24">
                <a:extLst>
                  <a:ext uri="{FF2B5EF4-FFF2-40B4-BE49-F238E27FC236}">
                    <a16:creationId xmlns:a16="http://schemas.microsoft.com/office/drawing/2014/main" id="{09EDEF88-BD27-425E-82D4-D3ED5F200CB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6536" t="15990" r="16166" b="19698"/>
              <a:stretch/>
            </p:blipFill>
            <p:spPr>
              <a:xfrm>
                <a:off x="8117942" y="1981200"/>
                <a:ext cx="2522222" cy="1752601"/>
              </a:xfrm>
              <a:prstGeom prst="roundRect">
                <a:avLst>
                  <a:gd name="adj" fmla="val 4928"/>
                </a:avLst>
              </a:prstGeom>
            </p:spPr>
          </p:pic>
          <p:sp>
            <p:nvSpPr>
              <p:cNvPr id="26" name="TextBox 25">
                <a:extLst>
                  <a:ext uri="{FF2B5EF4-FFF2-40B4-BE49-F238E27FC236}">
                    <a16:creationId xmlns:a16="http://schemas.microsoft.com/office/drawing/2014/main" id="{A6DD2151-826F-4BB2-BE2A-CD685747E8F2}"/>
                  </a:ext>
                </a:extLst>
              </p:cNvPr>
              <p:cNvSpPr txBox="1"/>
              <p:nvPr/>
            </p:nvSpPr>
            <p:spPr>
              <a:xfrm>
                <a:off x="7955585" y="2032067"/>
                <a:ext cx="2866893" cy="1682622"/>
              </a:xfrm>
              <a:prstGeom prst="rect">
                <a:avLst/>
              </a:prstGeom>
              <a:noFill/>
            </p:spPr>
            <p:txBody>
              <a:bodyPr wrap="square" lIns="182828" tIns="146263" rIns="182828" bIns="146263" rtlCol="0" anchor="ctr">
                <a:spAutoFit/>
              </a:bodyPr>
              <a:lstStyle/>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100" normalizeH="0" baseline="0" noProof="0">
                    <a:ln>
                      <a:noFill/>
                    </a:ln>
                    <a:gradFill>
                      <a:gsLst>
                        <a:gs pos="1250">
                          <a:srgbClr val="FFFFFF"/>
                        </a:gs>
                        <a:gs pos="100000">
                          <a:srgbClr val="FFFFFF"/>
                        </a:gs>
                      </a:gsLst>
                      <a:lin ang="0" scaled="0"/>
                    </a:gradFill>
                    <a:effectLst/>
                    <a:uLnTx/>
                    <a:uFillTx/>
                    <a:latin typeface="Segoe UI Semibold"/>
                    <a:ea typeface="+mn-ea"/>
                    <a:cs typeface="+mn-cs"/>
                  </a:rPr>
                  <a:t>Windows 10</a:t>
                </a:r>
              </a:p>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100" normalizeH="0" baseline="0" noProof="0">
                    <a:ln>
                      <a:noFill/>
                    </a:ln>
                    <a:gradFill>
                      <a:gsLst>
                        <a:gs pos="1250">
                          <a:srgbClr val="FFFFFF"/>
                        </a:gs>
                        <a:gs pos="100000">
                          <a:srgbClr val="FFFFFF"/>
                        </a:gs>
                      </a:gsLst>
                      <a:lin ang="0" scaled="0"/>
                    </a:gradFill>
                    <a:effectLst/>
                    <a:uLnTx/>
                    <a:uFillTx/>
                    <a:latin typeface="Segoe UI Semibold"/>
                    <a:ea typeface="+mn-ea"/>
                    <a:cs typeface="+mn-cs"/>
                  </a:rPr>
                  <a:t>+</a:t>
                </a:r>
              </a:p>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100" normalizeH="0" baseline="0" noProof="0">
                    <a:ln>
                      <a:noFill/>
                    </a:ln>
                    <a:gradFill>
                      <a:gsLst>
                        <a:gs pos="1250">
                          <a:srgbClr val="FFFFFF"/>
                        </a:gs>
                        <a:gs pos="100000">
                          <a:srgbClr val="FFFFFF"/>
                        </a:gs>
                      </a:gsLst>
                      <a:lin ang="0" scaled="0"/>
                    </a:gradFill>
                    <a:effectLst/>
                    <a:uLnTx/>
                    <a:uFillTx/>
                    <a:latin typeface="Segoe UI Semibold"/>
                    <a:ea typeface="+mn-ea"/>
                    <a:cs typeface="+mn-cs"/>
                  </a:rPr>
                  <a:t>Office 365</a:t>
                </a:r>
              </a:p>
            </p:txBody>
          </p:sp>
        </p:grpSp>
        <p:pic>
          <p:nvPicPr>
            <p:cNvPr id="27" name="Picture 26">
              <a:extLst>
                <a:ext uri="{FF2B5EF4-FFF2-40B4-BE49-F238E27FC236}">
                  <a16:creationId xmlns:a16="http://schemas.microsoft.com/office/drawing/2014/main" id="{911E3E33-52B5-4FC8-BCC7-8B599C0FD32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919237" y="4002684"/>
              <a:ext cx="1979156" cy="255321"/>
            </a:xfrm>
            <a:prstGeom prst="rect">
              <a:avLst/>
            </a:prstGeom>
          </p:spPr>
        </p:pic>
        <p:sp>
          <p:nvSpPr>
            <p:cNvPr id="28" name="Oval 27">
              <a:extLst>
                <a:ext uri="{FF2B5EF4-FFF2-40B4-BE49-F238E27FC236}">
                  <a16:creationId xmlns:a16="http://schemas.microsoft.com/office/drawing/2014/main" id="{20A7C8F7-CFE4-465B-AB40-FDD2D62A3C40}"/>
                </a:ext>
              </a:extLst>
            </p:cNvPr>
            <p:cNvSpPr/>
            <p:nvPr/>
          </p:nvSpPr>
          <p:spPr bwMode="auto">
            <a:xfrm>
              <a:off x="6680623" y="5344169"/>
              <a:ext cx="953761" cy="953761"/>
            </a:xfrm>
            <a:prstGeom prst="ellipse">
              <a:avLst/>
            </a:prstGeom>
            <a:solidFill>
              <a:schemeClr val="accent1"/>
            </a:solidFill>
            <a:ln w="28575">
              <a:solidFill>
                <a:schemeClr val="bg1">
                  <a:lumMod val="85000"/>
                </a:schemeClr>
              </a:solidFill>
            </a:ln>
            <a:effectLst>
              <a:outerShdw blurRad="190500" dist="38100" dir="2700000" algn="tl" rotWithShape="0">
                <a:prstClr val="black">
                  <a:alpha val="25000"/>
                </a:prstClr>
              </a:outerShdw>
            </a:effectLst>
          </p:spPr>
          <p:txBody>
            <a:bodyPr vert="horz" wrap="square" lIns="87834" tIns="43917" rIns="87834" bIns="43917" numCol="1" anchor="t" anchorCtr="0" compatLnSpc="1">
              <a:prstTxWarp prst="textNoShape">
                <a:avLst/>
              </a:prstTxWarp>
            </a:bodyPr>
            <a:lstStyle/>
            <a:p>
              <a:pPr marL="0" marR="0" lvl="0" indent="0" algn="l" defTabSz="89583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1250">
                      <a:srgbClr val="FFFFFF"/>
                    </a:gs>
                    <a:gs pos="100000">
                      <a:srgbClr val="FFFFFF"/>
                    </a:gs>
                  </a:gsLst>
                  <a:lin ang="0" scaled="0"/>
                </a:gradFill>
                <a:effectLst/>
                <a:uLnTx/>
                <a:uFillTx/>
                <a:latin typeface="Segoe UI Semilight"/>
                <a:ea typeface="+mn-ea"/>
                <a:cs typeface="+mn-cs"/>
              </a:endParaRPr>
            </a:p>
          </p:txBody>
        </p:sp>
        <p:sp>
          <p:nvSpPr>
            <p:cNvPr id="29" name="Oval 28">
              <a:extLst>
                <a:ext uri="{FF2B5EF4-FFF2-40B4-BE49-F238E27FC236}">
                  <a16:creationId xmlns:a16="http://schemas.microsoft.com/office/drawing/2014/main" id="{9A9D66C7-F55C-4348-8D18-540DCAC67319}"/>
                </a:ext>
              </a:extLst>
            </p:cNvPr>
            <p:cNvSpPr/>
            <p:nvPr/>
          </p:nvSpPr>
          <p:spPr bwMode="auto">
            <a:xfrm>
              <a:off x="8537114" y="5344169"/>
              <a:ext cx="953761" cy="953761"/>
            </a:xfrm>
            <a:prstGeom prst="ellipse">
              <a:avLst/>
            </a:prstGeom>
            <a:solidFill>
              <a:schemeClr val="accent1"/>
            </a:solidFill>
            <a:ln w="28575">
              <a:solidFill>
                <a:schemeClr val="bg1">
                  <a:lumMod val="85000"/>
                </a:schemeClr>
              </a:solidFill>
            </a:ln>
            <a:effectLst>
              <a:outerShdw blurRad="190500" dist="38100" dir="2700000" algn="tl" rotWithShape="0">
                <a:prstClr val="black">
                  <a:alpha val="25000"/>
                </a:prstClr>
              </a:outerShdw>
            </a:effectLst>
          </p:spPr>
          <p:txBody>
            <a:bodyPr vert="horz" wrap="square" lIns="87834" tIns="43917" rIns="87834" bIns="43917" numCol="1" anchor="t" anchorCtr="0" compatLnSpc="1">
              <a:prstTxWarp prst="textNoShape">
                <a:avLst/>
              </a:prstTxWarp>
            </a:bodyPr>
            <a:lstStyle/>
            <a:p>
              <a:pPr marL="0" marR="0" lvl="0" indent="0" algn="l" defTabSz="89583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1250">
                      <a:srgbClr val="FFFFFF"/>
                    </a:gs>
                    <a:gs pos="100000">
                      <a:srgbClr val="FFFFFF"/>
                    </a:gs>
                  </a:gsLst>
                  <a:lin ang="0" scaled="0"/>
                </a:gradFill>
                <a:effectLst/>
                <a:uLnTx/>
                <a:uFillTx/>
                <a:latin typeface="Segoe UI Semilight"/>
                <a:ea typeface="+mn-ea"/>
                <a:cs typeface="+mn-cs"/>
              </a:endParaRPr>
            </a:p>
          </p:txBody>
        </p:sp>
        <p:sp>
          <p:nvSpPr>
            <p:cNvPr id="30" name="Oval 29">
              <a:extLst>
                <a:ext uri="{FF2B5EF4-FFF2-40B4-BE49-F238E27FC236}">
                  <a16:creationId xmlns:a16="http://schemas.microsoft.com/office/drawing/2014/main" id="{B859535F-55B0-4F45-BB74-AA27817EEC3D}"/>
                </a:ext>
              </a:extLst>
            </p:cNvPr>
            <p:cNvSpPr/>
            <p:nvPr/>
          </p:nvSpPr>
          <p:spPr bwMode="auto">
            <a:xfrm>
              <a:off x="10393607" y="5344169"/>
              <a:ext cx="953761" cy="953761"/>
            </a:xfrm>
            <a:prstGeom prst="ellipse">
              <a:avLst/>
            </a:prstGeom>
            <a:solidFill>
              <a:schemeClr val="accent1"/>
            </a:solidFill>
            <a:ln w="28575">
              <a:solidFill>
                <a:schemeClr val="bg1">
                  <a:lumMod val="85000"/>
                </a:schemeClr>
              </a:solidFill>
            </a:ln>
            <a:effectLst>
              <a:outerShdw blurRad="190500" dist="38100" dir="2700000" algn="tl" rotWithShape="0">
                <a:prstClr val="black">
                  <a:alpha val="25000"/>
                </a:prstClr>
              </a:outerShdw>
            </a:effectLst>
          </p:spPr>
          <p:txBody>
            <a:bodyPr vert="horz" wrap="square" lIns="87834" tIns="43917" rIns="87834" bIns="43917" numCol="1" anchor="t" anchorCtr="0" compatLnSpc="1">
              <a:prstTxWarp prst="textNoShape">
                <a:avLst/>
              </a:prstTxWarp>
            </a:bodyPr>
            <a:lstStyle/>
            <a:p>
              <a:pPr marL="0" marR="0" lvl="0" indent="0" algn="l" defTabSz="89583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1250">
                      <a:srgbClr val="FFFFFF"/>
                    </a:gs>
                    <a:gs pos="100000">
                      <a:srgbClr val="FFFFFF"/>
                    </a:gs>
                  </a:gsLst>
                  <a:lin ang="0" scaled="0"/>
                </a:gradFill>
                <a:effectLst/>
                <a:uLnTx/>
                <a:uFillTx/>
                <a:latin typeface="Segoe UI Semilight"/>
                <a:ea typeface="+mn-ea"/>
                <a:cs typeface="+mn-cs"/>
              </a:endParaRPr>
            </a:p>
          </p:txBody>
        </p:sp>
        <p:sp>
          <p:nvSpPr>
            <p:cNvPr id="33" name="CellPhone_E8EA" title="Icon of a cellphone">
              <a:extLst>
                <a:ext uri="{FF2B5EF4-FFF2-40B4-BE49-F238E27FC236}">
                  <a16:creationId xmlns:a16="http://schemas.microsoft.com/office/drawing/2014/main" id="{F1C5AA06-3725-4A50-8404-2FCDDC9E7530}"/>
                </a:ext>
              </a:extLst>
            </p:cNvPr>
            <p:cNvSpPr>
              <a:spLocks noChangeAspect="1" noEditPoints="1"/>
            </p:cNvSpPr>
            <p:nvPr/>
          </p:nvSpPr>
          <p:spPr bwMode="auto">
            <a:xfrm>
              <a:off x="7038180" y="5607769"/>
              <a:ext cx="238647" cy="39768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3" tIns="44798" rIns="89593" bIns="44798" numCol="1" anchor="t" anchorCtr="0" compatLnSpc="1">
              <a:prstTxWarp prst="textNoShape">
                <a:avLst/>
              </a:prstTxWarp>
            </a:bodyPr>
            <a:lstStyle/>
            <a:p>
              <a:pPr marL="0" marR="0" lvl="0" indent="0" algn="ctr" defTabSz="895858"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1250">
                      <a:srgbClr val="FFFFFF"/>
                    </a:gs>
                    <a:gs pos="100000">
                      <a:srgbClr val="FFFFFF"/>
                    </a:gs>
                  </a:gsLst>
                  <a:lin ang="0" scaled="0"/>
                </a:gradFill>
                <a:effectLst/>
                <a:uLnTx/>
                <a:uFillTx/>
                <a:latin typeface="Segoe UI"/>
                <a:ea typeface="+mn-ea"/>
                <a:cs typeface="+mn-cs"/>
              </a:endParaRPr>
            </a:p>
          </p:txBody>
        </p:sp>
        <p:sp>
          <p:nvSpPr>
            <p:cNvPr id="38" name="Laptop_E770" title="Icon of a laptop">
              <a:extLst>
                <a:ext uri="{FF2B5EF4-FFF2-40B4-BE49-F238E27FC236}">
                  <a16:creationId xmlns:a16="http://schemas.microsoft.com/office/drawing/2014/main" id="{4BB95827-FBD7-4187-8D05-CE0EF745F3D5}"/>
                </a:ext>
              </a:extLst>
            </p:cNvPr>
            <p:cNvSpPr>
              <a:spLocks noChangeAspect="1" noEditPoints="1"/>
            </p:cNvSpPr>
            <p:nvPr/>
          </p:nvSpPr>
          <p:spPr bwMode="auto">
            <a:xfrm>
              <a:off x="10621937" y="5673746"/>
              <a:ext cx="497101" cy="331702"/>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3" tIns="44798" rIns="89593" bIns="44798" numCol="1" anchor="t" anchorCtr="0" compatLnSpc="1">
              <a:prstTxWarp prst="textNoShape">
                <a:avLst/>
              </a:prstTxWarp>
            </a:bodyPr>
            <a:lstStyle/>
            <a:p>
              <a:pPr marL="0" marR="0" lvl="0" indent="0" algn="ctr" defTabSz="895858"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1250">
                      <a:srgbClr val="FFFFFF"/>
                    </a:gs>
                    <a:gs pos="100000">
                      <a:srgbClr val="FFFFFF"/>
                    </a:gs>
                  </a:gsLst>
                  <a:lin ang="0" scaled="0"/>
                </a:gradFill>
                <a:effectLst/>
                <a:uLnTx/>
                <a:uFillTx/>
                <a:latin typeface="Segoe UI"/>
                <a:ea typeface="+mn-ea"/>
                <a:cs typeface="+mn-cs"/>
              </a:endParaRPr>
            </a:p>
          </p:txBody>
        </p:sp>
        <p:sp>
          <p:nvSpPr>
            <p:cNvPr id="41" name="Tablet_E70A" title="Icon of a tablet">
              <a:extLst>
                <a:ext uri="{FF2B5EF4-FFF2-40B4-BE49-F238E27FC236}">
                  <a16:creationId xmlns:a16="http://schemas.microsoft.com/office/drawing/2014/main" id="{467EDF9B-A477-48A4-A6B3-8F62BE20757D}"/>
                </a:ext>
              </a:extLst>
            </p:cNvPr>
            <p:cNvSpPr>
              <a:spLocks noChangeAspect="1" noEditPoints="1"/>
            </p:cNvSpPr>
            <p:nvPr/>
          </p:nvSpPr>
          <p:spPr bwMode="auto">
            <a:xfrm>
              <a:off x="8790298" y="5695991"/>
              <a:ext cx="447391" cy="328427"/>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3" tIns="44798" rIns="89593" bIns="44798" numCol="1" anchor="t" anchorCtr="0" compatLnSpc="1">
              <a:prstTxWarp prst="textNoShape">
                <a:avLst/>
              </a:prstTxWarp>
            </a:bodyPr>
            <a:lstStyle/>
            <a:p>
              <a:pPr marL="0" marR="0" lvl="0" indent="0" algn="ctr" defTabSz="895858"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1250">
                      <a:srgbClr val="FFFFFF"/>
                    </a:gs>
                    <a:gs pos="100000">
                      <a:srgbClr val="FFFFFF"/>
                    </a:gs>
                  </a:gsLst>
                  <a:lin ang="0" scaled="0"/>
                </a:gradFill>
                <a:effectLst/>
                <a:uLnTx/>
                <a:uFillTx/>
                <a:latin typeface="Segoe UI"/>
                <a:ea typeface="+mn-ea"/>
                <a:cs typeface="+mn-cs"/>
              </a:endParaRPr>
            </a:p>
          </p:txBody>
        </p:sp>
        <p:grpSp>
          <p:nvGrpSpPr>
            <p:cNvPr id="44" name="Group 43">
              <a:extLst>
                <a:ext uri="{FF2B5EF4-FFF2-40B4-BE49-F238E27FC236}">
                  <a16:creationId xmlns:a16="http://schemas.microsoft.com/office/drawing/2014/main" id="{012B7CB2-D462-42AB-BE76-973B4A66D23F}"/>
                </a:ext>
              </a:extLst>
            </p:cNvPr>
            <p:cNvGrpSpPr/>
            <p:nvPr/>
          </p:nvGrpSpPr>
          <p:grpSpPr>
            <a:xfrm>
              <a:off x="9099475" y="2556054"/>
              <a:ext cx="1650828" cy="1124082"/>
              <a:chOff x="8214359" y="1981199"/>
              <a:chExt cx="2522221" cy="1752601"/>
            </a:xfrm>
          </p:grpSpPr>
          <p:pic>
            <p:nvPicPr>
              <p:cNvPr id="45" name="Picture 44">
                <a:extLst>
                  <a:ext uri="{FF2B5EF4-FFF2-40B4-BE49-F238E27FC236}">
                    <a16:creationId xmlns:a16="http://schemas.microsoft.com/office/drawing/2014/main" id="{385544FC-C802-4986-BC66-CD0AE7369C7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6536" t="15990" r="16166" b="19698"/>
              <a:stretch/>
            </p:blipFill>
            <p:spPr>
              <a:xfrm>
                <a:off x="8214359" y="1981199"/>
                <a:ext cx="2522221" cy="1752601"/>
              </a:xfrm>
              <a:prstGeom prst="roundRect">
                <a:avLst>
                  <a:gd name="adj" fmla="val 4928"/>
                </a:avLst>
              </a:prstGeom>
            </p:spPr>
          </p:pic>
          <p:sp>
            <p:nvSpPr>
              <p:cNvPr id="50" name="TextBox 49">
                <a:extLst>
                  <a:ext uri="{FF2B5EF4-FFF2-40B4-BE49-F238E27FC236}">
                    <a16:creationId xmlns:a16="http://schemas.microsoft.com/office/drawing/2014/main" id="{B855ABF8-896B-420B-A5BD-76D3150FE7AA}"/>
                  </a:ext>
                </a:extLst>
              </p:cNvPr>
              <p:cNvSpPr txBox="1"/>
              <p:nvPr/>
            </p:nvSpPr>
            <p:spPr>
              <a:xfrm>
                <a:off x="8441779" y="2159456"/>
                <a:ext cx="2053499" cy="1400696"/>
              </a:xfrm>
              <a:prstGeom prst="rect">
                <a:avLst/>
              </a:prstGeom>
              <a:noFill/>
            </p:spPr>
            <p:txBody>
              <a:bodyPr wrap="none" lIns="182828" tIns="146263" rIns="182828" bIns="146263" rtlCol="0" anchor="ctr">
                <a:spAutoFit/>
              </a:bodyPr>
              <a:lstStyle/>
              <a:p>
                <a:pPr marL="0" marR="0" lvl="0" indent="0" algn="ctr" defTabSz="914049"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100" normalizeH="0" baseline="0" noProof="0">
                    <a:ln>
                      <a:noFill/>
                    </a:ln>
                    <a:gradFill>
                      <a:gsLst>
                        <a:gs pos="1250">
                          <a:srgbClr val="FFFFFF"/>
                        </a:gs>
                        <a:gs pos="100000">
                          <a:srgbClr val="FFFFFF"/>
                        </a:gs>
                      </a:gsLst>
                      <a:lin ang="0" scaled="0"/>
                    </a:gradFill>
                    <a:effectLst/>
                    <a:uLnTx/>
                    <a:uFillTx/>
                    <a:latin typeface="Segoe UI Semibold"/>
                    <a:ea typeface="+mn-ea"/>
                    <a:cs typeface="+mn-cs"/>
                  </a:rPr>
                  <a:t>Windows </a:t>
                </a:r>
              </a:p>
              <a:p>
                <a:pPr marL="0" marR="0" lvl="0" indent="0" algn="ctr" defTabSz="914049"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100" normalizeH="0" baseline="0" noProof="0">
                    <a:ln>
                      <a:noFill/>
                    </a:ln>
                    <a:gradFill>
                      <a:gsLst>
                        <a:gs pos="1250">
                          <a:srgbClr val="FFFFFF"/>
                        </a:gs>
                        <a:gs pos="100000">
                          <a:srgbClr val="FFFFFF"/>
                        </a:gs>
                      </a:gsLst>
                      <a:lin ang="0" scaled="0"/>
                    </a:gradFill>
                    <a:effectLst/>
                    <a:uLnTx/>
                    <a:uFillTx/>
                    <a:latin typeface="Segoe UI Semibold"/>
                    <a:ea typeface="+mn-ea"/>
                    <a:cs typeface="+mn-cs"/>
                  </a:rPr>
                  <a:t>Server</a:t>
                </a:r>
              </a:p>
            </p:txBody>
          </p:sp>
        </p:grpSp>
      </p:grpSp>
    </p:spTree>
    <p:extLst>
      <p:ext uri="{BB962C8B-B14F-4D97-AF65-F5344CB8AC3E}">
        <p14:creationId xmlns:p14="http://schemas.microsoft.com/office/powerpoint/2010/main" val="7148385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1.45833E-6 -1.11111E-6 L 1.45833E-6 0.03426 " pathEditMode="relative" rAng="0" ptsTypes="AA">
                                      <p:cBhvr>
                                        <p:cTn id="9" dur="750" spd="-100000" fill="hold"/>
                                        <p:tgtEl>
                                          <p:spTgt spid="3"/>
                                        </p:tgtEl>
                                        <p:attrNameLst>
                                          <p:attrName>ppt_x</p:attrName>
                                          <p:attrName>ppt_y</p:attrName>
                                        </p:attrNameLst>
                                      </p:cBhvr>
                                      <p:rCtr x="0" y="1713"/>
                                    </p:animMotion>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63" presetClass="path" presetSubtype="0" decel="100000" fill="hold" nodeType="withEffect">
                                  <p:stCondLst>
                                    <p:cond delay="0"/>
                                  </p:stCondLst>
                                  <p:childTnLst>
                                    <p:animMotion origin="layout" path="M -1.25E-6 -7.40741E-7 L 0.04349 -7.40741E-7 " pathEditMode="relative" rAng="0" ptsTypes="AA">
                                      <p:cBhvr>
                                        <p:cTn id="14" dur="750" spd="-100000" fill="hold"/>
                                        <p:tgtEl>
                                          <p:spTgt spid="2"/>
                                        </p:tgtEl>
                                        <p:attrNameLst>
                                          <p:attrName>ppt_x</p:attrName>
                                          <p:attrName>ppt_y</p:attrName>
                                        </p:attrNameLst>
                                      </p:cBhvr>
                                      <p:rCtr x="217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89AACF2-1673-4368-B537-E22B2588303E}"/>
              </a:ext>
            </a:extLst>
          </p:cNvPr>
          <p:cNvSpPr/>
          <p:nvPr/>
        </p:nvSpPr>
        <p:spPr>
          <a:xfrm>
            <a:off x="2770689" y="2330636"/>
            <a:ext cx="2318922" cy="30752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Entitlement</a:t>
            </a:r>
            <a:endParaRPr kumimoji="0" lang="en-NL" sz="18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8" name="Rectangle 7">
            <a:extLst>
              <a:ext uri="{FF2B5EF4-FFF2-40B4-BE49-F238E27FC236}">
                <a16:creationId xmlns:a16="http://schemas.microsoft.com/office/drawing/2014/main" id="{2ADFA375-00D6-425C-A75D-82B8591F4540}"/>
              </a:ext>
            </a:extLst>
          </p:cNvPr>
          <p:cNvSpPr/>
          <p:nvPr/>
        </p:nvSpPr>
        <p:spPr>
          <a:xfrm>
            <a:off x="2770688" y="2724050"/>
            <a:ext cx="2318922" cy="30752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Brokering</a:t>
            </a:r>
            <a:endParaRPr kumimoji="0" lang="en-NL" sz="18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9" name="Rectangle 8">
            <a:extLst>
              <a:ext uri="{FF2B5EF4-FFF2-40B4-BE49-F238E27FC236}">
                <a16:creationId xmlns:a16="http://schemas.microsoft.com/office/drawing/2014/main" id="{AA58F0FE-321D-45FA-8820-B23B23AA65E1}"/>
              </a:ext>
            </a:extLst>
          </p:cNvPr>
          <p:cNvSpPr/>
          <p:nvPr/>
        </p:nvSpPr>
        <p:spPr>
          <a:xfrm>
            <a:off x="2770688" y="3117463"/>
            <a:ext cx="2318922" cy="30752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Image Management</a:t>
            </a:r>
            <a:endParaRPr kumimoji="0" lang="en-NL" sz="18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10" name="Rectangle 9">
            <a:extLst>
              <a:ext uri="{FF2B5EF4-FFF2-40B4-BE49-F238E27FC236}">
                <a16:creationId xmlns:a16="http://schemas.microsoft.com/office/drawing/2014/main" id="{D8E8A2A9-3BFF-46E4-92DC-2E6054E1918A}"/>
              </a:ext>
            </a:extLst>
          </p:cNvPr>
          <p:cNvSpPr/>
          <p:nvPr/>
        </p:nvSpPr>
        <p:spPr>
          <a:xfrm>
            <a:off x="2770687" y="3510876"/>
            <a:ext cx="2318922" cy="30752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Licensing</a:t>
            </a:r>
            <a:endParaRPr kumimoji="0" lang="en-NL" sz="18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11" name="Rectangle 10">
            <a:extLst>
              <a:ext uri="{FF2B5EF4-FFF2-40B4-BE49-F238E27FC236}">
                <a16:creationId xmlns:a16="http://schemas.microsoft.com/office/drawing/2014/main" id="{5FC2205D-7F86-49C8-911F-8C42A88EA078}"/>
              </a:ext>
            </a:extLst>
          </p:cNvPr>
          <p:cNvSpPr/>
          <p:nvPr/>
        </p:nvSpPr>
        <p:spPr>
          <a:xfrm>
            <a:off x="2770688" y="3904289"/>
            <a:ext cx="2318922" cy="30752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Maintenance</a:t>
            </a:r>
            <a:endParaRPr kumimoji="0" lang="en-NL" sz="18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12" name="Rectangle 11">
            <a:extLst>
              <a:ext uri="{FF2B5EF4-FFF2-40B4-BE49-F238E27FC236}">
                <a16:creationId xmlns:a16="http://schemas.microsoft.com/office/drawing/2014/main" id="{7C6048BE-6FAF-4398-993E-69377829FA62}"/>
              </a:ext>
            </a:extLst>
          </p:cNvPr>
          <p:cNvSpPr/>
          <p:nvPr/>
        </p:nvSpPr>
        <p:spPr>
          <a:xfrm>
            <a:off x="2770687" y="4297703"/>
            <a:ext cx="2318922" cy="30752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Network</a:t>
            </a:r>
            <a:endParaRPr kumimoji="0" lang="en-NL" sz="18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13" name="Rectangle 12">
            <a:extLst>
              <a:ext uri="{FF2B5EF4-FFF2-40B4-BE49-F238E27FC236}">
                <a16:creationId xmlns:a16="http://schemas.microsoft.com/office/drawing/2014/main" id="{7D35836A-172A-411C-88C1-6275FD5A1EBF}"/>
              </a:ext>
            </a:extLst>
          </p:cNvPr>
          <p:cNvSpPr/>
          <p:nvPr/>
        </p:nvSpPr>
        <p:spPr>
          <a:xfrm>
            <a:off x="2770688" y="4691116"/>
            <a:ext cx="2318922" cy="30752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Servers/Storage</a:t>
            </a:r>
            <a:endParaRPr kumimoji="0" lang="en-NL" sz="18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14" name="Rectangle 13">
            <a:extLst>
              <a:ext uri="{FF2B5EF4-FFF2-40B4-BE49-F238E27FC236}">
                <a16:creationId xmlns:a16="http://schemas.microsoft.com/office/drawing/2014/main" id="{6E055376-F588-4EE9-BDBB-E7505DF1089E}"/>
              </a:ext>
            </a:extLst>
          </p:cNvPr>
          <p:cNvSpPr/>
          <p:nvPr/>
        </p:nvSpPr>
        <p:spPr>
          <a:xfrm>
            <a:off x="2770687" y="5084529"/>
            <a:ext cx="2318922" cy="30752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Hosting</a:t>
            </a:r>
            <a:endParaRPr kumimoji="0" lang="en-NL" sz="18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15" name="Rectangle 14">
            <a:extLst>
              <a:ext uri="{FF2B5EF4-FFF2-40B4-BE49-F238E27FC236}">
                <a16:creationId xmlns:a16="http://schemas.microsoft.com/office/drawing/2014/main" id="{20D6E482-D6B7-45C0-BD5E-AD30F1DF1DC2}"/>
              </a:ext>
            </a:extLst>
          </p:cNvPr>
          <p:cNvSpPr/>
          <p:nvPr/>
        </p:nvSpPr>
        <p:spPr>
          <a:xfrm>
            <a:off x="6256000" y="2330636"/>
            <a:ext cx="2318922" cy="30752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Entitlement</a:t>
            </a:r>
            <a:endParaRPr kumimoji="0" lang="en-NL" sz="18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16" name="Rectangle 15">
            <a:extLst>
              <a:ext uri="{FF2B5EF4-FFF2-40B4-BE49-F238E27FC236}">
                <a16:creationId xmlns:a16="http://schemas.microsoft.com/office/drawing/2014/main" id="{802766C7-3762-47A8-8451-981A4395804D}"/>
              </a:ext>
            </a:extLst>
          </p:cNvPr>
          <p:cNvSpPr/>
          <p:nvPr/>
        </p:nvSpPr>
        <p:spPr>
          <a:xfrm>
            <a:off x="6274075" y="3121296"/>
            <a:ext cx="2318922" cy="307527"/>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282828"/>
                </a:solidFill>
                <a:effectLst/>
                <a:uLnTx/>
                <a:uFillTx/>
                <a:latin typeface="Segoe UI Semilight" panose="020B0402040204020203" pitchFamily="34" charset="0"/>
                <a:ea typeface="+mn-ea"/>
                <a:cs typeface="Segoe UI Semilight" panose="020B0402040204020203" pitchFamily="34" charset="0"/>
              </a:rPr>
              <a:t>Brokering</a:t>
            </a:r>
            <a:endParaRPr kumimoji="0" lang="en-NL" sz="1800" b="0" i="0" u="none" strike="noStrike" kern="1200" cap="none" spc="0" normalizeH="0" baseline="0" noProof="0" dirty="0">
              <a:ln>
                <a:noFill/>
              </a:ln>
              <a:solidFill>
                <a:srgbClr val="282828"/>
              </a:solidFill>
              <a:effectLst/>
              <a:uLnTx/>
              <a:uFillTx/>
              <a:latin typeface="Segoe UI Semilight" panose="020B0402040204020203" pitchFamily="34" charset="0"/>
              <a:ea typeface="+mn-ea"/>
              <a:cs typeface="Segoe UI Semilight" panose="020B0402040204020203" pitchFamily="34" charset="0"/>
            </a:endParaRPr>
          </a:p>
        </p:txBody>
      </p:sp>
      <p:sp>
        <p:nvSpPr>
          <p:cNvPr id="17" name="Rectangle 16">
            <a:extLst>
              <a:ext uri="{FF2B5EF4-FFF2-40B4-BE49-F238E27FC236}">
                <a16:creationId xmlns:a16="http://schemas.microsoft.com/office/drawing/2014/main" id="{4D66A987-982A-4B8F-B843-726DC538862C}"/>
              </a:ext>
            </a:extLst>
          </p:cNvPr>
          <p:cNvSpPr/>
          <p:nvPr/>
        </p:nvSpPr>
        <p:spPr>
          <a:xfrm>
            <a:off x="6274075" y="2728348"/>
            <a:ext cx="2318922" cy="30752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Image Management</a:t>
            </a:r>
            <a:endParaRPr kumimoji="0" lang="en-NL" sz="18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18" name="Rectangle 17">
            <a:extLst>
              <a:ext uri="{FF2B5EF4-FFF2-40B4-BE49-F238E27FC236}">
                <a16:creationId xmlns:a16="http://schemas.microsoft.com/office/drawing/2014/main" id="{4CAE57BC-6FDB-4E5E-AC28-F52456DB2E50}"/>
              </a:ext>
            </a:extLst>
          </p:cNvPr>
          <p:cNvSpPr/>
          <p:nvPr/>
        </p:nvSpPr>
        <p:spPr>
          <a:xfrm>
            <a:off x="6255997" y="3510876"/>
            <a:ext cx="2318922" cy="307527"/>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282828"/>
                </a:solidFill>
                <a:effectLst/>
                <a:uLnTx/>
                <a:uFillTx/>
                <a:latin typeface="Segoe UI Semilight" panose="020B0402040204020203" pitchFamily="34" charset="0"/>
                <a:ea typeface="+mn-ea"/>
                <a:cs typeface="Segoe UI Semilight" panose="020B0402040204020203" pitchFamily="34" charset="0"/>
              </a:rPr>
              <a:t>Licensing</a:t>
            </a:r>
            <a:endParaRPr kumimoji="0" lang="en-NL" sz="1800" b="0" i="0" u="none" strike="noStrike" kern="1200" cap="none" spc="0" normalizeH="0" baseline="0" noProof="0" dirty="0">
              <a:ln>
                <a:noFill/>
              </a:ln>
              <a:solidFill>
                <a:srgbClr val="282828"/>
              </a:solidFill>
              <a:effectLst/>
              <a:uLnTx/>
              <a:uFillTx/>
              <a:latin typeface="Segoe UI Semilight" panose="020B0402040204020203" pitchFamily="34" charset="0"/>
              <a:ea typeface="+mn-ea"/>
              <a:cs typeface="Segoe UI Semilight" panose="020B0402040204020203" pitchFamily="34" charset="0"/>
            </a:endParaRPr>
          </a:p>
        </p:txBody>
      </p:sp>
      <p:sp>
        <p:nvSpPr>
          <p:cNvPr id="19" name="Rectangle 18">
            <a:extLst>
              <a:ext uri="{FF2B5EF4-FFF2-40B4-BE49-F238E27FC236}">
                <a16:creationId xmlns:a16="http://schemas.microsoft.com/office/drawing/2014/main" id="{4D369E7E-A0B7-47B9-AB03-50E1DEF818C7}"/>
              </a:ext>
            </a:extLst>
          </p:cNvPr>
          <p:cNvSpPr/>
          <p:nvPr/>
        </p:nvSpPr>
        <p:spPr>
          <a:xfrm>
            <a:off x="6255998" y="3904289"/>
            <a:ext cx="2318922" cy="307527"/>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282828"/>
                </a:solidFill>
                <a:effectLst/>
                <a:uLnTx/>
                <a:uFillTx/>
                <a:latin typeface="Segoe UI Semilight" panose="020B0402040204020203" pitchFamily="34" charset="0"/>
                <a:ea typeface="+mn-ea"/>
                <a:cs typeface="Segoe UI Semilight" panose="020B0402040204020203" pitchFamily="34" charset="0"/>
              </a:rPr>
              <a:t>Maintenance</a:t>
            </a:r>
            <a:endParaRPr kumimoji="0" lang="en-NL" sz="1800" b="0" i="0" u="none" strike="noStrike" kern="1200" cap="none" spc="0" normalizeH="0" baseline="0" noProof="0" dirty="0">
              <a:ln>
                <a:noFill/>
              </a:ln>
              <a:solidFill>
                <a:srgbClr val="282828"/>
              </a:solidFill>
              <a:effectLst/>
              <a:uLnTx/>
              <a:uFillTx/>
              <a:latin typeface="Segoe UI Semilight" panose="020B0402040204020203" pitchFamily="34" charset="0"/>
              <a:ea typeface="+mn-ea"/>
              <a:cs typeface="Segoe UI Semilight" panose="020B0402040204020203" pitchFamily="34" charset="0"/>
            </a:endParaRPr>
          </a:p>
        </p:txBody>
      </p:sp>
      <p:sp>
        <p:nvSpPr>
          <p:cNvPr id="20" name="Rectangle 19">
            <a:extLst>
              <a:ext uri="{FF2B5EF4-FFF2-40B4-BE49-F238E27FC236}">
                <a16:creationId xmlns:a16="http://schemas.microsoft.com/office/drawing/2014/main" id="{E1D8E35E-44B0-486E-B889-7A5C356D4625}"/>
              </a:ext>
            </a:extLst>
          </p:cNvPr>
          <p:cNvSpPr/>
          <p:nvPr/>
        </p:nvSpPr>
        <p:spPr>
          <a:xfrm>
            <a:off x="6255997" y="4297703"/>
            <a:ext cx="2318922" cy="307527"/>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282828"/>
                </a:solidFill>
                <a:effectLst/>
                <a:uLnTx/>
                <a:uFillTx/>
                <a:latin typeface="Segoe UI Semilight" panose="020B0402040204020203" pitchFamily="34" charset="0"/>
                <a:ea typeface="+mn-ea"/>
                <a:cs typeface="Segoe UI Semilight" panose="020B0402040204020203" pitchFamily="34" charset="0"/>
              </a:rPr>
              <a:t>Network</a:t>
            </a:r>
            <a:endParaRPr kumimoji="0" lang="en-NL" sz="1800" b="0" i="0" u="none" strike="noStrike" kern="1200" cap="none" spc="0" normalizeH="0" baseline="0" noProof="0">
              <a:ln>
                <a:noFill/>
              </a:ln>
              <a:solidFill>
                <a:srgbClr val="282828"/>
              </a:solidFill>
              <a:effectLst/>
              <a:uLnTx/>
              <a:uFillTx/>
              <a:latin typeface="Segoe UI Semilight" panose="020B0402040204020203" pitchFamily="34" charset="0"/>
              <a:ea typeface="+mn-ea"/>
              <a:cs typeface="Segoe UI Semilight" panose="020B0402040204020203" pitchFamily="34" charset="0"/>
            </a:endParaRPr>
          </a:p>
        </p:txBody>
      </p:sp>
      <p:sp>
        <p:nvSpPr>
          <p:cNvPr id="21" name="Rectangle 20">
            <a:extLst>
              <a:ext uri="{FF2B5EF4-FFF2-40B4-BE49-F238E27FC236}">
                <a16:creationId xmlns:a16="http://schemas.microsoft.com/office/drawing/2014/main" id="{22156DC5-2493-4C51-BD6A-831E074D5E4E}"/>
              </a:ext>
            </a:extLst>
          </p:cNvPr>
          <p:cNvSpPr/>
          <p:nvPr/>
        </p:nvSpPr>
        <p:spPr>
          <a:xfrm>
            <a:off x="6255998" y="4691116"/>
            <a:ext cx="2318922" cy="307527"/>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282828"/>
                </a:solidFill>
                <a:effectLst/>
                <a:uLnTx/>
                <a:uFillTx/>
                <a:latin typeface="Segoe UI Semilight" panose="020B0402040204020203" pitchFamily="34" charset="0"/>
                <a:ea typeface="+mn-ea"/>
                <a:cs typeface="Segoe UI Semilight" panose="020B0402040204020203" pitchFamily="34" charset="0"/>
              </a:rPr>
              <a:t>Servers/Storage</a:t>
            </a:r>
            <a:endParaRPr kumimoji="0" lang="en-NL" sz="1800" b="0" i="0" u="none" strike="noStrike" kern="1200" cap="none" spc="0" normalizeH="0" baseline="0" noProof="0" dirty="0">
              <a:ln>
                <a:noFill/>
              </a:ln>
              <a:solidFill>
                <a:srgbClr val="282828"/>
              </a:solidFill>
              <a:effectLst/>
              <a:uLnTx/>
              <a:uFillTx/>
              <a:latin typeface="Segoe UI Semilight" panose="020B0402040204020203" pitchFamily="34" charset="0"/>
              <a:ea typeface="+mn-ea"/>
              <a:cs typeface="Segoe UI Semilight" panose="020B0402040204020203" pitchFamily="34" charset="0"/>
            </a:endParaRPr>
          </a:p>
        </p:txBody>
      </p:sp>
      <p:sp>
        <p:nvSpPr>
          <p:cNvPr id="22" name="Rectangle 21">
            <a:extLst>
              <a:ext uri="{FF2B5EF4-FFF2-40B4-BE49-F238E27FC236}">
                <a16:creationId xmlns:a16="http://schemas.microsoft.com/office/drawing/2014/main" id="{5E958EAC-A37B-4FD2-9830-4115D0CC2A52}"/>
              </a:ext>
            </a:extLst>
          </p:cNvPr>
          <p:cNvSpPr/>
          <p:nvPr/>
        </p:nvSpPr>
        <p:spPr>
          <a:xfrm>
            <a:off x="6255997" y="5084529"/>
            <a:ext cx="2318922" cy="307527"/>
          </a:xfrm>
          <a:prstGeom prst="rect">
            <a:avLst/>
          </a:prstGeom>
          <a:solidFill>
            <a:schemeClr val="accent1">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282828"/>
                </a:solidFill>
                <a:effectLst/>
                <a:uLnTx/>
                <a:uFillTx/>
                <a:latin typeface="Segoe UI Semilight" panose="020B0402040204020203" pitchFamily="34" charset="0"/>
                <a:ea typeface="+mn-ea"/>
                <a:cs typeface="Segoe UI Semilight" panose="020B0402040204020203" pitchFamily="34" charset="0"/>
              </a:rPr>
              <a:t>Hosting</a:t>
            </a:r>
            <a:endParaRPr kumimoji="0" lang="en-NL" sz="1800" b="0" i="0" u="none" strike="noStrike" kern="1200" cap="none" spc="0" normalizeH="0" baseline="0" noProof="0">
              <a:ln>
                <a:noFill/>
              </a:ln>
              <a:solidFill>
                <a:srgbClr val="282828"/>
              </a:solidFill>
              <a:effectLst/>
              <a:uLnTx/>
              <a:uFillTx/>
              <a:latin typeface="Segoe UI Semilight" panose="020B0402040204020203" pitchFamily="34" charset="0"/>
              <a:ea typeface="+mn-ea"/>
              <a:cs typeface="Segoe UI Semilight" panose="020B0402040204020203" pitchFamily="34" charset="0"/>
            </a:endParaRPr>
          </a:p>
        </p:txBody>
      </p:sp>
      <p:sp>
        <p:nvSpPr>
          <p:cNvPr id="24" name="Rectangle 23">
            <a:extLst>
              <a:ext uri="{FF2B5EF4-FFF2-40B4-BE49-F238E27FC236}">
                <a16:creationId xmlns:a16="http://schemas.microsoft.com/office/drawing/2014/main" id="{BC1F78B1-3EA9-4731-A0E5-ECFDD5E66FAB}"/>
              </a:ext>
            </a:extLst>
          </p:cNvPr>
          <p:cNvSpPr/>
          <p:nvPr/>
        </p:nvSpPr>
        <p:spPr>
          <a:xfrm>
            <a:off x="2426785" y="1985361"/>
            <a:ext cx="3006724" cy="376235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dirty="0">
              <a:ln>
                <a:solidFill>
                  <a:srgbClr val="282828"/>
                </a:solidFill>
                <a:prstDash val="sysDot"/>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25" name="Rectangle 24">
            <a:extLst>
              <a:ext uri="{FF2B5EF4-FFF2-40B4-BE49-F238E27FC236}">
                <a16:creationId xmlns:a16="http://schemas.microsoft.com/office/drawing/2014/main" id="{D00BC106-D927-4F0D-886D-CF599CBB5D08}"/>
              </a:ext>
            </a:extLst>
          </p:cNvPr>
          <p:cNvSpPr/>
          <p:nvPr/>
        </p:nvSpPr>
        <p:spPr>
          <a:xfrm>
            <a:off x="5912095" y="1985361"/>
            <a:ext cx="3006724" cy="376235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solidFill>
                  <a:srgbClr val="282828"/>
                </a:solidFill>
                <a:prstDash val="sysDot"/>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26" name="TextBox 25">
            <a:extLst>
              <a:ext uri="{FF2B5EF4-FFF2-40B4-BE49-F238E27FC236}">
                <a16:creationId xmlns:a16="http://schemas.microsoft.com/office/drawing/2014/main" id="{D13C1273-599E-493B-AD38-21765C491F6B}"/>
              </a:ext>
            </a:extLst>
          </p:cNvPr>
          <p:cNvSpPr txBox="1"/>
          <p:nvPr/>
        </p:nvSpPr>
        <p:spPr>
          <a:xfrm>
            <a:off x="2814117" y="2025922"/>
            <a:ext cx="2270532" cy="276999"/>
          </a:xfrm>
          <a:prstGeom prst="rect">
            <a:avLst/>
          </a:prstGeom>
        </p:spPr>
        <p:txBody>
          <a:bodyPr wrap="none" lIns="91427" tIns="0" rIns="91427" bIns="0" rtlCol="0">
            <a:spAutoFit/>
          </a:bodyPr>
          <a:lstStyle/>
          <a:p>
            <a:pPr marL="0" marR="0" lvl="0" indent="0" algn="l" defTabSz="914225" rtl="0" eaLnBrk="1" fontAlgn="base" latinLnBrk="0" hangingPunct="1">
              <a:lnSpc>
                <a:spcPct val="100000"/>
              </a:lnSpc>
              <a:spcBef>
                <a:spcPts val="0"/>
              </a:spcBef>
              <a:spcAft>
                <a:spcPct val="0"/>
              </a:spcAft>
              <a:buClr>
                <a:srgbClr val="0078D7"/>
              </a:buClr>
              <a:buSzTx/>
              <a:buFontTx/>
              <a:buNone/>
              <a:tabLst/>
              <a:defRPr/>
            </a:pPr>
            <a:r>
              <a:rPr kumimoji="0" lang="en-GB" sz="1800" b="1" i="0" u="none" strike="noStrike" kern="1200" cap="none" spc="0" normalizeH="0" baseline="0" noProof="0" dirty="0">
                <a:ln>
                  <a:noFill/>
                </a:ln>
                <a:solidFill>
                  <a:srgbClr val="282828"/>
                </a:solidFill>
                <a:effectLst/>
                <a:uLnTx/>
                <a:uFillTx/>
                <a:latin typeface="Segoe UI Semibold" panose="020B0702040204020203" pitchFamily="34" charset="0"/>
                <a:ea typeface="+mn-ea"/>
                <a:cs typeface="Segoe UI Semibold" panose="020B0702040204020203" pitchFamily="34" charset="0"/>
              </a:rPr>
              <a:t>Traditional VDI/RDS</a:t>
            </a:r>
            <a:endParaRPr kumimoji="0" lang="en-NL" sz="1800" b="1" i="0" u="none" strike="noStrike" kern="1200" cap="none" spc="0" normalizeH="0" baseline="0" noProof="0" dirty="0">
              <a:ln>
                <a:noFill/>
              </a:ln>
              <a:solidFill>
                <a:srgbClr val="282828"/>
              </a:solidFill>
              <a:effectLst/>
              <a:uLnTx/>
              <a:uFillTx/>
              <a:latin typeface="Segoe UI Semibold" panose="020B0702040204020203" pitchFamily="34" charset="0"/>
              <a:ea typeface="+mn-ea"/>
              <a:cs typeface="Segoe UI Semibold" panose="020B0702040204020203" pitchFamily="34" charset="0"/>
            </a:endParaRPr>
          </a:p>
        </p:txBody>
      </p:sp>
      <p:sp>
        <p:nvSpPr>
          <p:cNvPr id="27" name="TextBox 26">
            <a:extLst>
              <a:ext uri="{FF2B5EF4-FFF2-40B4-BE49-F238E27FC236}">
                <a16:creationId xmlns:a16="http://schemas.microsoft.com/office/drawing/2014/main" id="{2E0B59C8-2BC7-4BD7-9A57-4C59FC5A4EA7}"/>
              </a:ext>
            </a:extLst>
          </p:cNvPr>
          <p:cNvSpPr txBox="1"/>
          <p:nvPr/>
        </p:nvSpPr>
        <p:spPr>
          <a:xfrm>
            <a:off x="6090136" y="2008544"/>
            <a:ext cx="2849344" cy="276999"/>
          </a:xfrm>
          <a:prstGeom prst="rect">
            <a:avLst/>
          </a:prstGeom>
        </p:spPr>
        <p:txBody>
          <a:bodyPr wrap="none" lIns="91427" tIns="0" rIns="91427" bIns="0" rtlCol="0">
            <a:spAutoFit/>
          </a:bodyPr>
          <a:lstStyle/>
          <a:p>
            <a:pPr marL="0" marR="0" lvl="0" indent="0" algn="l" defTabSz="914225" rtl="0" eaLnBrk="1" fontAlgn="base" latinLnBrk="0" hangingPunct="1">
              <a:lnSpc>
                <a:spcPct val="100000"/>
              </a:lnSpc>
              <a:spcBef>
                <a:spcPts val="0"/>
              </a:spcBef>
              <a:spcAft>
                <a:spcPct val="0"/>
              </a:spcAft>
              <a:buClr>
                <a:srgbClr val="0078D7"/>
              </a:buClr>
              <a:buSzTx/>
              <a:buFontTx/>
              <a:buNone/>
              <a:tabLst/>
              <a:defRPr/>
            </a:pPr>
            <a:r>
              <a:rPr kumimoji="0" lang="en-GB" sz="1800" b="1" i="0" u="none" strike="noStrike" kern="1200" cap="none" spc="0" normalizeH="0" baseline="0" noProof="0" dirty="0">
                <a:ln>
                  <a:noFill/>
                </a:ln>
                <a:solidFill>
                  <a:srgbClr val="282828"/>
                </a:solidFill>
                <a:effectLst/>
                <a:uLnTx/>
                <a:uFillTx/>
                <a:latin typeface="Segoe UI Semibold" panose="020B0702040204020203" pitchFamily="34" charset="0"/>
                <a:ea typeface="+mn-ea"/>
                <a:cs typeface="Segoe UI Semibold" panose="020B0702040204020203" pitchFamily="34" charset="0"/>
              </a:rPr>
              <a:t>Windows Virtual Desktop</a:t>
            </a:r>
            <a:endParaRPr kumimoji="0" lang="en-NL" sz="1800" b="1" i="0" u="none" strike="noStrike" kern="1200" cap="none" spc="0" normalizeH="0" baseline="0" noProof="0" dirty="0">
              <a:ln>
                <a:noFill/>
              </a:ln>
              <a:solidFill>
                <a:srgbClr val="282828"/>
              </a:solidFill>
              <a:effectLst/>
              <a:uLnTx/>
              <a:uFillTx/>
              <a:latin typeface="Segoe UI Semibold" panose="020B0702040204020203" pitchFamily="34" charset="0"/>
              <a:ea typeface="+mn-ea"/>
              <a:cs typeface="Segoe UI Semibold" panose="020B0702040204020203" pitchFamily="34" charset="0"/>
            </a:endParaRPr>
          </a:p>
        </p:txBody>
      </p:sp>
      <p:sp>
        <p:nvSpPr>
          <p:cNvPr id="28" name="Right Brace 27">
            <a:extLst>
              <a:ext uri="{FF2B5EF4-FFF2-40B4-BE49-F238E27FC236}">
                <a16:creationId xmlns:a16="http://schemas.microsoft.com/office/drawing/2014/main" id="{3B1CC31F-D9F2-4DB9-9590-41D5191A4758}"/>
              </a:ext>
            </a:extLst>
          </p:cNvPr>
          <p:cNvSpPr/>
          <p:nvPr/>
        </p:nvSpPr>
        <p:spPr>
          <a:xfrm>
            <a:off x="8954977" y="2421845"/>
            <a:ext cx="248043" cy="598860"/>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srgbClr val="282828"/>
              </a:solidFill>
              <a:effectLst/>
              <a:uLnTx/>
              <a:uFillTx/>
              <a:latin typeface="Segoe UI Semilight" panose="020B0402040204020203" pitchFamily="34" charset="0"/>
              <a:ea typeface="+mn-ea"/>
              <a:cs typeface="Segoe UI Semilight" panose="020B0402040204020203" pitchFamily="34" charset="0"/>
            </a:endParaRPr>
          </a:p>
        </p:txBody>
      </p:sp>
      <p:sp>
        <p:nvSpPr>
          <p:cNvPr id="30" name="Right Brace 29">
            <a:extLst>
              <a:ext uri="{FF2B5EF4-FFF2-40B4-BE49-F238E27FC236}">
                <a16:creationId xmlns:a16="http://schemas.microsoft.com/office/drawing/2014/main" id="{01CA0FBA-9455-4C9D-A67D-B3309126DEFE}"/>
              </a:ext>
            </a:extLst>
          </p:cNvPr>
          <p:cNvSpPr/>
          <p:nvPr/>
        </p:nvSpPr>
        <p:spPr>
          <a:xfrm>
            <a:off x="8974379" y="3130610"/>
            <a:ext cx="219118" cy="2360478"/>
          </a:xfrm>
          <a:prstGeom prst="rightBrace">
            <a:avLst/>
          </a:prstGeom>
          <a:ln w="28575">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14"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srgbClr val="282828"/>
              </a:solidFill>
              <a:effectLst/>
              <a:uLnTx/>
              <a:uFillTx/>
              <a:latin typeface="Segoe UI Semilight" panose="020B0402040204020203" pitchFamily="34" charset="0"/>
              <a:ea typeface="+mn-ea"/>
              <a:cs typeface="Segoe UI Semilight" panose="020B0402040204020203" pitchFamily="34" charset="0"/>
            </a:endParaRPr>
          </a:p>
        </p:txBody>
      </p:sp>
      <p:sp>
        <p:nvSpPr>
          <p:cNvPr id="31" name="TextBox 30">
            <a:extLst>
              <a:ext uri="{FF2B5EF4-FFF2-40B4-BE49-F238E27FC236}">
                <a16:creationId xmlns:a16="http://schemas.microsoft.com/office/drawing/2014/main" id="{2EE47F33-55B4-47BA-9954-6E917145AEEA}"/>
              </a:ext>
            </a:extLst>
          </p:cNvPr>
          <p:cNvSpPr txBox="1"/>
          <p:nvPr/>
        </p:nvSpPr>
        <p:spPr>
          <a:xfrm>
            <a:off x="9274830" y="2582793"/>
            <a:ext cx="2220903" cy="276999"/>
          </a:xfrm>
          <a:prstGeom prst="rect">
            <a:avLst/>
          </a:prstGeom>
        </p:spPr>
        <p:txBody>
          <a:bodyPr wrap="none" lIns="91427" tIns="0" rIns="91427" bIns="0" rtlCol="0">
            <a:spAutoFit/>
          </a:bodyPr>
          <a:lstStyle/>
          <a:p>
            <a:pPr marL="0" marR="0" lvl="0" indent="0" algn="l" defTabSz="914225" rtl="0" eaLnBrk="1" fontAlgn="base" latinLnBrk="0" hangingPunct="1">
              <a:lnSpc>
                <a:spcPct val="100000"/>
              </a:lnSpc>
              <a:spcBef>
                <a:spcPts val="0"/>
              </a:spcBef>
              <a:spcAft>
                <a:spcPct val="0"/>
              </a:spcAft>
              <a:buClr>
                <a:srgbClr val="0078D7"/>
              </a:buClr>
              <a:buSzTx/>
              <a:buFontTx/>
              <a:buNone/>
              <a:tabLst/>
              <a:defRPr/>
            </a:pPr>
            <a:r>
              <a:rPr kumimoji="0" lang="en-GB" sz="1800" b="0" i="0" u="none" strike="noStrike" kern="1200" cap="none" spc="0" normalizeH="0" baseline="0" noProof="0" dirty="0">
                <a:ln>
                  <a:noFill/>
                </a:ln>
                <a:solidFill>
                  <a:srgbClr val="282828"/>
                </a:solidFill>
                <a:effectLst/>
                <a:uLnTx/>
                <a:uFillTx/>
                <a:latin typeface="Segoe UI Semilight" panose="020B0402040204020203" pitchFamily="34" charset="0"/>
                <a:ea typeface="+mn-ea"/>
                <a:cs typeface="Segoe UI Semilight" panose="020B0402040204020203" pitchFamily="34" charset="0"/>
              </a:rPr>
              <a:t>Managed by partner</a:t>
            </a:r>
            <a:endParaRPr kumimoji="0" lang="en-NL" sz="1800" b="0" i="0" u="none" strike="noStrike" kern="1200" cap="none" spc="0" normalizeH="0" baseline="0" noProof="0" dirty="0">
              <a:ln>
                <a:noFill/>
              </a:ln>
              <a:solidFill>
                <a:srgbClr val="282828"/>
              </a:solidFill>
              <a:effectLst/>
              <a:uLnTx/>
              <a:uFillTx/>
              <a:latin typeface="Segoe UI Semilight" panose="020B0402040204020203" pitchFamily="34" charset="0"/>
              <a:ea typeface="+mn-ea"/>
              <a:cs typeface="Segoe UI Semilight" panose="020B0402040204020203" pitchFamily="34" charset="0"/>
            </a:endParaRPr>
          </a:p>
        </p:txBody>
      </p:sp>
      <p:sp>
        <p:nvSpPr>
          <p:cNvPr id="33" name="TextBox 32">
            <a:extLst>
              <a:ext uri="{FF2B5EF4-FFF2-40B4-BE49-F238E27FC236}">
                <a16:creationId xmlns:a16="http://schemas.microsoft.com/office/drawing/2014/main" id="{4209CAC8-EED3-4303-BA8F-99116CE4920D}"/>
              </a:ext>
            </a:extLst>
          </p:cNvPr>
          <p:cNvSpPr txBox="1"/>
          <p:nvPr/>
        </p:nvSpPr>
        <p:spPr>
          <a:xfrm>
            <a:off x="9193496" y="4138007"/>
            <a:ext cx="2425831" cy="276999"/>
          </a:xfrm>
          <a:prstGeom prst="rect">
            <a:avLst/>
          </a:prstGeom>
        </p:spPr>
        <p:txBody>
          <a:bodyPr wrap="none" lIns="91427" tIns="0" rIns="91427" bIns="0" rtlCol="0">
            <a:spAutoFit/>
          </a:bodyPr>
          <a:lstStyle/>
          <a:p>
            <a:pPr marL="0" marR="0" lvl="0" indent="0" algn="l" defTabSz="914225" rtl="0" eaLnBrk="1" fontAlgn="base" latinLnBrk="0" hangingPunct="1">
              <a:lnSpc>
                <a:spcPct val="100000"/>
              </a:lnSpc>
              <a:spcBef>
                <a:spcPts val="0"/>
              </a:spcBef>
              <a:spcAft>
                <a:spcPct val="0"/>
              </a:spcAft>
              <a:buClr>
                <a:srgbClr val="0078D7"/>
              </a:buClr>
              <a:buSzTx/>
              <a:buFontTx/>
              <a:buNone/>
              <a:tabLst/>
              <a:defRPr/>
            </a:pPr>
            <a:r>
              <a:rPr kumimoji="0" lang="en-GB" sz="1800" b="0" i="0" u="none" strike="noStrike" kern="1200" cap="none" spc="0" normalizeH="0" baseline="0" noProof="0" dirty="0">
                <a:ln>
                  <a:noFill/>
                </a:ln>
                <a:solidFill>
                  <a:srgbClr val="282828"/>
                </a:solidFill>
                <a:effectLst/>
                <a:uLnTx/>
                <a:uFillTx/>
                <a:latin typeface="Segoe UI Semilight" panose="020B0402040204020203" pitchFamily="34" charset="0"/>
                <a:ea typeface="+mn-ea"/>
                <a:cs typeface="Segoe UI Semilight" panose="020B0402040204020203" pitchFamily="34" charset="0"/>
              </a:rPr>
              <a:t>Managed by Microsoft</a:t>
            </a:r>
            <a:endParaRPr kumimoji="0" lang="en-NL" sz="1800" b="0" i="0" u="none" strike="noStrike" kern="1200" cap="none" spc="0" normalizeH="0" baseline="0" noProof="0" dirty="0">
              <a:ln>
                <a:noFill/>
              </a:ln>
              <a:solidFill>
                <a:srgbClr val="282828"/>
              </a:solidFill>
              <a:effectLst/>
              <a:uLnTx/>
              <a:uFillTx/>
              <a:latin typeface="Segoe UI Semilight" panose="020B0402040204020203" pitchFamily="34" charset="0"/>
              <a:ea typeface="+mn-ea"/>
              <a:cs typeface="Segoe UI Semilight" panose="020B0402040204020203" pitchFamily="34" charset="0"/>
            </a:endParaRPr>
          </a:p>
        </p:txBody>
      </p:sp>
      <p:sp>
        <p:nvSpPr>
          <p:cNvPr id="34" name="Title 4">
            <a:extLst>
              <a:ext uri="{FF2B5EF4-FFF2-40B4-BE49-F238E27FC236}">
                <a16:creationId xmlns:a16="http://schemas.microsoft.com/office/drawing/2014/main" id="{29D12FDE-C205-426A-B34E-1E6F56D71C55}"/>
              </a:ext>
            </a:extLst>
          </p:cNvPr>
          <p:cNvSpPr txBox="1">
            <a:spLocks/>
          </p:cNvSpPr>
          <p:nvPr/>
        </p:nvSpPr>
        <p:spPr>
          <a:xfrm>
            <a:off x="832978" y="462424"/>
            <a:ext cx="10421923" cy="729319"/>
          </a:xfrm>
          <a:prstGeom prst="rect">
            <a:avLst/>
          </a:prstGeom>
        </p:spPr>
        <p:txBody>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2"/>
                    </a:gs>
                    <a:gs pos="100000">
                      <a:schemeClr val="tx2"/>
                    </a:gs>
                  </a:gsLst>
                  <a:lin ang="5400000" scaled="0"/>
                </a:gradFill>
                <a:effectLst/>
                <a:latin typeface="+mj-lt"/>
                <a:ea typeface="+mn-ea"/>
                <a:cs typeface="Arial"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dirty="0">
                <a:ln w="3175">
                  <a:noFill/>
                </a:ln>
                <a:solidFill>
                  <a:srgbClr val="282828"/>
                </a:solidFill>
                <a:effectLst/>
                <a:uLnTx/>
                <a:uFillTx/>
                <a:latin typeface="Segoe Pro Semibold" panose="020B0702040504020203" pitchFamily="34" charset="0"/>
                <a:ea typeface="+mn-ea"/>
                <a:cs typeface="Segoe UI Light" panose="020B0502040204020203" pitchFamily="34" charset="0"/>
              </a:rPr>
              <a:t>Traditional VDI/RDS vs. Windows Virtual Desktop</a:t>
            </a:r>
          </a:p>
        </p:txBody>
      </p:sp>
      <p:sp>
        <p:nvSpPr>
          <p:cNvPr id="35" name="Rectangle 34">
            <a:extLst>
              <a:ext uri="{FF2B5EF4-FFF2-40B4-BE49-F238E27FC236}">
                <a16:creationId xmlns:a16="http://schemas.microsoft.com/office/drawing/2014/main" id="{AA41A9EB-F45F-4973-861C-D327CDCA59E7}"/>
              </a:ext>
            </a:extLst>
          </p:cNvPr>
          <p:cNvSpPr/>
          <p:nvPr/>
        </p:nvSpPr>
        <p:spPr>
          <a:xfrm>
            <a:off x="121375" y="6541329"/>
            <a:ext cx="7116928" cy="362072"/>
          </a:xfrm>
          <a:prstGeom prst="rect">
            <a:avLst/>
          </a:prstGeom>
        </p:spPr>
        <p:txBody>
          <a:bodyPr wrap="square">
            <a:sp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343536"/>
                </a:solidFill>
                <a:effectLst/>
                <a:uLnTx/>
                <a:uFillTx/>
                <a:latin typeface="Segoe UI" panose="020B0502040204020203" pitchFamily="34" charset="0"/>
                <a:ea typeface="+mn-ea"/>
                <a:cs typeface="Segoe UI" panose="020B0502040204020203" pitchFamily="34" charset="0"/>
              </a:rPr>
              <a:t>**Gartner, Inc., When Midsize Organizations Should Select Desktop as a Service, Nathan Hill, Refreshed: July 19, 2018 </a:t>
            </a:r>
          </a:p>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1A1A1A"/>
              </a:solidFill>
              <a:effectLst/>
              <a:uLnTx/>
              <a:uFillTx/>
              <a:latin typeface="Segoe UI Semibold"/>
              <a:ea typeface="+mn-ea"/>
              <a:cs typeface="+mn-cs"/>
            </a:endParaRPr>
          </a:p>
        </p:txBody>
      </p:sp>
    </p:spTree>
    <p:extLst>
      <p:ext uri="{BB962C8B-B14F-4D97-AF65-F5344CB8AC3E}">
        <p14:creationId xmlns:p14="http://schemas.microsoft.com/office/powerpoint/2010/main" val="2320126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2" grpId="0" animBg="1"/>
      <p:bldP spid="25" grpId="0" animBg="1"/>
      <p:bldP spid="27" grpId="0"/>
      <p:bldP spid="28" grpId="0" animBg="1"/>
      <p:bldP spid="30" grpId="0" animBg="1"/>
      <p:bldP spid="31" grpId="0"/>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292916" y="255126"/>
            <a:ext cx="11306469" cy="403137"/>
          </a:xfrm>
        </p:spPr>
        <p:txBody>
          <a:bodyPr/>
          <a:lstStyle/>
          <a:p>
            <a:r>
              <a:rPr lang="en-US" sz="2800"/>
              <a:t>Compute </a:t>
            </a:r>
          </a:p>
        </p:txBody>
      </p:sp>
      <p:grpSp>
        <p:nvGrpSpPr>
          <p:cNvPr id="5" name="Group 4">
            <a:extLst>
              <a:ext uri="{FF2B5EF4-FFF2-40B4-BE49-F238E27FC236}">
                <a16:creationId xmlns:a16="http://schemas.microsoft.com/office/drawing/2014/main" id="{516226F1-2F28-4CD7-8635-ADD7E80B1B31}"/>
              </a:ext>
            </a:extLst>
          </p:cNvPr>
          <p:cNvGrpSpPr/>
          <p:nvPr/>
        </p:nvGrpSpPr>
        <p:grpSpPr>
          <a:xfrm>
            <a:off x="1793355" y="1411110"/>
            <a:ext cx="7621578" cy="4519516"/>
            <a:chOff x="5501101" y="2452145"/>
            <a:chExt cx="6227857" cy="4585130"/>
          </a:xfrm>
        </p:grpSpPr>
        <p:sp>
          <p:nvSpPr>
            <p:cNvPr id="25" name="Rectangle 24">
              <a:extLst>
                <a:ext uri="{FF2B5EF4-FFF2-40B4-BE49-F238E27FC236}">
                  <a16:creationId xmlns:a16="http://schemas.microsoft.com/office/drawing/2014/main" id="{37483C73-EBFA-4535-A71D-D942003690B0}"/>
                </a:ext>
              </a:extLst>
            </p:cNvPr>
            <p:cNvSpPr/>
            <p:nvPr/>
          </p:nvSpPr>
          <p:spPr>
            <a:xfrm>
              <a:off x="5501101" y="5413602"/>
              <a:ext cx="3015430" cy="1623673"/>
            </a:xfrm>
            <a:prstGeom prst="rect">
              <a:avLst/>
            </a:prstGeom>
          </p:spPr>
          <p:txBody>
            <a:bodyPr wrap="square">
              <a:spAutoFit/>
            </a:bodyPr>
            <a:lstStyle/>
            <a:p>
              <a:pPr marL="285750" indent="-285750" defTabSz="914367">
                <a:buFont typeface="Arial" panose="020B0604020202020204" pitchFamily="34" charset="0"/>
                <a:buChar char="•"/>
              </a:pPr>
              <a:r>
                <a:rPr lang="en-US" sz="1400">
                  <a:solidFill>
                    <a:srgbClr val="000000"/>
                  </a:solidFill>
                  <a:latin typeface="Segoe UI"/>
                </a:rPr>
                <a:t>Ideal for </a:t>
              </a:r>
              <a:r>
                <a:rPr lang="en-US" sz="1400" b="1">
                  <a:solidFill>
                    <a:srgbClr val="000000"/>
                  </a:solidFill>
                  <a:latin typeface="Segoe UI"/>
                </a:rPr>
                <a:t>single-session</a:t>
              </a:r>
              <a:r>
                <a:rPr lang="en-US" sz="1400">
                  <a:solidFill>
                    <a:srgbClr val="000000"/>
                  </a:solidFill>
                  <a:latin typeface="Segoe UI"/>
                </a:rPr>
                <a:t> users with </a:t>
              </a:r>
              <a:r>
                <a:rPr lang="en-US" sz="1400" b="1">
                  <a:solidFill>
                    <a:srgbClr val="000000"/>
                  </a:solidFill>
                  <a:latin typeface="Segoe UI"/>
                </a:rPr>
                <a:t>heavy performance</a:t>
              </a:r>
              <a:r>
                <a:rPr lang="en-US" sz="1400">
                  <a:solidFill>
                    <a:srgbClr val="000000"/>
                  </a:solidFill>
                  <a:latin typeface="Segoe UI"/>
                </a:rPr>
                <a:t> requirements</a:t>
              </a:r>
            </a:p>
            <a:p>
              <a:pPr marL="285750" indent="-285750" defTabSz="914367">
                <a:buFont typeface="Arial" panose="020B0604020202020204" pitchFamily="34" charset="0"/>
                <a:buChar char="•"/>
              </a:pPr>
              <a:r>
                <a:rPr lang="en-US" sz="1400">
                  <a:solidFill>
                    <a:srgbClr val="000000"/>
                  </a:solidFill>
                  <a:latin typeface="Segoe UI"/>
                </a:rPr>
                <a:t>Choose the right VM to run robust biz. apps like CAD, SAP and others</a:t>
              </a:r>
            </a:p>
            <a:p>
              <a:pPr marL="285750" indent="-285750" defTabSz="914367">
                <a:buFont typeface="Arial" panose="020B0604020202020204" pitchFamily="34" charset="0"/>
                <a:buChar char="•"/>
              </a:pPr>
              <a:r>
                <a:rPr lang="en-US" sz="1400">
                  <a:solidFill>
                    <a:srgbClr val="000000"/>
                  </a:solidFill>
                  <a:latin typeface="Segoe UI"/>
                </a:rPr>
                <a:t>Always-on experience and single state retention</a:t>
              </a:r>
            </a:p>
            <a:p>
              <a:pPr marL="285750" indent="-285750" defTabSz="914367">
                <a:buFont typeface="Arial" panose="020B0604020202020204" pitchFamily="34" charset="0"/>
                <a:buChar char="•"/>
              </a:pPr>
              <a:endParaRPr lang="en-US" sz="1400">
                <a:solidFill>
                  <a:srgbClr val="000000"/>
                </a:solidFill>
                <a:latin typeface="Segoe UI"/>
              </a:endParaRPr>
            </a:p>
          </p:txBody>
        </p:sp>
        <p:grpSp>
          <p:nvGrpSpPr>
            <p:cNvPr id="239" name="Group 238">
              <a:extLst>
                <a:ext uri="{FF2B5EF4-FFF2-40B4-BE49-F238E27FC236}">
                  <a16:creationId xmlns:a16="http://schemas.microsoft.com/office/drawing/2014/main" id="{DD360AB3-E69C-4468-BB3F-C88F20B06C9C}"/>
                </a:ext>
              </a:extLst>
            </p:cNvPr>
            <p:cNvGrpSpPr/>
            <p:nvPr/>
          </p:nvGrpSpPr>
          <p:grpSpPr>
            <a:xfrm>
              <a:off x="5519167" y="2452145"/>
              <a:ext cx="6209791" cy="2790906"/>
              <a:chOff x="5519167" y="2181141"/>
              <a:chExt cx="6209791" cy="2790906"/>
            </a:xfrm>
          </p:grpSpPr>
          <p:cxnSp>
            <p:nvCxnSpPr>
              <p:cNvPr id="42" name="Straight Connector 41">
                <a:extLst>
                  <a:ext uri="{FF2B5EF4-FFF2-40B4-BE49-F238E27FC236}">
                    <a16:creationId xmlns:a16="http://schemas.microsoft.com/office/drawing/2014/main" id="{1D0F931A-65A7-4485-B924-1BAED53AE58B}"/>
                  </a:ext>
                </a:extLst>
              </p:cNvPr>
              <p:cNvCxnSpPr>
                <a:cxnSpLocks/>
              </p:cNvCxnSpPr>
              <p:nvPr/>
            </p:nvCxnSpPr>
            <p:spPr>
              <a:xfrm>
                <a:off x="8631925" y="2293530"/>
                <a:ext cx="0" cy="2665004"/>
              </a:xfrm>
              <a:prstGeom prst="line">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69" name="Group 153">
                <a:extLst>
                  <a:ext uri="{FF2B5EF4-FFF2-40B4-BE49-F238E27FC236}">
                    <a16:creationId xmlns:a16="http://schemas.microsoft.com/office/drawing/2014/main" id="{E22835DB-0B9D-4A9C-9510-40DF08CF1DF2}"/>
                  </a:ext>
                </a:extLst>
              </p:cNvPr>
              <p:cNvGrpSpPr>
                <a:grpSpLocks noChangeAspect="1"/>
              </p:cNvGrpSpPr>
              <p:nvPr/>
            </p:nvGrpSpPr>
            <p:grpSpPr bwMode="auto">
              <a:xfrm>
                <a:off x="5710306" y="2668054"/>
                <a:ext cx="412150" cy="411859"/>
                <a:chOff x="2501" y="790"/>
                <a:chExt cx="2832" cy="2830"/>
              </a:xfrm>
            </p:grpSpPr>
            <p:sp>
              <p:nvSpPr>
                <p:cNvPr id="48" name="Oval 154">
                  <a:extLst>
                    <a:ext uri="{FF2B5EF4-FFF2-40B4-BE49-F238E27FC236}">
                      <a16:creationId xmlns:a16="http://schemas.microsoft.com/office/drawing/2014/main" id="{8195011F-0D1D-4D83-BF17-641620A891D3}"/>
                    </a:ext>
                  </a:extLst>
                </p:cNvPr>
                <p:cNvSpPr>
                  <a:spLocks noChangeArrowheads="1"/>
                </p:cNvSpPr>
                <p:nvPr/>
              </p:nvSpPr>
              <p:spPr bwMode="auto">
                <a:xfrm>
                  <a:off x="2501" y="790"/>
                  <a:ext cx="2832" cy="2830"/>
                </a:xfrm>
                <a:prstGeom prst="ellipse">
                  <a:avLst/>
                </a:pr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49" name="Freeform 155">
                  <a:extLst>
                    <a:ext uri="{FF2B5EF4-FFF2-40B4-BE49-F238E27FC236}">
                      <a16:creationId xmlns:a16="http://schemas.microsoft.com/office/drawing/2014/main" id="{6A504E5D-3225-4EA7-9163-7176E6CB8865}"/>
                    </a:ext>
                  </a:extLst>
                </p:cNvPr>
                <p:cNvSpPr>
                  <a:spLocks/>
                </p:cNvSpPr>
                <p:nvPr/>
              </p:nvSpPr>
              <p:spPr bwMode="auto">
                <a:xfrm>
                  <a:off x="2754" y="2569"/>
                  <a:ext cx="2256" cy="1051"/>
                </a:xfrm>
                <a:custGeom>
                  <a:avLst/>
                  <a:gdLst>
                    <a:gd name="T0" fmla="*/ 493 w 956"/>
                    <a:gd name="T1" fmla="*/ 446 h 446"/>
                    <a:gd name="T2" fmla="*/ 956 w 956"/>
                    <a:gd name="T3" fmla="*/ 228 h 446"/>
                    <a:gd name="T4" fmla="*/ 759 w 956"/>
                    <a:gd name="T5" fmla="*/ 84 h 446"/>
                    <a:gd name="T6" fmla="*/ 582 w 956"/>
                    <a:gd name="T7" fmla="*/ 0 h 446"/>
                    <a:gd name="T8" fmla="*/ 291 w 956"/>
                    <a:gd name="T9" fmla="*/ 63 h 446"/>
                    <a:gd name="T10" fmla="*/ 0 w 956"/>
                    <a:gd name="T11" fmla="*/ 188 h 446"/>
                    <a:gd name="T12" fmla="*/ 493 w 956"/>
                    <a:gd name="T13" fmla="*/ 446 h 446"/>
                  </a:gdLst>
                  <a:ahLst/>
                  <a:cxnLst>
                    <a:cxn ang="0">
                      <a:pos x="T0" y="T1"/>
                    </a:cxn>
                    <a:cxn ang="0">
                      <a:pos x="T2" y="T3"/>
                    </a:cxn>
                    <a:cxn ang="0">
                      <a:pos x="T4" y="T5"/>
                    </a:cxn>
                    <a:cxn ang="0">
                      <a:pos x="T6" y="T7"/>
                    </a:cxn>
                    <a:cxn ang="0">
                      <a:pos x="T8" y="T9"/>
                    </a:cxn>
                    <a:cxn ang="0">
                      <a:pos x="T10" y="T11"/>
                    </a:cxn>
                    <a:cxn ang="0">
                      <a:pos x="T12" y="T13"/>
                    </a:cxn>
                  </a:cxnLst>
                  <a:rect l="0" t="0" r="r" b="b"/>
                  <a:pathLst>
                    <a:path w="956" h="446">
                      <a:moveTo>
                        <a:pt x="493" y="446"/>
                      </a:moveTo>
                      <a:cubicBezTo>
                        <a:pt x="679" y="446"/>
                        <a:pt x="846" y="361"/>
                        <a:pt x="956" y="228"/>
                      </a:cubicBezTo>
                      <a:cubicBezTo>
                        <a:pt x="912" y="172"/>
                        <a:pt x="816" y="110"/>
                        <a:pt x="759" y="84"/>
                      </a:cubicBezTo>
                      <a:cubicBezTo>
                        <a:pt x="582" y="0"/>
                        <a:pt x="582" y="0"/>
                        <a:pt x="582" y="0"/>
                      </a:cubicBezTo>
                      <a:cubicBezTo>
                        <a:pt x="291" y="63"/>
                        <a:pt x="291" y="63"/>
                        <a:pt x="291" y="63"/>
                      </a:cubicBezTo>
                      <a:cubicBezTo>
                        <a:pt x="225" y="78"/>
                        <a:pt x="87" y="136"/>
                        <a:pt x="0" y="188"/>
                      </a:cubicBezTo>
                      <a:cubicBezTo>
                        <a:pt x="108" y="344"/>
                        <a:pt x="289" y="446"/>
                        <a:pt x="493" y="446"/>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50" name="Freeform 156">
                  <a:extLst>
                    <a:ext uri="{FF2B5EF4-FFF2-40B4-BE49-F238E27FC236}">
                      <a16:creationId xmlns:a16="http://schemas.microsoft.com/office/drawing/2014/main" id="{0F6D214C-5807-495C-91FD-078F10387E49}"/>
                    </a:ext>
                  </a:extLst>
                </p:cNvPr>
                <p:cNvSpPr>
                  <a:spLocks/>
                </p:cNvSpPr>
                <p:nvPr/>
              </p:nvSpPr>
              <p:spPr bwMode="auto">
                <a:xfrm>
                  <a:off x="2886" y="2904"/>
                  <a:ext cx="651" cy="617"/>
                </a:xfrm>
                <a:custGeom>
                  <a:avLst/>
                  <a:gdLst>
                    <a:gd name="T0" fmla="*/ 276 w 276"/>
                    <a:gd name="T1" fmla="*/ 150 h 262"/>
                    <a:gd name="T2" fmla="*/ 178 w 276"/>
                    <a:gd name="T3" fmla="*/ 158 h 262"/>
                    <a:gd name="T4" fmla="*/ 229 w 276"/>
                    <a:gd name="T5" fmla="*/ 0 h 262"/>
                    <a:gd name="T6" fmla="*/ 0 w 276"/>
                    <a:gd name="T7" fmla="*/ 115 h 262"/>
                    <a:gd name="T8" fmla="*/ 216 w 276"/>
                    <a:gd name="T9" fmla="*/ 262 h 262"/>
                    <a:gd name="T10" fmla="*/ 176 w 276"/>
                    <a:gd name="T11" fmla="*/ 216 h 262"/>
                    <a:gd name="T12" fmla="*/ 276 w 276"/>
                    <a:gd name="T13" fmla="*/ 150 h 262"/>
                  </a:gdLst>
                  <a:ahLst/>
                  <a:cxnLst>
                    <a:cxn ang="0">
                      <a:pos x="T0" y="T1"/>
                    </a:cxn>
                    <a:cxn ang="0">
                      <a:pos x="T2" y="T3"/>
                    </a:cxn>
                    <a:cxn ang="0">
                      <a:pos x="T4" y="T5"/>
                    </a:cxn>
                    <a:cxn ang="0">
                      <a:pos x="T6" y="T7"/>
                    </a:cxn>
                    <a:cxn ang="0">
                      <a:pos x="T8" y="T9"/>
                    </a:cxn>
                    <a:cxn ang="0">
                      <a:pos x="T10" y="T11"/>
                    </a:cxn>
                    <a:cxn ang="0">
                      <a:pos x="T12" y="T13"/>
                    </a:cxn>
                  </a:cxnLst>
                  <a:rect l="0" t="0" r="r" b="b"/>
                  <a:pathLst>
                    <a:path w="276" h="262">
                      <a:moveTo>
                        <a:pt x="276" y="150"/>
                      </a:moveTo>
                      <a:cubicBezTo>
                        <a:pt x="178" y="158"/>
                        <a:pt x="178" y="158"/>
                        <a:pt x="178" y="158"/>
                      </a:cubicBezTo>
                      <a:cubicBezTo>
                        <a:pt x="229" y="0"/>
                        <a:pt x="229" y="0"/>
                        <a:pt x="229" y="0"/>
                      </a:cubicBezTo>
                      <a:cubicBezTo>
                        <a:pt x="140" y="18"/>
                        <a:pt x="57" y="67"/>
                        <a:pt x="0" y="115"/>
                      </a:cubicBezTo>
                      <a:cubicBezTo>
                        <a:pt x="60" y="179"/>
                        <a:pt x="134" y="229"/>
                        <a:pt x="216" y="262"/>
                      </a:cubicBezTo>
                      <a:cubicBezTo>
                        <a:pt x="191" y="234"/>
                        <a:pt x="176" y="216"/>
                        <a:pt x="176" y="216"/>
                      </a:cubicBezTo>
                      <a:lnTo>
                        <a:pt x="276" y="15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51" name="Freeform 157">
                  <a:extLst>
                    <a:ext uri="{FF2B5EF4-FFF2-40B4-BE49-F238E27FC236}">
                      <a16:creationId xmlns:a16="http://schemas.microsoft.com/office/drawing/2014/main" id="{90C15303-889F-40D6-8AC6-25986163F6D2}"/>
                    </a:ext>
                  </a:extLst>
                </p:cNvPr>
                <p:cNvSpPr>
                  <a:spLocks/>
                </p:cNvSpPr>
                <p:nvPr/>
              </p:nvSpPr>
              <p:spPr bwMode="auto">
                <a:xfrm>
                  <a:off x="4415" y="2854"/>
                  <a:ext cx="517" cy="639"/>
                </a:xfrm>
                <a:custGeom>
                  <a:avLst/>
                  <a:gdLst>
                    <a:gd name="T0" fmla="*/ 219 w 219"/>
                    <a:gd name="T1" fmla="*/ 144 h 271"/>
                    <a:gd name="T2" fmla="*/ 0 w 219"/>
                    <a:gd name="T3" fmla="*/ 0 h 271"/>
                    <a:gd name="T4" fmla="*/ 72 w 219"/>
                    <a:gd name="T5" fmla="*/ 134 h 271"/>
                    <a:gd name="T6" fmla="*/ 7 w 219"/>
                    <a:gd name="T7" fmla="*/ 137 h 271"/>
                    <a:gd name="T8" fmla="*/ 83 w 219"/>
                    <a:gd name="T9" fmla="*/ 191 h 271"/>
                    <a:gd name="T10" fmla="*/ 39 w 219"/>
                    <a:gd name="T11" fmla="*/ 271 h 271"/>
                    <a:gd name="T12" fmla="*/ 219 w 219"/>
                    <a:gd name="T13" fmla="*/ 144 h 271"/>
                  </a:gdLst>
                  <a:ahLst/>
                  <a:cxnLst>
                    <a:cxn ang="0">
                      <a:pos x="T0" y="T1"/>
                    </a:cxn>
                    <a:cxn ang="0">
                      <a:pos x="T2" y="T3"/>
                    </a:cxn>
                    <a:cxn ang="0">
                      <a:pos x="T4" y="T5"/>
                    </a:cxn>
                    <a:cxn ang="0">
                      <a:pos x="T6" y="T7"/>
                    </a:cxn>
                    <a:cxn ang="0">
                      <a:pos x="T8" y="T9"/>
                    </a:cxn>
                    <a:cxn ang="0">
                      <a:pos x="T10" y="T11"/>
                    </a:cxn>
                    <a:cxn ang="0">
                      <a:pos x="T12" y="T13"/>
                    </a:cxn>
                  </a:cxnLst>
                  <a:rect l="0" t="0" r="r" b="b"/>
                  <a:pathLst>
                    <a:path w="219" h="271">
                      <a:moveTo>
                        <a:pt x="219" y="144"/>
                      </a:moveTo>
                      <a:cubicBezTo>
                        <a:pt x="174" y="82"/>
                        <a:pt x="87" y="19"/>
                        <a:pt x="0" y="0"/>
                      </a:cubicBezTo>
                      <a:cubicBezTo>
                        <a:pt x="72" y="134"/>
                        <a:pt x="72" y="134"/>
                        <a:pt x="72" y="134"/>
                      </a:cubicBezTo>
                      <a:cubicBezTo>
                        <a:pt x="7" y="137"/>
                        <a:pt x="7" y="137"/>
                        <a:pt x="7" y="137"/>
                      </a:cubicBezTo>
                      <a:cubicBezTo>
                        <a:pt x="83" y="191"/>
                        <a:pt x="83" y="191"/>
                        <a:pt x="83" y="191"/>
                      </a:cubicBezTo>
                      <a:cubicBezTo>
                        <a:pt x="83" y="191"/>
                        <a:pt x="66" y="224"/>
                        <a:pt x="39" y="271"/>
                      </a:cubicBezTo>
                      <a:cubicBezTo>
                        <a:pt x="107" y="240"/>
                        <a:pt x="167" y="196"/>
                        <a:pt x="219" y="14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52" name="Freeform 158">
                  <a:extLst>
                    <a:ext uri="{FF2B5EF4-FFF2-40B4-BE49-F238E27FC236}">
                      <a16:creationId xmlns:a16="http://schemas.microsoft.com/office/drawing/2014/main" id="{14BDE27D-3C10-4177-AE7D-455DE588087C}"/>
                    </a:ext>
                  </a:extLst>
                </p:cNvPr>
                <p:cNvSpPr>
                  <a:spLocks/>
                </p:cNvSpPr>
                <p:nvPr/>
              </p:nvSpPr>
              <p:spPr bwMode="auto">
                <a:xfrm>
                  <a:off x="3639" y="2717"/>
                  <a:ext cx="693" cy="455"/>
                </a:xfrm>
                <a:custGeom>
                  <a:avLst/>
                  <a:gdLst>
                    <a:gd name="T0" fmla="*/ 0 w 693"/>
                    <a:gd name="T1" fmla="*/ 85 h 455"/>
                    <a:gd name="T2" fmla="*/ 122 w 693"/>
                    <a:gd name="T3" fmla="*/ 278 h 455"/>
                    <a:gd name="T4" fmla="*/ 441 w 693"/>
                    <a:gd name="T5" fmla="*/ 455 h 455"/>
                    <a:gd name="T6" fmla="*/ 693 w 693"/>
                    <a:gd name="T7" fmla="*/ 243 h 455"/>
                    <a:gd name="T8" fmla="*/ 679 w 693"/>
                    <a:gd name="T9" fmla="*/ 0 h 455"/>
                    <a:gd name="T10" fmla="*/ 0 w 693"/>
                    <a:gd name="T11" fmla="*/ 85 h 455"/>
                  </a:gdLst>
                  <a:ahLst/>
                  <a:cxnLst>
                    <a:cxn ang="0">
                      <a:pos x="T0" y="T1"/>
                    </a:cxn>
                    <a:cxn ang="0">
                      <a:pos x="T2" y="T3"/>
                    </a:cxn>
                    <a:cxn ang="0">
                      <a:pos x="T4" y="T5"/>
                    </a:cxn>
                    <a:cxn ang="0">
                      <a:pos x="T6" y="T7"/>
                    </a:cxn>
                    <a:cxn ang="0">
                      <a:pos x="T8" y="T9"/>
                    </a:cxn>
                    <a:cxn ang="0">
                      <a:pos x="T10" y="T11"/>
                    </a:cxn>
                  </a:cxnLst>
                  <a:rect l="0" t="0" r="r" b="b"/>
                  <a:pathLst>
                    <a:path w="693" h="455">
                      <a:moveTo>
                        <a:pt x="0" y="85"/>
                      </a:moveTo>
                      <a:lnTo>
                        <a:pt x="122" y="278"/>
                      </a:lnTo>
                      <a:lnTo>
                        <a:pt x="441" y="455"/>
                      </a:lnTo>
                      <a:lnTo>
                        <a:pt x="693" y="243"/>
                      </a:lnTo>
                      <a:lnTo>
                        <a:pt x="679" y="0"/>
                      </a:lnTo>
                      <a:lnTo>
                        <a:pt x="0" y="85"/>
                      </a:lnTo>
                      <a:close/>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53" name="Freeform 159">
                  <a:extLst>
                    <a:ext uri="{FF2B5EF4-FFF2-40B4-BE49-F238E27FC236}">
                      <a16:creationId xmlns:a16="http://schemas.microsoft.com/office/drawing/2014/main" id="{D8C7593A-0104-4D2A-AAA1-6222C9EA1711}"/>
                    </a:ext>
                  </a:extLst>
                </p:cNvPr>
                <p:cNvSpPr>
                  <a:spLocks/>
                </p:cNvSpPr>
                <p:nvPr/>
              </p:nvSpPr>
              <p:spPr bwMode="auto">
                <a:xfrm>
                  <a:off x="3596" y="2708"/>
                  <a:ext cx="758" cy="912"/>
                </a:xfrm>
                <a:custGeom>
                  <a:avLst/>
                  <a:gdLst>
                    <a:gd name="T0" fmla="*/ 320 w 321"/>
                    <a:gd name="T1" fmla="*/ 125 h 387"/>
                    <a:gd name="T2" fmla="*/ 321 w 321"/>
                    <a:gd name="T3" fmla="*/ 112 h 387"/>
                    <a:gd name="T4" fmla="*/ 321 w 321"/>
                    <a:gd name="T5" fmla="*/ 20 h 387"/>
                    <a:gd name="T6" fmla="*/ 7 w 321"/>
                    <a:gd name="T7" fmla="*/ 0 h 387"/>
                    <a:gd name="T8" fmla="*/ 4 w 321"/>
                    <a:gd name="T9" fmla="*/ 24 h 387"/>
                    <a:gd name="T10" fmla="*/ 19 w 321"/>
                    <a:gd name="T11" fmla="*/ 129 h 387"/>
                    <a:gd name="T12" fmla="*/ 126 w 321"/>
                    <a:gd name="T13" fmla="*/ 387 h 387"/>
                    <a:gd name="T14" fmla="*/ 136 w 321"/>
                    <a:gd name="T15" fmla="*/ 387 h 387"/>
                    <a:gd name="T16" fmla="*/ 274 w 321"/>
                    <a:gd name="T17" fmla="*/ 371 h 387"/>
                    <a:gd name="T18" fmla="*/ 296 w 321"/>
                    <a:gd name="T19" fmla="*/ 317 h 387"/>
                    <a:gd name="T20" fmla="*/ 320 w 321"/>
                    <a:gd name="T21" fmla="*/ 12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 h="387">
                      <a:moveTo>
                        <a:pt x="320" y="125"/>
                      </a:moveTo>
                      <a:cubicBezTo>
                        <a:pt x="321" y="117"/>
                        <a:pt x="321" y="112"/>
                        <a:pt x="321" y="112"/>
                      </a:cubicBezTo>
                      <a:cubicBezTo>
                        <a:pt x="321" y="20"/>
                        <a:pt x="321" y="20"/>
                        <a:pt x="321" y="20"/>
                      </a:cubicBezTo>
                      <a:cubicBezTo>
                        <a:pt x="7" y="0"/>
                        <a:pt x="7" y="0"/>
                        <a:pt x="7" y="0"/>
                      </a:cubicBezTo>
                      <a:cubicBezTo>
                        <a:pt x="4" y="24"/>
                        <a:pt x="4" y="24"/>
                        <a:pt x="4" y="24"/>
                      </a:cubicBezTo>
                      <a:cubicBezTo>
                        <a:pt x="0" y="60"/>
                        <a:pt x="5" y="96"/>
                        <a:pt x="19" y="129"/>
                      </a:cubicBezTo>
                      <a:cubicBezTo>
                        <a:pt x="126" y="387"/>
                        <a:pt x="126" y="387"/>
                        <a:pt x="126" y="387"/>
                      </a:cubicBezTo>
                      <a:cubicBezTo>
                        <a:pt x="130" y="387"/>
                        <a:pt x="133" y="387"/>
                        <a:pt x="136" y="387"/>
                      </a:cubicBezTo>
                      <a:cubicBezTo>
                        <a:pt x="183" y="387"/>
                        <a:pt x="229" y="381"/>
                        <a:pt x="274" y="371"/>
                      </a:cubicBezTo>
                      <a:cubicBezTo>
                        <a:pt x="296" y="317"/>
                        <a:pt x="296" y="317"/>
                        <a:pt x="296" y="317"/>
                      </a:cubicBezTo>
                      <a:cubicBezTo>
                        <a:pt x="308" y="262"/>
                        <a:pt x="319" y="192"/>
                        <a:pt x="320" y="1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54" name="Freeform 160">
                  <a:extLst>
                    <a:ext uri="{FF2B5EF4-FFF2-40B4-BE49-F238E27FC236}">
                      <a16:creationId xmlns:a16="http://schemas.microsoft.com/office/drawing/2014/main" id="{0D636C73-7B8F-490D-A75C-396C9AD8B3A8}"/>
                    </a:ext>
                  </a:extLst>
                </p:cNvPr>
                <p:cNvSpPr>
                  <a:spLocks/>
                </p:cNvSpPr>
                <p:nvPr/>
              </p:nvSpPr>
              <p:spPr bwMode="auto">
                <a:xfrm>
                  <a:off x="3624" y="2786"/>
                  <a:ext cx="739" cy="481"/>
                </a:xfrm>
                <a:custGeom>
                  <a:avLst/>
                  <a:gdLst>
                    <a:gd name="T0" fmla="*/ 310 w 313"/>
                    <a:gd name="T1" fmla="*/ 0 h 204"/>
                    <a:gd name="T2" fmla="*/ 0 w 313"/>
                    <a:gd name="T3" fmla="*/ 6 h 204"/>
                    <a:gd name="T4" fmla="*/ 104 w 313"/>
                    <a:gd name="T5" fmla="*/ 119 h 204"/>
                    <a:gd name="T6" fmla="*/ 55 w 313"/>
                    <a:gd name="T7" fmla="*/ 204 h 204"/>
                    <a:gd name="T8" fmla="*/ 147 w 313"/>
                    <a:gd name="T9" fmla="*/ 142 h 204"/>
                    <a:gd name="T10" fmla="*/ 171 w 313"/>
                    <a:gd name="T11" fmla="*/ 149 h 204"/>
                    <a:gd name="T12" fmla="*/ 254 w 313"/>
                    <a:gd name="T13" fmla="*/ 155 h 204"/>
                    <a:gd name="T14" fmla="*/ 301 w 313"/>
                    <a:gd name="T15" fmla="*/ 189 h 204"/>
                    <a:gd name="T16" fmla="*/ 285 w 313"/>
                    <a:gd name="T17" fmla="*/ 145 h 204"/>
                    <a:gd name="T18" fmla="*/ 307 w 313"/>
                    <a:gd name="T19" fmla="*/ 128 h 204"/>
                    <a:gd name="T20" fmla="*/ 308 w 313"/>
                    <a:gd name="T21" fmla="*/ 122 h 204"/>
                    <a:gd name="T22" fmla="*/ 310 w 313"/>
                    <a:gd name="T23"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204">
                      <a:moveTo>
                        <a:pt x="310" y="0"/>
                      </a:moveTo>
                      <a:cubicBezTo>
                        <a:pt x="0" y="6"/>
                        <a:pt x="0" y="6"/>
                        <a:pt x="0" y="6"/>
                      </a:cubicBezTo>
                      <a:cubicBezTo>
                        <a:pt x="0" y="6"/>
                        <a:pt x="39" y="75"/>
                        <a:pt x="104" y="119"/>
                      </a:cubicBezTo>
                      <a:cubicBezTo>
                        <a:pt x="55" y="204"/>
                        <a:pt x="55" y="204"/>
                        <a:pt x="55" y="204"/>
                      </a:cubicBezTo>
                      <a:cubicBezTo>
                        <a:pt x="147" y="142"/>
                        <a:pt x="147" y="142"/>
                        <a:pt x="147" y="142"/>
                      </a:cubicBezTo>
                      <a:cubicBezTo>
                        <a:pt x="155" y="145"/>
                        <a:pt x="163" y="147"/>
                        <a:pt x="171" y="149"/>
                      </a:cubicBezTo>
                      <a:cubicBezTo>
                        <a:pt x="207" y="158"/>
                        <a:pt x="234" y="158"/>
                        <a:pt x="254" y="155"/>
                      </a:cubicBezTo>
                      <a:cubicBezTo>
                        <a:pt x="301" y="189"/>
                        <a:pt x="301" y="189"/>
                        <a:pt x="301" y="189"/>
                      </a:cubicBezTo>
                      <a:cubicBezTo>
                        <a:pt x="285" y="145"/>
                        <a:pt x="285" y="145"/>
                        <a:pt x="285" y="145"/>
                      </a:cubicBezTo>
                      <a:cubicBezTo>
                        <a:pt x="301" y="137"/>
                        <a:pt x="307" y="128"/>
                        <a:pt x="307" y="128"/>
                      </a:cubicBezTo>
                      <a:cubicBezTo>
                        <a:pt x="308" y="122"/>
                        <a:pt x="308" y="122"/>
                        <a:pt x="308" y="122"/>
                      </a:cubicBezTo>
                      <a:cubicBezTo>
                        <a:pt x="312" y="82"/>
                        <a:pt x="313" y="41"/>
                        <a:pt x="310"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55" name="Freeform 161">
                  <a:extLst>
                    <a:ext uri="{FF2B5EF4-FFF2-40B4-BE49-F238E27FC236}">
                      <a16:creationId xmlns:a16="http://schemas.microsoft.com/office/drawing/2014/main" id="{AB4C2628-F8D2-40A6-9FB0-62CBE8FC713E}"/>
                    </a:ext>
                  </a:extLst>
                </p:cNvPr>
                <p:cNvSpPr>
                  <a:spLocks/>
                </p:cNvSpPr>
                <p:nvPr/>
              </p:nvSpPr>
              <p:spPr bwMode="auto">
                <a:xfrm>
                  <a:off x="3905" y="3062"/>
                  <a:ext cx="387" cy="558"/>
                </a:xfrm>
                <a:custGeom>
                  <a:avLst/>
                  <a:gdLst>
                    <a:gd name="T0" fmla="*/ 130 w 164"/>
                    <a:gd name="T1" fmla="*/ 26 h 237"/>
                    <a:gd name="T2" fmla="*/ 62 w 164"/>
                    <a:gd name="T3" fmla="*/ 0 h 237"/>
                    <a:gd name="T4" fmla="*/ 30 w 164"/>
                    <a:gd name="T5" fmla="*/ 32 h 237"/>
                    <a:gd name="T6" fmla="*/ 0 w 164"/>
                    <a:gd name="T7" fmla="*/ 237 h 237"/>
                    <a:gd name="T8" fmla="*/ 5 w 164"/>
                    <a:gd name="T9" fmla="*/ 237 h 237"/>
                    <a:gd name="T10" fmla="*/ 152 w 164"/>
                    <a:gd name="T11" fmla="*/ 219 h 237"/>
                    <a:gd name="T12" fmla="*/ 164 w 164"/>
                    <a:gd name="T13" fmla="*/ 173 h 237"/>
                    <a:gd name="T14" fmla="*/ 130 w 164"/>
                    <a:gd name="T15" fmla="*/ 26 h 2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237">
                      <a:moveTo>
                        <a:pt x="130" y="26"/>
                      </a:moveTo>
                      <a:cubicBezTo>
                        <a:pt x="62" y="0"/>
                        <a:pt x="62" y="0"/>
                        <a:pt x="62" y="0"/>
                      </a:cubicBezTo>
                      <a:cubicBezTo>
                        <a:pt x="30" y="32"/>
                        <a:pt x="30" y="32"/>
                        <a:pt x="30" y="32"/>
                      </a:cubicBezTo>
                      <a:cubicBezTo>
                        <a:pt x="0" y="237"/>
                        <a:pt x="0" y="237"/>
                        <a:pt x="0" y="237"/>
                      </a:cubicBezTo>
                      <a:cubicBezTo>
                        <a:pt x="2" y="237"/>
                        <a:pt x="3" y="237"/>
                        <a:pt x="5" y="237"/>
                      </a:cubicBezTo>
                      <a:cubicBezTo>
                        <a:pt x="56" y="237"/>
                        <a:pt x="105" y="231"/>
                        <a:pt x="152" y="219"/>
                      </a:cubicBezTo>
                      <a:cubicBezTo>
                        <a:pt x="157" y="204"/>
                        <a:pt x="161" y="189"/>
                        <a:pt x="164" y="173"/>
                      </a:cubicBezTo>
                      <a:lnTo>
                        <a:pt x="130" y="26"/>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56" name="Freeform 162">
                  <a:extLst>
                    <a:ext uri="{FF2B5EF4-FFF2-40B4-BE49-F238E27FC236}">
                      <a16:creationId xmlns:a16="http://schemas.microsoft.com/office/drawing/2014/main" id="{823EC7CA-7B46-4CD2-A449-6223A7AD8599}"/>
                    </a:ext>
                  </a:extLst>
                </p:cNvPr>
                <p:cNvSpPr>
                  <a:spLocks/>
                </p:cNvSpPr>
                <p:nvPr/>
              </p:nvSpPr>
              <p:spPr bwMode="auto">
                <a:xfrm>
                  <a:off x="3969" y="2873"/>
                  <a:ext cx="243" cy="264"/>
                </a:xfrm>
                <a:custGeom>
                  <a:avLst/>
                  <a:gdLst>
                    <a:gd name="T0" fmla="*/ 0 w 243"/>
                    <a:gd name="T1" fmla="*/ 9 h 264"/>
                    <a:gd name="T2" fmla="*/ 7 w 243"/>
                    <a:gd name="T3" fmla="*/ 264 h 264"/>
                    <a:gd name="T4" fmla="*/ 243 w 243"/>
                    <a:gd name="T5" fmla="*/ 250 h 264"/>
                    <a:gd name="T6" fmla="*/ 224 w 243"/>
                    <a:gd name="T7" fmla="*/ 0 h 264"/>
                    <a:gd name="T8" fmla="*/ 0 w 243"/>
                    <a:gd name="T9" fmla="*/ 9 h 264"/>
                  </a:gdLst>
                  <a:ahLst/>
                  <a:cxnLst>
                    <a:cxn ang="0">
                      <a:pos x="T0" y="T1"/>
                    </a:cxn>
                    <a:cxn ang="0">
                      <a:pos x="T2" y="T3"/>
                    </a:cxn>
                    <a:cxn ang="0">
                      <a:pos x="T4" y="T5"/>
                    </a:cxn>
                    <a:cxn ang="0">
                      <a:pos x="T6" y="T7"/>
                    </a:cxn>
                    <a:cxn ang="0">
                      <a:pos x="T8" y="T9"/>
                    </a:cxn>
                  </a:cxnLst>
                  <a:rect l="0" t="0" r="r" b="b"/>
                  <a:pathLst>
                    <a:path w="243" h="264">
                      <a:moveTo>
                        <a:pt x="0" y="9"/>
                      </a:moveTo>
                      <a:lnTo>
                        <a:pt x="7" y="264"/>
                      </a:lnTo>
                      <a:lnTo>
                        <a:pt x="243" y="250"/>
                      </a:lnTo>
                      <a:lnTo>
                        <a:pt x="224" y="0"/>
                      </a:lnTo>
                      <a:lnTo>
                        <a:pt x="0" y="9"/>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57" name="Freeform 163">
                  <a:extLst>
                    <a:ext uri="{FF2B5EF4-FFF2-40B4-BE49-F238E27FC236}">
                      <a16:creationId xmlns:a16="http://schemas.microsoft.com/office/drawing/2014/main" id="{BE80ECA1-7A46-400A-9BB2-48C00FA7BE03}"/>
                    </a:ext>
                  </a:extLst>
                </p:cNvPr>
                <p:cNvSpPr>
                  <a:spLocks/>
                </p:cNvSpPr>
                <p:nvPr/>
              </p:nvSpPr>
              <p:spPr bwMode="auto">
                <a:xfrm>
                  <a:off x="3117" y="1180"/>
                  <a:ext cx="1484" cy="1660"/>
                </a:xfrm>
                <a:custGeom>
                  <a:avLst/>
                  <a:gdLst>
                    <a:gd name="T0" fmla="*/ 346 w 629"/>
                    <a:gd name="T1" fmla="*/ 0 h 704"/>
                    <a:gd name="T2" fmla="*/ 346 w 629"/>
                    <a:gd name="T3" fmla="*/ 0 h 704"/>
                    <a:gd name="T4" fmla="*/ 63 w 629"/>
                    <a:gd name="T5" fmla="*/ 260 h 704"/>
                    <a:gd name="T6" fmla="*/ 49 w 629"/>
                    <a:gd name="T7" fmla="*/ 258 h 704"/>
                    <a:gd name="T8" fmla="*/ 0 w 629"/>
                    <a:gd name="T9" fmla="*/ 307 h 704"/>
                    <a:gd name="T10" fmla="*/ 0 w 629"/>
                    <a:gd name="T11" fmla="*/ 363 h 704"/>
                    <a:gd name="T12" fmla="*/ 70 w 629"/>
                    <a:gd name="T13" fmla="*/ 434 h 704"/>
                    <a:gd name="T14" fmla="*/ 78 w 629"/>
                    <a:gd name="T15" fmla="*/ 434 h 704"/>
                    <a:gd name="T16" fmla="*/ 346 w 629"/>
                    <a:gd name="T17" fmla="*/ 704 h 704"/>
                    <a:gd name="T18" fmla="*/ 346 w 629"/>
                    <a:gd name="T19" fmla="*/ 704 h 704"/>
                    <a:gd name="T20" fmla="*/ 629 w 629"/>
                    <a:gd name="T21" fmla="*/ 420 h 704"/>
                    <a:gd name="T22" fmla="*/ 629 w 629"/>
                    <a:gd name="T23" fmla="*/ 284 h 704"/>
                    <a:gd name="T24" fmla="*/ 346 w 629"/>
                    <a:gd name="T25" fmla="*/ 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9" h="704">
                      <a:moveTo>
                        <a:pt x="346" y="0"/>
                      </a:moveTo>
                      <a:cubicBezTo>
                        <a:pt x="346" y="0"/>
                        <a:pt x="346" y="0"/>
                        <a:pt x="346" y="0"/>
                      </a:cubicBezTo>
                      <a:cubicBezTo>
                        <a:pt x="197" y="0"/>
                        <a:pt x="75" y="115"/>
                        <a:pt x="63" y="260"/>
                      </a:cubicBezTo>
                      <a:cubicBezTo>
                        <a:pt x="59" y="259"/>
                        <a:pt x="54" y="258"/>
                        <a:pt x="49" y="258"/>
                      </a:cubicBezTo>
                      <a:cubicBezTo>
                        <a:pt x="22" y="258"/>
                        <a:pt x="0" y="280"/>
                        <a:pt x="0" y="307"/>
                      </a:cubicBezTo>
                      <a:cubicBezTo>
                        <a:pt x="0" y="363"/>
                        <a:pt x="0" y="363"/>
                        <a:pt x="0" y="363"/>
                      </a:cubicBezTo>
                      <a:cubicBezTo>
                        <a:pt x="0" y="402"/>
                        <a:pt x="31" y="434"/>
                        <a:pt x="70" y="434"/>
                      </a:cubicBezTo>
                      <a:cubicBezTo>
                        <a:pt x="78" y="434"/>
                        <a:pt x="78" y="434"/>
                        <a:pt x="78" y="434"/>
                      </a:cubicBezTo>
                      <a:cubicBezTo>
                        <a:pt x="85" y="584"/>
                        <a:pt x="194" y="704"/>
                        <a:pt x="346" y="704"/>
                      </a:cubicBezTo>
                      <a:cubicBezTo>
                        <a:pt x="346" y="704"/>
                        <a:pt x="346" y="704"/>
                        <a:pt x="346" y="704"/>
                      </a:cubicBezTo>
                      <a:cubicBezTo>
                        <a:pt x="502" y="704"/>
                        <a:pt x="629" y="577"/>
                        <a:pt x="629" y="420"/>
                      </a:cubicBezTo>
                      <a:cubicBezTo>
                        <a:pt x="629" y="284"/>
                        <a:pt x="629" y="284"/>
                        <a:pt x="629" y="284"/>
                      </a:cubicBezTo>
                      <a:cubicBezTo>
                        <a:pt x="629" y="127"/>
                        <a:pt x="502" y="0"/>
                        <a:pt x="346" y="0"/>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58" name="Freeform 164">
                  <a:extLst>
                    <a:ext uri="{FF2B5EF4-FFF2-40B4-BE49-F238E27FC236}">
                      <a16:creationId xmlns:a16="http://schemas.microsoft.com/office/drawing/2014/main" id="{E85E81F1-14CE-42C2-B754-9C3CE9049760}"/>
                    </a:ext>
                  </a:extLst>
                </p:cNvPr>
                <p:cNvSpPr>
                  <a:spLocks/>
                </p:cNvSpPr>
                <p:nvPr/>
              </p:nvSpPr>
              <p:spPr bwMode="auto">
                <a:xfrm>
                  <a:off x="3929" y="1852"/>
                  <a:ext cx="672" cy="988"/>
                </a:xfrm>
                <a:custGeom>
                  <a:avLst/>
                  <a:gdLst>
                    <a:gd name="T0" fmla="*/ 2 w 285"/>
                    <a:gd name="T1" fmla="*/ 419 h 419"/>
                    <a:gd name="T2" fmla="*/ 285 w 285"/>
                    <a:gd name="T3" fmla="*/ 135 h 419"/>
                    <a:gd name="T4" fmla="*/ 285 w 285"/>
                    <a:gd name="T5" fmla="*/ 3 h 419"/>
                    <a:gd name="T6" fmla="*/ 246 w 285"/>
                    <a:gd name="T7" fmla="*/ 1 h 419"/>
                    <a:gd name="T8" fmla="*/ 130 w 285"/>
                    <a:gd name="T9" fmla="*/ 1 h 419"/>
                    <a:gd name="T10" fmla="*/ 135 w 285"/>
                    <a:gd name="T11" fmla="*/ 67 h 419"/>
                    <a:gd name="T12" fmla="*/ 164 w 285"/>
                    <a:gd name="T13" fmla="*/ 127 h 419"/>
                    <a:gd name="T14" fmla="*/ 147 w 285"/>
                    <a:gd name="T15" fmla="*/ 162 h 419"/>
                    <a:gd name="T16" fmla="*/ 106 w 285"/>
                    <a:gd name="T17" fmla="*/ 173 h 419"/>
                    <a:gd name="T18" fmla="*/ 88 w 285"/>
                    <a:gd name="T19" fmla="*/ 197 h 419"/>
                    <a:gd name="T20" fmla="*/ 98 w 285"/>
                    <a:gd name="T21" fmla="*/ 287 h 419"/>
                    <a:gd name="T22" fmla="*/ 30 w 285"/>
                    <a:gd name="T23" fmla="*/ 406 h 419"/>
                    <a:gd name="T24" fmla="*/ 0 w 285"/>
                    <a:gd name="T25" fmla="*/ 419 h 419"/>
                    <a:gd name="T26" fmla="*/ 2 w 285"/>
                    <a:gd name="T27" fmla="*/ 41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419">
                      <a:moveTo>
                        <a:pt x="2" y="419"/>
                      </a:moveTo>
                      <a:cubicBezTo>
                        <a:pt x="158" y="419"/>
                        <a:pt x="285" y="292"/>
                        <a:pt x="285" y="135"/>
                      </a:cubicBezTo>
                      <a:cubicBezTo>
                        <a:pt x="285" y="3"/>
                        <a:pt x="285" y="3"/>
                        <a:pt x="285" y="3"/>
                      </a:cubicBezTo>
                      <a:cubicBezTo>
                        <a:pt x="285" y="0"/>
                        <a:pt x="260" y="1"/>
                        <a:pt x="246" y="1"/>
                      </a:cubicBezTo>
                      <a:cubicBezTo>
                        <a:pt x="130" y="1"/>
                        <a:pt x="130" y="1"/>
                        <a:pt x="130" y="1"/>
                      </a:cubicBezTo>
                      <a:cubicBezTo>
                        <a:pt x="130" y="1"/>
                        <a:pt x="115" y="27"/>
                        <a:pt x="135" y="67"/>
                      </a:cubicBezTo>
                      <a:cubicBezTo>
                        <a:pt x="164" y="127"/>
                        <a:pt x="164" y="127"/>
                        <a:pt x="164" y="127"/>
                      </a:cubicBezTo>
                      <a:cubicBezTo>
                        <a:pt x="171" y="141"/>
                        <a:pt x="163" y="158"/>
                        <a:pt x="147" y="162"/>
                      </a:cubicBezTo>
                      <a:cubicBezTo>
                        <a:pt x="106" y="173"/>
                        <a:pt x="106" y="173"/>
                        <a:pt x="106" y="173"/>
                      </a:cubicBezTo>
                      <a:cubicBezTo>
                        <a:pt x="95" y="176"/>
                        <a:pt x="88" y="186"/>
                        <a:pt x="88" y="197"/>
                      </a:cubicBezTo>
                      <a:cubicBezTo>
                        <a:pt x="98" y="287"/>
                        <a:pt x="98" y="287"/>
                        <a:pt x="98" y="287"/>
                      </a:cubicBezTo>
                      <a:cubicBezTo>
                        <a:pt x="105" y="338"/>
                        <a:pt x="77" y="386"/>
                        <a:pt x="30" y="406"/>
                      </a:cubicBezTo>
                      <a:cubicBezTo>
                        <a:pt x="0" y="419"/>
                        <a:pt x="0" y="419"/>
                        <a:pt x="0" y="419"/>
                      </a:cubicBezTo>
                      <a:cubicBezTo>
                        <a:pt x="1" y="419"/>
                        <a:pt x="1" y="419"/>
                        <a:pt x="2" y="419"/>
                      </a:cubicBezTo>
                      <a:close/>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59" name="Oval 165">
                  <a:extLst>
                    <a:ext uri="{FF2B5EF4-FFF2-40B4-BE49-F238E27FC236}">
                      <a16:creationId xmlns:a16="http://schemas.microsoft.com/office/drawing/2014/main" id="{9C5733EC-ED13-4CDC-AC5C-A684C7CB23A3}"/>
                    </a:ext>
                  </a:extLst>
                </p:cNvPr>
                <p:cNvSpPr>
                  <a:spLocks noChangeArrowheads="1"/>
                </p:cNvSpPr>
                <p:nvPr/>
              </p:nvSpPr>
              <p:spPr bwMode="auto">
                <a:xfrm>
                  <a:off x="3752" y="1932"/>
                  <a:ext cx="104" cy="10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60" name="Oval 166">
                  <a:extLst>
                    <a:ext uri="{FF2B5EF4-FFF2-40B4-BE49-F238E27FC236}">
                      <a16:creationId xmlns:a16="http://schemas.microsoft.com/office/drawing/2014/main" id="{A0759B8D-A3B5-45D0-BCE8-3F85FEC9B328}"/>
                    </a:ext>
                  </a:extLst>
                </p:cNvPr>
                <p:cNvSpPr>
                  <a:spLocks noChangeArrowheads="1"/>
                </p:cNvSpPr>
                <p:nvPr/>
              </p:nvSpPr>
              <p:spPr bwMode="auto">
                <a:xfrm>
                  <a:off x="4335" y="1934"/>
                  <a:ext cx="94"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61" name="Freeform 167">
                  <a:extLst>
                    <a:ext uri="{FF2B5EF4-FFF2-40B4-BE49-F238E27FC236}">
                      <a16:creationId xmlns:a16="http://schemas.microsoft.com/office/drawing/2014/main" id="{8B73AD9A-EE6E-4CCF-8A71-FEB7C9C4500B}"/>
                    </a:ext>
                  </a:extLst>
                </p:cNvPr>
                <p:cNvSpPr>
                  <a:spLocks/>
                </p:cNvSpPr>
                <p:nvPr/>
              </p:nvSpPr>
              <p:spPr bwMode="auto">
                <a:xfrm>
                  <a:off x="3233" y="1180"/>
                  <a:ext cx="1368" cy="1724"/>
                </a:xfrm>
                <a:custGeom>
                  <a:avLst/>
                  <a:gdLst>
                    <a:gd name="T0" fmla="*/ 537 w 580"/>
                    <a:gd name="T1" fmla="*/ 486 h 731"/>
                    <a:gd name="T2" fmla="*/ 417 w 580"/>
                    <a:gd name="T3" fmla="*/ 477 h 731"/>
                    <a:gd name="T4" fmla="*/ 383 w 580"/>
                    <a:gd name="T5" fmla="*/ 490 h 731"/>
                    <a:gd name="T6" fmla="*/ 357 w 580"/>
                    <a:gd name="T7" fmla="*/ 479 h 731"/>
                    <a:gd name="T8" fmla="*/ 237 w 580"/>
                    <a:gd name="T9" fmla="*/ 479 h 731"/>
                    <a:gd name="T10" fmla="*/ 182 w 580"/>
                    <a:gd name="T11" fmla="*/ 508 h 731"/>
                    <a:gd name="T12" fmla="*/ 94 w 580"/>
                    <a:gd name="T13" fmla="*/ 419 h 731"/>
                    <a:gd name="T14" fmla="*/ 101 w 580"/>
                    <a:gd name="T15" fmla="*/ 292 h 731"/>
                    <a:gd name="T16" fmla="*/ 128 w 580"/>
                    <a:gd name="T17" fmla="*/ 252 h 731"/>
                    <a:gd name="T18" fmla="*/ 139 w 580"/>
                    <a:gd name="T19" fmla="*/ 247 h 731"/>
                    <a:gd name="T20" fmla="*/ 166 w 580"/>
                    <a:gd name="T21" fmla="*/ 205 h 731"/>
                    <a:gd name="T22" fmla="*/ 166 w 580"/>
                    <a:gd name="T23" fmla="*/ 180 h 731"/>
                    <a:gd name="T24" fmla="*/ 224 w 580"/>
                    <a:gd name="T25" fmla="*/ 128 h 731"/>
                    <a:gd name="T26" fmla="*/ 303 w 580"/>
                    <a:gd name="T27" fmla="*/ 137 h 731"/>
                    <a:gd name="T28" fmla="*/ 416 w 580"/>
                    <a:gd name="T29" fmla="*/ 182 h 731"/>
                    <a:gd name="T30" fmla="*/ 475 w 580"/>
                    <a:gd name="T31" fmla="*/ 226 h 731"/>
                    <a:gd name="T32" fmla="*/ 469 w 580"/>
                    <a:gd name="T33" fmla="*/ 143 h 731"/>
                    <a:gd name="T34" fmla="*/ 540 w 580"/>
                    <a:gd name="T35" fmla="*/ 193 h 731"/>
                    <a:gd name="T36" fmla="*/ 513 w 580"/>
                    <a:gd name="T37" fmla="*/ 105 h 731"/>
                    <a:gd name="T38" fmla="*/ 556 w 580"/>
                    <a:gd name="T39" fmla="*/ 116 h 731"/>
                    <a:gd name="T40" fmla="*/ 290 w 580"/>
                    <a:gd name="T41" fmla="*/ 0 h 731"/>
                    <a:gd name="T42" fmla="*/ 13 w 580"/>
                    <a:gd name="T43" fmla="*/ 223 h 731"/>
                    <a:gd name="T44" fmla="*/ 0 w 580"/>
                    <a:gd name="T45" fmla="*/ 258 h 731"/>
                    <a:gd name="T46" fmla="*/ 50 w 580"/>
                    <a:gd name="T47" fmla="*/ 307 h 731"/>
                    <a:gd name="T48" fmla="*/ 50 w 580"/>
                    <a:gd name="T49" fmla="*/ 434 h 731"/>
                    <a:gd name="T50" fmla="*/ 21 w 580"/>
                    <a:gd name="T51" fmla="*/ 434 h 731"/>
                    <a:gd name="T52" fmla="*/ 14 w 580"/>
                    <a:gd name="T53" fmla="*/ 433 h 731"/>
                    <a:gd name="T54" fmla="*/ 57 w 580"/>
                    <a:gd name="T55" fmla="*/ 572 h 731"/>
                    <a:gd name="T56" fmla="*/ 57 w 580"/>
                    <a:gd name="T57" fmla="*/ 572 h 731"/>
                    <a:gd name="T58" fmla="*/ 305 w 580"/>
                    <a:gd name="T59" fmla="*/ 731 h 731"/>
                    <a:gd name="T60" fmla="*/ 377 w 580"/>
                    <a:gd name="T61" fmla="*/ 731 h 731"/>
                    <a:gd name="T62" fmla="*/ 580 w 580"/>
                    <a:gd name="T63" fmla="*/ 528 h 731"/>
                    <a:gd name="T64" fmla="*/ 580 w 580"/>
                    <a:gd name="T65" fmla="*/ 506 h 731"/>
                    <a:gd name="T66" fmla="*/ 557 w 580"/>
                    <a:gd name="T67" fmla="*/ 493 h 731"/>
                    <a:gd name="T68" fmla="*/ 537 w 580"/>
                    <a:gd name="T69" fmla="*/ 486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0" h="731">
                      <a:moveTo>
                        <a:pt x="537" y="486"/>
                      </a:moveTo>
                      <a:cubicBezTo>
                        <a:pt x="500" y="466"/>
                        <a:pt x="456" y="462"/>
                        <a:pt x="417" y="477"/>
                      </a:cubicBezTo>
                      <a:cubicBezTo>
                        <a:pt x="383" y="490"/>
                        <a:pt x="383" y="490"/>
                        <a:pt x="383" y="490"/>
                      </a:cubicBezTo>
                      <a:cubicBezTo>
                        <a:pt x="357" y="479"/>
                        <a:pt x="357" y="479"/>
                        <a:pt x="357" y="479"/>
                      </a:cubicBezTo>
                      <a:cubicBezTo>
                        <a:pt x="319" y="461"/>
                        <a:pt x="275" y="461"/>
                        <a:pt x="237" y="479"/>
                      </a:cubicBezTo>
                      <a:cubicBezTo>
                        <a:pt x="182" y="508"/>
                        <a:pt x="182" y="508"/>
                        <a:pt x="182" y="508"/>
                      </a:cubicBezTo>
                      <a:cubicBezTo>
                        <a:pt x="182" y="508"/>
                        <a:pt x="94" y="505"/>
                        <a:pt x="94" y="419"/>
                      </a:cubicBezTo>
                      <a:cubicBezTo>
                        <a:pt x="101" y="292"/>
                        <a:pt x="101" y="292"/>
                        <a:pt x="101" y="292"/>
                      </a:cubicBezTo>
                      <a:cubicBezTo>
                        <a:pt x="102" y="275"/>
                        <a:pt x="113" y="260"/>
                        <a:pt x="128" y="252"/>
                      </a:cubicBezTo>
                      <a:cubicBezTo>
                        <a:pt x="139" y="247"/>
                        <a:pt x="139" y="247"/>
                        <a:pt x="139" y="247"/>
                      </a:cubicBezTo>
                      <a:cubicBezTo>
                        <a:pt x="155" y="240"/>
                        <a:pt x="166" y="223"/>
                        <a:pt x="166" y="205"/>
                      </a:cubicBezTo>
                      <a:cubicBezTo>
                        <a:pt x="166" y="180"/>
                        <a:pt x="166" y="180"/>
                        <a:pt x="166" y="180"/>
                      </a:cubicBezTo>
                      <a:cubicBezTo>
                        <a:pt x="166" y="149"/>
                        <a:pt x="193" y="125"/>
                        <a:pt x="224" y="128"/>
                      </a:cubicBezTo>
                      <a:cubicBezTo>
                        <a:pt x="303" y="137"/>
                        <a:pt x="303" y="137"/>
                        <a:pt x="303" y="137"/>
                      </a:cubicBezTo>
                      <a:cubicBezTo>
                        <a:pt x="344" y="141"/>
                        <a:pt x="383" y="157"/>
                        <a:pt x="416" y="182"/>
                      </a:cubicBezTo>
                      <a:cubicBezTo>
                        <a:pt x="475" y="226"/>
                        <a:pt x="475" y="226"/>
                        <a:pt x="475" y="226"/>
                      </a:cubicBezTo>
                      <a:cubicBezTo>
                        <a:pt x="469" y="143"/>
                        <a:pt x="469" y="143"/>
                        <a:pt x="469" y="143"/>
                      </a:cubicBezTo>
                      <a:cubicBezTo>
                        <a:pt x="540" y="193"/>
                        <a:pt x="540" y="193"/>
                        <a:pt x="540" y="193"/>
                      </a:cubicBezTo>
                      <a:cubicBezTo>
                        <a:pt x="513" y="105"/>
                        <a:pt x="513" y="105"/>
                        <a:pt x="513" y="105"/>
                      </a:cubicBezTo>
                      <a:cubicBezTo>
                        <a:pt x="556" y="116"/>
                        <a:pt x="556" y="116"/>
                        <a:pt x="556" y="116"/>
                      </a:cubicBezTo>
                      <a:cubicBezTo>
                        <a:pt x="556" y="116"/>
                        <a:pt x="508" y="0"/>
                        <a:pt x="290" y="0"/>
                      </a:cubicBezTo>
                      <a:cubicBezTo>
                        <a:pt x="72" y="0"/>
                        <a:pt x="13" y="148"/>
                        <a:pt x="13" y="223"/>
                      </a:cubicBezTo>
                      <a:cubicBezTo>
                        <a:pt x="13" y="233"/>
                        <a:pt x="0" y="245"/>
                        <a:pt x="0" y="258"/>
                      </a:cubicBezTo>
                      <a:cubicBezTo>
                        <a:pt x="27" y="258"/>
                        <a:pt x="50" y="280"/>
                        <a:pt x="50" y="307"/>
                      </a:cubicBezTo>
                      <a:cubicBezTo>
                        <a:pt x="50" y="434"/>
                        <a:pt x="50" y="434"/>
                        <a:pt x="50" y="434"/>
                      </a:cubicBezTo>
                      <a:cubicBezTo>
                        <a:pt x="21" y="434"/>
                        <a:pt x="21" y="434"/>
                        <a:pt x="21" y="434"/>
                      </a:cubicBezTo>
                      <a:cubicBezTo>
                        <a:pt x="19" y="434"/>
                        <a:pt x="16" y="433"/>
                        <a:pt x="14" y="433"/>
                      </a:cubicBezTo>
                      <a:cubicBezTo>
                        <a:pt x="22" y="483"/>
                        <a:pt x="35" y="532"/>
                        <a:pt x="57" y="572"/>
                      </a:cubicBezTo>
                      <a:cubicBezTo>
                        <a:pt x="57" y="572"/>
                        <a:pt x="57" y="572"/>
                        <a:pt x="57" y="572"/>
                      </a:cubicBezTo>
                      <a:cubicBezTo>
                        <a:pt x="102" y="669"/>
                        <a:pt x="198" y="731"/>
                        <a:pt x="305" y="731"/>
                      </a:cubicBezTo>
                      <a:cubicBezTo>
                        <a:pt x="377" y="731"/>
                        <a:pt x="377" y="731"/>
                        <a:pt x="377" y="731"/>
                      </a:cubicBezTo>
                      <a:cubicBezTo>
                        <a:pt x="489" y="731"/>
                        <a:pt x="580" y="640"/>
                        <a:pt x="580" y="528"/>
                      </a:cubicBezTo>
                      <a:cubicBezTo>
                        <a:pt x="580" y="506"/>
                        <a:pt x="580" y="506"/>
                        <a:pt x="580" y="506"/>
                      </a:cubicBezTo>
                      <a:cubicBezTo>
                        <a:pt x="557" y="493"/>
                        <a:pt x="557" y="493"/>
                        <a:pt x="557" y="493"/>
                      </a:cubicBezTo>
                      <a:lnTo>
                        <a:pt x="537" y="4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62" name="Freeform 168">
                  <a:extLst>
                    <a:ext uri="{FF2B5EF4-FFF2-40B4-BE49-F238E27FC236}">
                      <a16:creationId xmlns:a16="http://schemas.microsoft.com/office/drawing/2014/main" id="{E915C859-6742-4DB9-8A11-2E5C8E3F3581}"/>
                    </a:ext>
                  </a:extLst>
                </p:cNvPr>
                <p:cNvSpPr>
                  <a:spLocks/>
                </p:cNvSpPr>
                <p:nvPr/>
              </p:nvSpPr>
              <p:spPr bwMode="auto">
                <a:xfrm>
                  <a:off x="3839" y="2380"/>
                  <a:ext cx="479" cy="132"/>
                </a:xfrm>
                <a:custGeom>
                  <a:avLst/>
                  <a:gdLst>
                    <a:gd name="T0" fmla="*/ 0 w 203"/>
                    <a:gd name="T1" fmla="*/ 0 h 56"/>
                    <a:gd name="T2" fmla="*/ 203 w 203"/>
                    <a:gd name="T3" fmla="*/ 0 h 56"/>
                    <a:gd name="T4" fmla="*/ 115 w 203"/>
                    <a:gd name="T5" fmla="*/ 56 h 56"/>
                    <a:gd name="T6" fmla="*/ 0 w 203"/>
                    <a:gd name="T7" fmla="*/ 0 h 56"/>
                  </a:gdLst>
                  <a:ahLst/>
                  <a:cxnLst>
                    <a:cxn ang="0">
                      <a:pos x="T0" y="T1"/>
                    </a:cxn>
                    <a:cxn ang="0">
                      <a:pos x="T2" y="T3"/>
                    </a:cxn>
                    <a:cxn ang="0">
                      <a:pos x="T4" y="T5"/>
                    </a:cxn>
                    <a:cxn ang="0">
                      <a:pos x="T6" y="T7"/>
                    </a:cxn>
                  </a:cxnLst>
                  <a:rect l="0" t="0" r="r" b="b"/>
                  <a:pathLst>
                    <a:path w="203" h="56">
                      <a:moveTo>
                        <a:pt x="0" y="0"/>
                      </a:moveTo>
                      <a:cubicBezTo>
                        <a:pt x="203" y="0"/>
                        <a:pt x="203" y="0"/>
                        <a:pt x="203" y="0"/>
                      </a:cubicBezTo>
                      <a:cubicBezTo>
                        <a:pt x="203" y="0"/>
                        <a:pt x="180" y="56"/>
                        <a:pt x="115" y="56"/>
                      </a:cubicBezTo>
                      <a:cubicBezTo>
                        <a:pt x="49" y="56"/>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63" name="Freeform 169">
                  <a:extLst>
                    <a:ext uri="{FF2B5EF4-FFF2-40B4-BE49-F238E27FC236}">
                      <a16:creationId xmlns:a16="http://schemas.microsoft.com/office/drawing/2014/main" id="{E7D80F7A-3BFF-409D-8CED-EF9585E81664}"/>
                    </a:ext>
                  </a:extLst>
                </p:cNvPr>
                <p:cNvSpPr>
                  <a:spLocks/>
                </p:cNvSpPr>
                <p:nvPr/>
              </p:nvSpPr>
              <p:spPr bwMode="auto">
                <a:xfrm>
                  <a:off x="4167" y="1899"/>
                  <a:ext cx="149" cy="252"/>
                </a:xfrm>
                <a:custGeom>
                  <a:avLst/>
                  <a:gdLst>
                    <a:gd name="T0" fmla="*/ 149 w 149"/>
                    <a:gd name="T1" fmla="*/ 252 h 252"/>
                    <a:gd name="T2" fmla="*/ 24 w 149"/>
                    <a:gd name="T3" fmla="*/ 0 h 252"/>
                    <a:gd name="T4" fmla="*/ 0 w 149"/>
                    <a:gd name="T5" fmla="*/ 212 h 252"/>
                    <a:gd name="T6" fmla="*/ 149 w 149"/>
                    <a:gd name="T7" fmla="*/ 252 h 252"/>
                  </a:gdLst>
                  <a:ahLst/>
                  <a:cxnLst>
                    <a:cxn ang="0">
                      <a:pos x="T0" y="T1"/>
                    </a:cxn>
                    <a:cxn ang="0">
                      <a:pos x="T2" y="T3"/>
                    </a:cxn>
                    <a:cxn ang="0">
                      <a:pos x="T4" y="T5"/>
                    </a:cxn>
                    <a:cxn ang="0">
                      <a:pos x="T6" y="T7"/>
                    </a:cxn>
                  </a:cxnLst>
                  <a:rect l="0" t="0" r="r" b="b"/>
                  <a:pathLst>
                    <a:path w="149" h="252">
                      <a:moveTo>
                        <a:pt x="149" y="252"/>
                      </a:moveTo>
                      <a:lnTo>
                        <a:pt x="24" y="0"/>
                      </a:lnTo>
                      <a:lnTo>
                        <a:pt x="0" y="212"/>
                      </a:lnTo>
                      <a:lnTo>
                        <a:pt x="149" y="252"/>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64" name="Freeform 170">
                  <a:extLst>
                    <a:ext uri="{FF2B5EF4-FFF2-40B4-BE49-F238E27FC236}">
                      <a16:creationId xmlns:a16="http://schemas.microsoft.com/office/drawing/2014/main" id="{878FC8C3-3668-4681-B1E4-913DA37955A4}"/>
                    </a:ext>
                  </a:extLst>
                </p:cNvPr>
                <p:cNvSpPr>
                  <a:spLocks noEditPoints="1"/>
                </p:cNvSpPr>
                <p:nvPr/>
              </p:nvSpPr>
              <p:spPr bwMode="auto">
                <a:xfrm>
                  <a:off x="3325" y="1769"/>
                  <a:ext cx="1255" cy="366"/>
                </a:xfrm>
                <a:custGeom>
                  <a:avLst/>
                  <a:gdLst>
                    <a:gd name="T0" fmla="*/ 495 w 532"/>
                    <a:gd name="T1" fmla="*/ 26 h 155"/>
                    <a:gd name="T2" fmla="*/ 395 w 532"/>
                    <a:gd name="T3" fmla="*/ 26 h 155"/>
                    <a:gd name="T4" fmla="*/ 279 w 532"/>
                    <a:gd name="T5" fmla="*/ 19 h 155"/>
                    <a:gd name="T6" fmla="*/ 265 w 532"/>
                    <a:gd name="T7" fmla="*/ 26 h 155"/>
                    <a:gd name="T8" fmla="*/ 168 w 532"/>
                    <a:gd name="T9" fmla="*/ 26 h 155"/>
                    <a:gd name="T10" fmla="*/ 154 w 532"/>
                    <a:gd name="T11" fmla="*/ 26 h 155"/>
                    <a:gd name="T12" fmla="*/ 0 w 532"/>
                    <a:gd name="T13" fmla="*/ 26 h 155"/>
                    <a:gd name="T14" fmla="*/ 1 w 532"/>
                    <a:gd name="T15" fmla="*/ 28 h 155"/>
                    <a:gd name="T16" fmla="*/ 9 w 532"/>
                    <a:gd name="T17" fmla="*/ 47 h 155"/>
                    <a:gd name="T18" fmla="*/ 9 w 532"/>
                    <a:gd name="T19" fmla="*/ 47 h 155"/>
                    <a:gd name="T20" fmla="*/ 122 w 532"/>
                    <a:gd name="T21" fmla="*/ 47 h 155"/>
                    <a:gd name="T22" fmla="*/ 117 w 532"/>
                    <a:gd name="T23" fmla="*/ 63 h 155"/>
                    <a:gd name="T24" fmla="*/ 117 w 532"/>
                    <a:gd name="T25" fmla="*/ 106 h 155"/>
                    <a:gd name="T26" fmla="*/ 166 w 532"/>
                    <a:gd name="T27" fmla="*/ 155 h 155"/>
                    <a:gd name="T28" fmla="*/ 245 w 532"/>
                    <a:gd name="T29" fmla="*/ 155 h 155"/>
                    <a:gd name="T30" fmla="*/ 293 w 532"/>
                    <a:gd name="T31" fmla="*/ 106 h 155"/>
                    <a:gd name="T32" fmla="*/ 293 w 532"/>
                    <a:gd name="T33" fmla="*/ 35 h 155"/>
                    <a:gd name="T34" fmla="*/ 372 w 532"/>
                    <a:gd name="T35" fmla="*/ 37 h 155"/>
                    <a:gd name="T36" fmla="*/ 372 w 532"/>
                    <a:gd name="T37" fmla="*/ 39 h 155"/>
                    <a:gd name="T38" fmla="*/ 385 w 532"/>
                    <a:gd name="T39" fmla="*/ 91 h 155"/>
                    <a:gd name="T40" fmla="*/ 393 w 532"/>
                    <a:gd name="T41" fmla="*/ 108 h 155"/>
                    <a:gd name="T42" fmla="*/ 393 w 532"/>
                    <a:gd name="T43" fmla="*/ 106 h 155"/>
                    <a:gd name="T44" fmla="*/ 393 w 532"/>
                    <a:gd name="T45" fmla="*/ 47 h 155"/>
                    <a:gd name="T46" fmla="*/ 495 w 532"/>
                    <a:gd name="T47" fmla="*/ 47 h 155"/>
                    <a:gd name="T48" fmla="*/ 512 w 532"/>
                    <a:gd name="T49" fmla="*/ 63 h 155"/>
                    <a:gd name="T50" fmla="*/ 512 w 532"/>
                    <a:gd name="T51" fmla="*/ 106 h 155"/>
                    <a:gd name="T52" fmla="*/ 484 w 532"/>
                    <a:gd name="T53" fmla="*/ 135 h 155"/>
                    <a:gd name="T54" fmla="*/ 421 w 532"/>
                    <a:gd name="T55" fmla="*/ 135 h 155"/>
                    <a:gd name="T56" fmla="*/ 403 w 532"/>
                    <a:gd name="T57" fmla="*/ 128 h 155"/>
                    <a:gd name="T58" fmla="*/ 416 w 532"/>
                    <a:gd name="T59" fmla="*/ 154 h 155"/>
                    <a:gd name="T60" fmla="*/ 417 w 532"/>
                    <a:gd name="T61" fmla="*/ 155 h 155"/>
                    <a:gd name="T62" fmla="*/ 484 w 532"/>
                    <a:gd name="T63" fmla="*/ 155 h 155"/>
                    <a:gd name="T64" fmla="*/ 532 w 532"/>
                    <a:gd name="T65" fmla="*/ 106 h 155"/>
                    <a:gd name="T66" fmla="*/ 532 w 532"/>
                    <a:gd name="T67" fmla="*/ 63 h 155"/>
                    <a:gd name="T68" fmla="*/ 495 w 532"/>
                    <a:gd name="T69" fmla="*/ 26 h 155"/>
                    <a:gd name="T70" fmla="*/ 273 w 532"/>
                    <a:gd name="T71" fmla="*/ 106 h 155"/>
                    <a:gd name="T72" fmla="*/ 245 w 532"/>
                    <a:gd name="T73" fmla="*/ 135 h 155"/>
                    <a:gd name="T74" fmla="*/ 166 w 532"/>
                    <a:gd name="T75" fmla="*/ 135 h 155"/>
                    <a:gd name="T76" fmla="*/ 138 w 532"/>
                    <a:gd name="T77" fmla="*/ 106 h 155"/>
                    <a:gd name="T78" fmla="*/ 138 w 532"/>
                    <a:gd name="T79" fmla="*/ 63 h 155"/>
                    <a:gd name="T80" fmla="*/ 154 w 532"/>
                    <a:gd name="T81" fmla="*/ 47 h 155"/>
                    <a:gd name="T82" fmla="*/ 168 w 532"/>
                    <a:gd name="T83" fmla="*/ 47 h 155"/>
                    <a:gd name="T84" fmla="*/ 273 w 532"/>
                    <a:gd name="T85" fmla="*/ 47 h 155"/>
                    <a:gd name="T86" fmla="*/ 273 w 532"/>
                    <a:gd name="T87" fmla="*/ 10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32" h="155">
                      <a:moveTo>
                        <a:pt x="495" y="26"/>
                      </a:moveTo>
                      <a:cubicBezTo>
                        <a:pt x="395" y="26"/>
                        <a:pt x="395" y="26"/>
                        <a:pt x="395" y="26"/>
                      </a:cubicBezTo>
                      <a:cubicBezTo>
                        <a:pt x="361" y="3"/>
                        <a:pt x="317" y="0"/>
                        <a:pt x="279" y="19"/>
                      </a:cubicBezTo>
                      <a:cubicBezTo>
                        <a:pt x="265" y="26"/>
                        <a:pt x="265" y="26"/>
                        <a:pt x="265" y="26"/>
                      </a:cubicBezTo>
                      <a:cubicBezTo>
                        <a:pt x="168" y="26"/>
                        <a:pt x="168" y="26"/>
                        <a:pt x="168" y="26"/>
                      </a:cubicBezTo>
                      <a:cubicBezTo>
                        <a:pt x="154" y="26"/>
                        <a:pt x="154" y="26"/>
                        <a:pt x="154" y="26"/>
                      </a:cubicBezTo>
                      <a:cubicBezTo>
                        <a:pt x="0" y="26"/>
                        <a:pt x="0" y="26"/>
                        <a:pt x="0" y="26"/>
                      </a:cubicBezTo>
                      <a:cubicBezTo>
                        <a:pt x="1" y="28"/>
                        <a:pt x="1" y="28"/>
                        <a:pt x="1" y="28"/>
                      </a:cubicBezTo>
                      <a:cubicBezTo>
                        <a:pt x="5" y="33"/>
                        <a:pt x="8" y="40"/>
                        <a:pt x="9" y="47"/>
                      </a:cubicBezTo>
                      <a:cubicBezTo>
                        <a:pt x="9" y="47"/>
                        <a:pt x="9" y="47"/>
                        <a:pt x="9" y="47"/>
                      </a:cubicBezTo>
                      <a:cubicBezTo>
                        <a:pt x="122" y="47"/>
                        <a:pt x="122" y="47"/>
                        <a:pt x="122" y="47"/>
                      </a:cubicBezTo>
                      <a:cubicBezTo>
                        <a:pt x="119" y="52"/>
                        <a:pt x="117" y="57"/>
                        <a:pt x="117" y="63"/>
                      </a:cubicBezTo>
                      <a:cubicBezTo>
                        <a:pt x="117" y="106"/>
                        <a:pt x="117" y="106"/>
                        <a:pt x="117" y="106"/>
                      </a:cubicBezTo>
                      <a:cubicBezTo>
                        <a:pt x="117" y="133"/>
                        <a:pt x="139" y="155"/>
                        <a:pt x="166" y="155"/>
                      </a:cubicBezTo>
                      <a:cubicBezTo>
                        <a:pt x="245" y="155"/>
                        <a:pt x="245" y="155"/>
                        <a:pt x="245" y="155"/>
                      </a:cubicBezTo>
                      <a:cubicBezTo>
                        <a:pt x="271" y="155"/>
                        <a:pt x="293" y="133"/>
                        <a:pt x="293" y="106"/>
                      </a:cubicBezTo>
                      <a:cubicBezTo>
                        <a:pt x="293" y="35"/>
                        <a:pt x="293" y="35"/>
                        <a:pt x="293" y="35"/>
                      </a:cubicBezTo>
                      <a:cubicBezTo>
                        <a:pt x="319" y="24"/>
                        <a:pt x="348" y="25"/>
                        <a:pt x="372" y="37"/>
                      </a:cubicBezTo>
                      <a:cubicBezTo>
                        <a:pt x="372" y="39"/>
                        <a:pt x="372" y="39"/>
                        <a:pt x="372" y="39"/>
                      </a:cubicBezTo>
                      <a:cubicBezTo>
                        <a:pt x="372" y="57"/>
                        <a:pt x="377" y="75"/>
                        <a:pt x="385" y="91"/>
                      </a:cubicBezTo>
                      <a:cubicBezTo>
                        <a:pt x="393" y="108"/>
                        <a:pt x="393" y="108"/>
                        <a:pt x="393" y="108"/>
                      </a:cubicBezTo>
                      <a:cubicBezTo>
                        <a:pt x="393" y="107"/>
                        <a:pt x="393" y="107"/>
                        <a:pt x="393" y="106"/>
                      </a:cubicBezTo>
                      <a:cubicBezTo>
                        <a:pt x="393" y="47"/>
                        <a:pt x="393" y="47"/>
                        <a:pt x="393" y="47"/>
                      </a:cubicBezTo>
                      <a:cubicBezTo>
                        <a:pt x="495" y="47"/>
                        <a:pt x="495" y="47"/>
                        <a:pt x="495" y="47"/>
                      </a:cubicBezTo>
                      <a:cubicBezTo>
                        <a:pt x="505" y="47"/>
                        <a:pt x="512" y="54"/>
                        <a:pt x="512" y="63"/>
                      </a:cubicBezTo>
                      <a:cubicBezTo>
                        <a:pt x="512" y="106"/>
                        <a:pt x="512" y="106"/>
                        <a:pt x="512" y="106"/>
                      </a:cubicBezTo>
                      <a:cubicBezTo>
                        <a:pt x="512" y="122"/>
                        <a:pt x="499" y="135"/>
                        <a:pt x="484" y="135"/>
                      </a:cubicBezTo>
                      <a:cubicBezTo>
                        <a:pt x="421" y="135"/>
                        <a:pt x="421" y="135"/>
                        <a:pt x="421" y="135"/>
                      </a:cubicBezTo>
                      <a:cubicBezTo>
                        <a:pt x="414" y="135"/>
                        <a:pt x="408" y="132"/>
                        <a:pt x="403" y="128"/>
                      </a:cubicBezTo>
                      <a:cubicBezTo>
                        <a:pt x="416" y="154"/>
                        <a:pt x="416" y="154"/>
                        <a:pt x="416" y="154"/>
                      </a:cubicBezTo>
                      <a:cubicBezTo>
                        <a:pt x="416" y="155"/>
                        <a:pt x="417" y="155"/>
                        <a:pt x="417" y="155"/>
                      </a:cubicBezTo>
                      <a:cubicBezTo>
                        <a:pt x="484" y="155"/>
                        <a:pt x="484" y="155"/>
                        <a:pt x="484" y="155"/>
                      </a:cubicBezTo>
                      <a:cubicBezTo>
                        <a:pt x="511" y="155"/>
                        <a:pt x="532" y="133"/>
                        <a:pt x="532" y="106"/>
                      </a:cubicBezTo>
                      <a:cubicBezTo>
                        <a:pt x="532" y="63"/>
                        <a:pt x="532" y="63"/>
                        <a:pt x="532" y="63"/>
                      </a:cubicBezTo>
                      <a:cubicBezTo>
                        <a:pt x="532" y="43"/>
                        <a:pt x="516" y="26"/>
                        <a:pt x="495" y="26"/>
                      </a:cubicBezTo>
                      <a:close/>
                      <a:moveTo>
                        <a:pt x="273" y="106"/>
                      </a:moveTo>
                      <a:cubicBezTo>
                        <a:pt x="273" y="122"/>
                        <a:pt x="260" y="135"/>
                        <a:pt x="245" y="135"/>
                      </a:cubicBezTo>
                      <a:cubicBezTo>
                        <a:pt x="166" y="135"/>
                        <a:pt x="166" y="135"/>
                        <a:pt x="166" y="135"/>
                      </a:cubicBezTo>
                      <a:cubicBezTo>
                        <a:pt x="150" y="135"/>
                        <a:pt x="138" y="122"/>
                        <a:pt x="138" y="106"/>
                      </a:cubicBezTo>
                      <a:cubicBezTo>
                        <a:pt x="138" y="63"/>
                        <a:pt x="138" y="63"/>
                        <a:pt x="138" y="63"/>
                      </a:cubicBezTo>
                      <a:cubicBezTo>
                        <a:pt x="138" y="54"/>
                        <a:pt x="145" y="47"/>
                        <a:pt x="154" y="47"/>
                      </a:cubicBezTo>
                      <a:cubicBezTo>
                        <a:pt x="168" y="47"/>
                        <a:pt x="168" y="47"/>
                        <a:pt x="168" y="47"/>
                      </a:cubicBezTo>
                      <a:cubicBezTo>
                        <a:pt x="273" y="47"/>
                        <a:pt x="273" y="47"/>
                        <a:pt x="273" y="47"/>
                      </a:cubicBezTo>
                      <a:lnTo>
                        <a:pt x="273" y="10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65" name="Freeform 171">
                  <a:extLst>
                    <a:ext uri="{FF2B5EF4-FFF2-40B4-BE49-F238E27FC236}">
                      <a16:creationId xmlns:a16="http://schemas.microsoft.com/office/drawing/2014/main" id="{86C83E91-FDAF-4B56-BF13-BD151BC8E336}"/>
                    </a:ext>
                  </a:extLst>
                </p:cNvPr>
                <p:cNvSpPr>
                  <a:spLocks/>
                </p:cNvSpPr>
                <p:nvPr/>
              </p:nvSpPr>
              <p:spPr bwMode="auto">
                <a:xfrm>
                  <a:off x="4443" y="1830"/>
                  <a:ext cx="173" cy="48"/>
                </a:xfrm>
                <a:custGeom>
                  <a:avLst/>
                  <a:gdLst>
                    <a:gd name="T0" fmla="*/ 63 w 73"/>
                    <a:gd name="T1" fmla="*/ 0 h 20"/>
                    <a:gd name="T2" fmla="*/ 0 w 73"/>
                    <a:gd name="T3" fmla="*/ 0 h 20"/>
                    <a:gd name="T4" fmla="*/ 0 w 73"/>
                    <a:gd name="T5" fmla="*/ 20 h 20"/>
                    <a:gd name="T6" fmla="*/ 63 w 73"/>
                    <a:gd name="T7" fmla="*/ 20 h 20"/>
                    <a:gd name="T8" fmla="*/ 73 w 73"/>
                    <a:gd name="T9" fmla="*/ 10 h 20"/>
                    <a:gd name="T10" fmla="*/ 73 w 73"/>
                    <a:gd name="T11" fmla="*/ 10 h 20"/>
                    <a:gd name="T12" fmla="*/ 63 w 73"/>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73" h="20">
                      <a:moveTo>
                        <a:pt x="63" y="0"/>
                      </a:moveTo>
                      <a:cubicBezTo>
                        <a:pt x="0" y="0"/>
                        <a:pt x="0" y="0"/>
                        <a:pt x="0" y="0"/>
                      </a:cubicBezTo>
                      <a:cubicBezTo>
                        <a:pt x="0" y="20"/>
                        <a:pt x="0" y="20"/>
                        <a:pt x="0" y="20"/>
                      </a:cubicBezTo>
                      <a:cubicBezTo>
                        <a:pt x="63" y="20"/>
                        <a:pt x="63" y="20"/>
                        <a:pt x="63" y="20"/>
                      </a:cubicBezTo>
                      <a:cubicBezTo>
                        <a:pt x="69" y="20"/>
                        <a:pt x="73" y="16"/>
                        <a:pt x="73" y="10"/>
                      </a:cubicBezTo>
                      <a:cubicBezTo>
                        <a:pt x="73" y="10"/>
                        <a:pt x="73" y="10"/>
                        <a:pt x="73" y="10"/>
                      </a:cubicBezTo>
                      <a:cubicBezTo>
                        <a:pt x="73" y="5"/>
                        <a:pt x="69" y="0"/>
                        <a:pt x="63" y="0"/>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66" name="Freeform 172">
                  <a:extLst>
                    <a:ext uri="{FF2B5EF4-FFF2-40B4-BE49-F238E27FC236}">
                      <a16:creationId xmlns:a16="http://schemas.microsoft.com/office/drawing/2014/main" id="{92618C65-B947-42D6-9DC2-F659C935770F}"/>
                    </a:ext>
                  </a:extLst>
                </p:cNvPr>
                <p:cNvSpPr>
                  <a:spLocks/>
                </p:cNvSpPr>
                <p:nvPr/>
              </p:nvSpPr>
              <p:spPr bwMode="auto">
                <a:xfrm>
                  <a:off x="3233" y="1137"/>
                  <a:ext cx="1383" cy="698"/>
                </a:xfrm>
                <a:custGeom>
                  <a:avLst/>
                  <a:gdLst>
                    <a:gd name="T0" fmla="*/ 290 w 586"/>
                    <a:gd name="T1" fmla="*/ 0 h 296"/>
                    <a:gd name="T2" fmla="*/ 0 w 586"/>
                    <a:gd name="T3" fmla="*/ 241 h 296"/>
                    <a:gd name="T4" fmla="*/ 0 w 586"/>
                    <a:gd name="T5" fmla="*/ 276 h 296"/>
                    <a:gd name="T6" fmla="*/ 40 w 586"/>
                    <a:gd name="T7" fmla="*/ 296 h 296"/>
                    <a:gd name="T8" fmla="*/ 40 w 586"/>
                    <a:gd name="T9" fmla="*/ 222 h 296"/>
                    <a:gd name="T10" fmla="*/ 284 w 586"/>
                    <a:gd name="T11" fmla="*/ 46 h 296"/>
                    <a:gd name="T12" fmla="*/ 537 w 586"/>
                    <a:gd name="T13" fmla="*/ 209 h 296"/>
                    <a:gd name="T14" fmla="*/ 540 w 586"/>
                    <a:gd name="T15" fmla="*/ 211 h 296"/>
                    <a:gd name="T16" fmla="*/ 528 w 586"/>
                    <a:gd name="T17" fmla="*/ 137 h 296"/>
                    <a:gd name="T18" fmla="*/ 586 w 586"/>
                    <a:gd name="T19" fmla="*/ 154 h 296"/>
                    <a:gd name="T20" fmla="*/ 290 w 586"/>
                    <a:gd name="T21"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6" h="296">
                      <a:moveTo>
                        <a:pt x="290" y="0"/>
                      </a:moveTo>
                      <a:cubicBezTo>
                        <a:pt x="72" y="0"/>
                        <a:pt x="0" y="166"/>
                        <a:pt x="0" y="241"/>
                      </a:cubicBezTo>
                      <a:cubicBezTo>
                        <a:pt x="0" y="251"/>
                        <a:pt x="0" y="263"/>
                        <a:pt x="0" y="276"/>
                      </a:cubicBezTo>
                      <a:cubicBezTo>
                        <a:pt x="17" y="276"/>
                        <a:pt x="31" y="284"/>
                        <a:pt x="40" y="296"/>
                      </a:cubicBezTo>
                      <a:cubicBezTo>
                        <a:pt x="40" y="275"/>
                        <a:pt x="40" y="246"/>
                        <a:pt x="40" y="222"/>
                      </a:cubicBezTo>
                      <a:cubicBezTo>
                        <a:pt x="40" y="177"/>
                        <a:pt x="112" y="46"/>
                        <a:pt x="284" y="46"/>
                      </a:cubicBezTo>
                      <a:cubicBezTo>
                        <a:pt x="433" y="46"/>
                        <a:pt x="517" y="175"/>
                        <a:pt x="537" y="209"/>
                      </a:cubicBezTo>
                      <a:cubicBezTo>
                        <a:pt x="540" y="211"/>
                        <a:pt x="540" y="211"/>
                        <a:pt x="540" y="211"/>
                      </a:cubicBezTo>
                      <a:cubicBezTo>
                        <a:pt x="528" y="137"/>
                        <a:pt x="528" y="137"/>
                        <a:pt x="528" y="137"/>
                      </a:cubicBezTo>
                      <a:cubicBezTo>
                        <a:pt x="586" y="154"/>
                        <a:pt x="586" y="154"/>
                        <a:pt x="586" y="154"/>
                      </a:cubicBezTo>
                      <a:cubicBezTo>
                        <a:pt x="586" y="154"/>
                        <a:pt x="508" y="0"/>
                        <a:pt x="290"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67" name="Freeform 173">
                  <a:extLst>
                    <a:ext uri="{FF2B5EF4-FFF2-40B4-BE49-F238E27FC236}">
                      <a16:creationId xmlns:a16="http://schemas.microsoft.com/office/drawing/2014/main" id="{33906C22-13C2-45A9-9577-A689F4C1B9B6}"/>
                    </a:ext>
                  </a:extLst>
                </p:cNvPr>
                <p:cNvSpPr>
                  <a:spLocks/>
                </p:cNvSpPr>
                <p:nvPr/>
              </p:nvSpPr>
              <p:spPr bwMode="auto">
                <a:xfrm>
                  <a:off x="3450" y="2180"/>
                  <a:ext cx="1151" cy="287"/>
                </a:xfrm>
                <a:custGeom>
                  <a:avLst/>
                  <a:gdLst>
                    <a:gd name="T0" fmla="*/ 445 w 488"/>
                    <a:gd name="T1" fmla="*/ 51 h 122"/>
                    <a:gd name="T2" fmla="*/ 325 w 488"/>
                    <a:gd name="T3" fmla="*/ 44 h 122"/>
                    <a:gd name="T4" fmla="*/ 291 w 488"/>
                    <a:gd name="T5" fmla="*/ 58 h 122"/>
                    <a:gd name="T6" fmla="*/ 265 w 488"/>
                    <a:gd name="T7" fmla="*/ 46 h 122"/>
                    <a:gd name="T8" fmla="*/ 145 w 488"/>
                    <a:gd name="T9" fmla="*/ 48 h 122"/>
                    <a:gd name="T10" fmla="*/ 90 w 488"/>
                    <a:gd name="T11" fmla="*/ 75 h 122"/>
                    <a:gd name="T12" fmla="*/ 3 w 488"/>
                    <a:gd name="T13" fmla="*/ 0 h 122"/>
                    <a:gd name="T14" fmla="*/ 1 w 488"/>
                    <a:gd name="T15" fmla="*/ 41 h 122"/>
                    <a:gd name="T16" fmla="*/ 79 w 488"/>
                    <a:gd name="T17" fmla="*/ 122 h 122"/>
                    <a:gd name="T18" fmla="*/ 79 w 488"/>
                    <a:gd name="T19" fmla="*/ 122 h 122"/>
                    <a:gd name="T20" fmla="*/ 164 w 488"/>
                    <a:gd name="T21" fmla="*/ 86 h 122"/>
                    <a:gd name="T22" fmla="*/ 165 w 488"/>
                    <a:gd name="T23" fmla="*/ 85 h 122"/>
                    <a:gd name="T24" fmla="*/ 398 w 488"/>
                    <a:gd name="T25" fmla="*/ 85 h 122"/>
                    <a:gd name="T26" fmla="*/ 424 w 488"/>
                    <a:gd name="T27" fmla="*/ 93 h 122"/>
                    <a:gd name="T28" fmla="*/ 424 w 488"/>
                    <a:gd name="T29" fmla="*/ 93 h 122"/>
                    <a:gd name="T30" fmla="*/ 481 w 488"/>
                    <a:gd name="T31" fmla="*/ 88 h 122"/>
                    <a:gd name="T32" fmla="*/ 488 w 488"/>
                    <a:gd name="T33" fmla="*/ 82 h 122"/>
                    <a:gd name="T34" fmla="*/ 488 w 488"/>
                    <a:gd name="T35" fmla="*/ 15 h 122"/>
                    <a:gd name="T36" fmla="*/ 458 w 488"/>
                    <a:gd name="T37" fmla="*/ 58 h 122"/>
                    <a:gd name="T38" fmla="*/ 445 w 488"/>
                    <a:gd name="T39" fmla="*/ 5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8" h="122">
                      <a:moveTo>
                        <a:pt x="445" y="51"/>
                      </a:moveTo>
                      <a:cubicBezTo>
                        <a:pt x="408" y="31"/>
                        <a:pt x="364" y="29"/>
                        <a:pt x="325" y="44"/>
                      </a:cubicBezTo>
                      <a:cubicBezTo>
                        <a:pt x="291" y="58"/>
                        <a:pt x="291" y="58"/>
                        <a:pt x="291" y="58"/>
                      </a:cubicBezTo>
                      <a:cubicBezTo>
                        <a:pt x="265" y="46"/>
                        <a:pt x="265" y="46"/>
                        <a:pt x="265" y="46"/>
                      </a:cubicBezTo>
                      <a:cubicBezTo>
                        <a:pt x="227" y="29"/>
                        <a:pt x="183" y="30"/>
                        <a:pt x="145" y="48"/>
                      </a:cubicBezTo>
                      <a:cubicBezTo>
                        <a:pt x="90" y="75"/>
                        <a:pt x="90" y="75"/>
                        <a:pt x="90" y="75"/>
                      </a:cubicBezTo>
                      <a:cubicBezTo>
                        <a:pt x="90" y="75"/>
                        <a:pt x="6" y="81"/>
                        <a:pt x="3" y="0"/>
                      </a:cubicBezTo>
                      <a:cubicBezTo>
                        <a:pt x="1" y="41"/>
                        <a:pt x="1" y="41"/>
                        <a:pt x="1" y="41"/>
                      </a:cubicBezTo>
                      <a:cubicBezTo>
                        <a:pt x="0" y="86"/>
                        <a:pt x="35" y="122"/>
                        <a:pt x="79" y="122"/>
                      </a:cubicBezTo>
                      <a:cubicBezTo>
                        <a:pt x="79" y="122"/>
                        <a:pt x="79" y="122"/>
                        <a:pt x="79" y="122"/>
                      </a:cubicBezTo>
                      <a:cubicBezTo>
                        <a:pt x="111" y="122"/>
                        <a:pt x="142" y="109"/>
                        <a:pt x="164" y="86"/>
                      </a:cubicBezTo>
                      <a:cubicBezTo>
                        <a:pt x="165" y="85"/>
                        <a:pt x="165" y="85"/>
                        <a:pt x="165" y="85"/>
                      </a:cubicBezTo>
                      <a:cubicBezTo>
                        <a:pt x="398" y="85"/>
                        <a:pt x="398" y="85"/>
                        <a:pt x="398" y="85"/>
                      </a:cubicBezTo>
                      <a:cubicBezTo>
                        <a:pt x="407" y="85"/>
                        <a:pt x="416" y="88"/>
                        <a:pt x="424" y="93"/>
                      </a:cubicBezTo>
                      <a:cubicBezTo>
                        <a:pt x="424" y="93"/>
                        <a:pt x="424" y="93"/>
                        <a:pt x="424" y="93"/>
                      </a:cubicBezTo>
                      <a:cubicBezTo>
                        <a:pt x="442" y="104"/>
                        <a:pt x="465" y="102"/>
                        <a:pt x="481" y="88"/>
                      </a:cubicBezTo>
                      <a:cubicBezTo>
                        <a:pt x="488" y="82"/>
                        <a:pt x="488" y="82"/>
                        <a:pt x="488" y="82"/>
                      </a:cubicBezTo>
                      <a:cubicBezTo>
                        <a:pt x="488" y="15"/>
                        <a:pt x="488" y="15"/>
                        <a:pt x="488" y="15"/>
                      </a:cubicBezTo>
                      <a:cubicBezTo>
                        <a:pt x="458" y="58"/>
                        <a:pt x="458" y="58"/>
                        <a:pt x="458" y="58"/>
                      </a:cubicBezTo>
                      <a:lnTo>
                        <a:pt x="445" y="51"/>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68" name="Freeform 174">
                  <a:extLst>
                    <a:ext uri="{FF2B5EF4-FFF2-40B4-BE49-F238E27FC236}">
                      <a16:creationId xmlns:a16="http://schemas.microsoft.com/office/drawing/2014/main" id="{8F792C4A-F376-49AB-8063-EB96A427BF64}"/>
                    </a:ext>
                  </a:extLst>
                </p:cNvPr>
                <p:cNvSpPr>
                  <a:spLocks/>
                </p:cNvSpPr>
                <p:nvPr/>
              </p:nvSpPr>
              <p:spPr bwMode="auto">
                <a:xfrm>
                  <a:off x="3997" y="2550"/>
                  <a:ext cx="241" cy="111"/>
                </a:xfrm>
                <a:custGeom>
                  <a:avLst/>
                  <a:gdLst>
                    <a:gd name="T0" fmla="*/ 0 w 102"/>
                    <a:gd name="T1" fmla="*/ 47 h 47"/>
                    <a:gd name="T2" fmla="*/ 102 w 102"/>
                    <a:gd name="T3" fmla="*/ 47 h 47"/>
                    <a:gd name="T4" fmla="*/ 50 w 102"/>
                    <a:gd name="T5" fmla="*/ 0 h 47"/>
                    <a:gd name="T6" fmla="*/ 0 w 102"/>
                    <a:gd name="T7" fmla="*/ 47 h 47"/>
                  </a:gdLst>
                  <a:ahLst/>
                  <a:cxnLst>
                    <a:cxn ang="0">
                      <a:pos x="T0" y="T1"/>
                    </a:cxn>
                    <a:cxn ang="0">
                      <a:pos x="T2" y="T3"/>
                    </a:cxn>
                    <a:cxn ang="0">
                      <a:pos x="T4" y="T5"/>
                    </a:cxn>
                    <a:cxn ang="0">
                      <a:pos x="T6" y="T7"/>
                    </a:cxn>
                  </a:cxnLst>
                  <a:rect l="0" t="0" r="r" b="b"/>
                  <a:pathLst>
                    <a:path w="102" h="47">
                      <a:moveTo>
                        <a:pt x="0" y="47"/>
                      </a:moveTo>
                      <a:cubicBezTo>
                        <a:pt x="102" y="47"/>
                        <a:pt x="102" y="47"/>
                        <a:pt x="102" y="47"/>
                      </a:cubicBezTo>
                      <a:cubicBezTo>
                        <a:pt x="102" y="47"/>
                        <a:pt x="100" y="0"/>
                        <a:pt x="50" y="0"/>
                      </a:cubicBezTo>
                      <a:cubicBezTo>
                        <a:pt x="0" y="0"/>
                        <a:pt x="0" y="47"/>
                        <a:pt x="0" y="47"/>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grpSp>
          <p:grpSp>
            <p:nvGrpSpPr>
              <p:cNvPr id="90" name="Group 595">
                <a:extLst>
                  <a:ext uri="{FF2B5EF4-FFF2-40B4-BE49-F238E27FC236}">
                    <a16:creationId xmlns:a16="http://schemas.microsoft.com/office/drawing/2014/main" id="{68D79790-5AF9-4AC5-987E-1EEF21D7E9B1}"/>
                  </a:ext>
                </a:extLst>
              </p:cNvPr>
              <p:cNvGrpSpPr>
                <a:grpSpLocks noChangeAspect="1"/>
              </p:cNvGrpSpPr>
              <p:nvPr/>
            </p:nvGrpSpPr>
            <p:grpSpPr bwMode="auto">
              <a:xfrm>
                <a:off x="6651968" y="2667763"/>
                <a:ext cx="412442" cy="412150"/>
                <a:chOff x="2499" y="790"/>
                <a:chExt cx="2832" cy="2830"/>
              </a:xfrm>
            </p:grpSpPr>
            <p:sp>
              <p:nvSpPr>
                <p:cNvPr id="71" name="Oval 596">
                  <a:extLst>
                    <a:ext uri="{FF2B5EF4-FFF2-40B4-BE49-F238E27FC236}">
                      <a16:creationId xmlns:a16="http://schemas.microsoft.com/office/drawing/2014/main" id="{CBB1262F-6963-4CB3-9185-D5E9EDF81158}"/>
                    </a:ext>
                  </a:extLst>
                </p:cNvPr>
                <p:cNvSpPr>
                  <a:spLocks noChangeArrowheads="1"/>
                </p:cNvSpPr>
                <p:nvPr/>
              </p:nvSpPr>
              <p:spPr bwMode="auto">
                <a:xfrm>
                  <a:off x="2499" y="790"/>
                  <a:ext cx="2832" cy="283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72" name="Freeform 597">
                  <a:extLst>
                    <a:ext uri="{FF2B5EF4-FFF2-40B4-BE49-F238E27FC236}">
                      <a16:creationId xmlns:a16="http://schemas.microsoft.com/office/drawing/2014/main" id="{9F6E666B-36E5-49D6-BDD1-1666E00F5FA9}"/>
                    </a:ext>
                  </a:extLst>
                </p:cNvPr>
                <p:cNvSpPr>
                  <a:spLocks/>
                </p:cNvSpPr>
                <p:nvPr/>
              </p:nvSpPr>
              <p:spPr bwMode="auto">
                <a:xfrm>
                  <a:off x="3530" y="2748"/>
                  <a:ext cx="838" cy="658"/>
                </a:xfrm>
                <a:custGeom>
                  <a:avLst/>
                  <a:gdLst>
                    <a:gd name="T0" fmla="*/ 751 w 838"/>
                    <a:gd name="T1" fmla="*/ 42 h 658"/>
                    <a:gd name="T2" fmla="*/ 838 w 838"/>
                    <a:gd name="T3" fmla="*/ 658 h 658"/>
                    <a:gd name="T4" fmla="*/ 0 w 838"/>
                    <a:gd name="T5" fmla="*/ 658 h 658"/>
                    <a:gd name="T6" fmla="*/ 123 w 838"/>
                    <a:gd name="T7" fmla="*/ 42 h 658"/>
                    <a:gd name="T8" fmla="*/ 401 w 838"/>
                    <a:gd name="T9" fmla="*/ 0 h 658"/>
                    <a:gd name="T10" fmla="*/ 751 w 838"/>
                    <a:gd name="T11" fmla="*/ 42 h 658"/>
                  </a:gdLst>
                  <a:ahLst/>
                  <a:cxnLst>
                    <a:cxn ang="0">
                      <a:pos x="T0" y="T1"/>
                    </a:cxn>
                    <a:cxn ang="0">
                      <a:pos x="T2" y="T3"/>
                    </a:cxn>
                    <a:cxn ang="0">
                      <a:pos x="T4" y="T5"/>
                    </a:cxn>
                    <a:cxn ang="0">
                      <a:pos x="T6" y="T7"/>
                    </a:cxn>
                    <a:cxn ang="0">
                      <a:pos x="T8" y="T9"/>
                    </a:cxn>
                    <a:cxn ang="0">
                      <a:pos x="T10" y="T11"/>
                    </a:cxn>
                  </a:cxnLst>
                  <a:rect l="0" t="0" r="r" b="b"/>
                  <a:pathLst>
                    <a:path w="838" h="658">
                      <a:moveTo>
                        <a:pt x="751" y="42"/>
                      </a:moveTo>
                      <a:lnTo>
                        <a:pt x="838" y="658"/>
                      </a:lnTo>
                      <a:lnTo>
                        <a:pt x="0" y="658"/>
                      </a:lnTo>
                      <a:lnTo>
                        <a:pt x="123" y="42"/>
                      </a:lnTo>
                      <a:lnTo>
                        <a:pt x="401" y="0"/>
                      </a:lnTo>
                      <a:lnTo>
                        <a:pt x="751" y="42"/>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73" name="Freeform 598">
                  <a:extLst>
                    <a:ext uri="{FF2B5EF4-FFF2-40B4-BE49-F238E27FC236}">
                      <a16:creationId xmlns:a16="http://schemas.microsoft.com/office/drawing/2014/main" id="{D4BA1081-334F-4DC0-A69E-42BB86E8DB09}"/>
                    </a:ext>
                  </a:extLst>
                </p:cNvPr>
                <p:cNvSpPr>
                  <a:spLocks/>
                </p:cNvSpPr>
                <p:nvPr/>
              </p:nvSpPr>
              <p:spPr bwMode="auto">
                <a:xfrm>
                  <a:off x="3105" y="2062"/>
                  <a:ext cx="241" cy="358"/>
                </a:xfrm>
                <a:custGeom>
                  <a:avLst/>
                  <a:gdLst>
                    <a:gd name="T0" fmla="*/ 102 w 102"/>
                    <a:gd name="T1" fmla="*/ 149 h 152"/>
                    <a:gd name="T2" fmla="*/ 78 w 102"/>
                    <a:gd name="T3" fmla="*/ 150 h 152"/>
                    <a:gd name="T4" fmla="*/ 3 w 102"/>
                    <a:gd name="T5" fmla="*/ 81 h 152"/>
                    <a:gd name="T6" fmla="*/ 1 w 102"/>
                    <a:gd name="T7" fmla="*/ 51 h 152"/>
                    <a:gd name="T8" fmla="*/ 47 w 102"/>
                    <a:gd name="T9" fmla="*/ 1 h 152"/>
                    <a:gd name="T10" fmla="*/ 47 w 102"/>
                    <a:gd name="T11" fmla="*/ 1 h 152"/>
                    <a:gd name="T12" fmla="*/ 97 w 102"/>
                    <a:gd name="T13" fmla="*/ 46 h 152"/>
                    <a:gd name="T14" fmla="*/ 102 w 102"/>
                    <a:gd name="T15" fmla="*/ 149 h 1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52">
                      <a:moveTo>
                        <a:pt x="102" y="149"/>
                      </a:moveTo>
                      <a:cubicBezTo>
                        <a:pt x="78" y="150"/>
                        <a:pt x="78" y="150"/>
                        <a:pt x="78" y="150"/>
                      </a:cubicBezTo>
                      <a:cubicBezTo>
                        <a:pt x="38" y="152"/>
                        <a:pt x="5" y="121"/>
                        <a:pt x="3" y="81"/>
                      </a:cubicBezTo>
                      <a:cubicBezTo>
                        <a:pt x="1" y="51"/>
                        <a:pt x="1" y="51"/>
                        <a:pt x="1" y="51"/>
                      </a:cubicBezTo>
                      <a:cubicBezTo>
                        <a:pt x="0" y="24"/>
                        <a:pt x="20" y="2"/>
                        <a:pt x="47" y="1"/>
                      </a:cubicBezTo>
                      <a:cubicBezTo>
                        <a:pt x="47" y="1"/>
                        <a:pt x="47" y="1"/>
                        <a:pt x="47" y="1"/>
                      </a:cubicBezTo>
                      <a:cubicBezTo>
                        <a:pt x="73" y="0"/>
                        <a:pt x="95" y="20"/>
                        <a:pt x="97" y="46"/>
                      </a:cubicBezTo>
                      <a:lnTo>
                        <a:pt x="102" y="149"/>
                      </a:ln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74" name="Freeform 599">
                  <a:extLst>
                    <a:ext uri="{FF2B5EF4-FFF2-40B4-BE49-F238E27FC236}">
                      <a16:creationId xmlns:a16="http://schemas.microsoft.com/office/drawing/2014/main" id="{974D5DE5-D42A-478A-B988-3074EF6B3AF2}"/>
                    </a:ext>
                  </a:extLst>
                </p:cNvPr>
                <p:cNvSpPr>
                  <a:spLocks/>
                </p:cNvSpPr>
                <p:nvPr/>
              </p:nvSpPr>
              <p:spPr bwMode="auto">
                <a:xfrm>
                  <a:off x="4528" y="1993"/>
                  <a:ext cx="236" cy="363"/>
                </a:xfrm>
                <a:custGeom>
                  <a:avLst/>
                  <a:gdLst>
                    <a:gd name="T0" fmla="*/ 6 w 100"/>
                    <a:gd name="T1" fmla="*/ 154 h 154"/>
                    <a:gd name="T2" fmla="*/ 29 w 100"/>
                    <a:gd name="T3" fmla="*/ 153 h 154"/>
                    <a:gd name="T4" fmla="*/ 98 w 100"/>
                    <a:gd name="T5" fmla="*/ 77 h 154"/>
                    <a:gd name="T6" fmla="*/ 96 w 100"/>
                    <a:gd name="T7" fmla="*/ 47 h 154"/>
                    <a:gd name="T8" fmla="*/ 46 w 100"/>
                    <a:gd name="T9" fmla="*/ 1 h 154"/>
                    <a:gd name="T10" fmla="*/ 46 w 100"/>
                    <a:gd name="T11" fmla="*/ 1 h 154"/>
                    <a:gd name="T12" fmla="*/ 1 w 100"/>
                    <a:gd name="T13" fmla="*/ 51 h 154"/>
                    <a:gd name="T14" fmla="*/ 6 w 100"/>
                    <a:gd name="T15" fmla="*/ 154 h 1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54">
                      <a:moveTo>
                        <a:pt x="6" y="154"/>
                      </a:moveTo>
                      <a:cubicBezTo>
                        <a:pt x="29" y="153"/>
                        <a:pt x="29" y="153"/>
                        <a:pt x="29" y="153"/>
                      </a:cubicBezTo>
                      <a:cubicBezTo>
                        <a:pt x="69" y="151"/>
                        <a:pt x="100" y="117"/>
                        <a:pt x="98" y="77"/>
                      </a:cubicBezTo>
                      <a:cubicBezTo>
                        <a:pt x="96" y="47"/>
                        <a:pt x="96" y="47"/>
                        <a:pt x="96" y="47"/>
                      </a:cubicBezTo>
                      <a:cubicBezTo>
                        <a:pt x="95" y="20"/>
                        <a:pt x="73" y="0"/>
                        <a:pt x="46" y="1"/>
                      </a:cubicBezTo>
                      <a:cubicBezTo>
                        <a:pt x="46" y="1"/>
                        <a:pt x="46" y="1"/>
                        <a:pt x="46" y="1"/>
                      </a:cubicBezTo>
                      <a:cubicBezTo>
                        <a:pt x="20" y="3"/>
                        <a:pt x="0" y="25"/>
                        <a:pt x="1" y="51"/>
                      </a:cubicBezTo>
                      <a:lnTo>
                        <a:pt x="6" y="154"/>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75" name="Freeform 600">
                  <a:extLst>
                    <a:ext uri="{FF2B5EF4-FFF2-40B4-BE49-F238E27FC236}">
                      <a16:creationId xmlns:a16="http://schemas.microsoft.com/office/drawing/2014/main" id="{835179A4-14D6-4568-BB91-E31EB80E5669}"/>
                    </a:ext>
                  </a:extLst>
                </p:cNvPr>
                <p:cNvSpPr>
                  <a:spLocks/>
                </p:cNvSpPr>
                <p:nvPr/>
              </p:nvSpPr>
              <p:spPr bwMode="auto">
                <a:xfrm>
                  <a:off x="3266" y="1257"/>
                  <a:ext cx="1326" cy="1632"/>
                </a:xfrm>
                <a:custGeom>
                  <a:avLst/>
                  <a:gdLst>
                    <a:gd name="T0" fmla="*/ 297 w 562"/>
                    <a:gd name="T1" fmla="*/ 685 h 692"/>
                    <a:gd name="T2" fmla="*/ 297 w 562"/>
                    <a:gd name="T3" fmla="*/ 685 h 692"/>
                    <a:gd name="T4" fmla="*/ 14 w 562"/>
                    <a:gd name="T5" fmla="*/ 427 h 692"/>
                    <a:gd name="T6" fmla="*/ 7 w 562"/>
                    <a:gd name="T7" fmla="*/ 290 h 692"/>
                    <a:gd name="T8" fmla="*/ 265 w 562"/>
                    <a:gd name="T9" fmla="*/ 7 h 692"/>
                    <a:gd name="T10" fmla="*/ 265 w 562"/>
                    <a:gd name="T11" fmla="*/ 7 h 692"/>
                    <a:gd name="T12" fmla="*/ 548 w 562"/>
                    <a:gd name="T13" fmla="*/ 264 h 692"/>
                    <a:gd name="T14" fmla="*/ 555 w 562"/>
                    <a:gd name="T15" fmla="*/ 402 h 692"/>
                    <a:gd name="T16" fmla="*/ 297 w 562"/>
                    <a:gd name="T17" fmla="*/ 685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692">
                      <a:moveTo>
                        <a:pt x="297" y="685"/>
                      </a:moveTo>
                      <a:cubicBezTo>
                        <a:pt x="297" y="685"/>
                        <a:pt x="297" y="685"/>
                        <a:pt x="297" y="685"/>
                      </a:cubicBezTo>
                      <a:cubicBezTo>
                        <a:pt x="148" y="692"/>
                        <a:pt x="21" y="577"/>
                        <a:pt x="14" y="427"/>
                      </a:cubicBezTo>
                      <a:cubicBezTo>
                        <a:pt x="7" y="290"/>
                        <a:pt x="7" y="290"/>
                        <a:pt x="7" y="290"/>
                      </a:cubicBezTo>
                      <a:cubicBezTo>
                        <a:pt x="0" y="141"/>
                        <a:pt x="115" y="14"/>
                        <a:pt x="265" y="7"/>
                      </a:cubicBezTo>
                      <a:cubicBezTo>
                        <a:pt x="265" y="7"/>
                        <a:pt x="265" y="7"/>
                        <a:pt x="265" y="7"/>
                      </a:cubicBezTo>
                      <a:cubicBezTo>
                        <a:pt x="414" y="0"/>
                        <a:pt x="541" y="115"/>
                        <a:pt x="548" y="264"/>
                      </a:cubicBezTo>
                      <a:cubicBezTo>
                        <a:pt x="555" y="402"/>
                        <a:pt x="555" y="402"/>
                        <a:pt x="555" y="402"/>
                      </a:cubicBezTo>
                      <a:cubicBezTo>
                        <a:pt x="562" y="551"/>
                        <a:pt x="446" y="678"/>
                        <a:pt x="297" y="685"/>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76" name="Freeform 601">
                  <a:extLst>
                    <a:ext uri="{FF2B5EF4-FFF2-40B4-BE49-F238E27FC236}">
                      <a16:creationId xmlns:a16="http://schemas.microsoft.com/office/drawing/2014/main" id="{2F3A4F00-1B86-4439-A783-B87B497E71F6}"/>
                    </a:ext>
                  </a:extLst>
                </p:cNvPr>
                <p:cNvSpPr>
                  <a:spLocks/>
                </p:cNvSpPr>
                <p:nvPr/>
              </p:nvSpPr>
              <p:spPr bwMode="auto">
                <a:xfrm>
                  <a:off x="3266" y="1257"/>
                  <a:ext cx="1326" cy="1630"/>
                </a:xfrm>
                <a:custGeom>
                  <a:avLst/>
                  <a:gdLst>
                    <a:gd name="T0" fmla="*/ 265 w 562"/>
                    <a:gd name="T1" fmla="*/ 7 h 691"/>
                    <a:gd name="T2" fmla="*/ 7 w 562"/>
                    <a:gd name="T3" fmla="*/ 290 h 691"/>
                    <a:gd name="T4" fmla="*/ 8 w 562"/>
                    <a:gd name="T5" fmla="*/ 316 h 691"/>
                    <a:gd name="T6" fmla="*/ 17 w 562"/>
                    <a:gd name="T7" fmla="*/ 455 h 691"/>
                    <a:gd name="T8" fmla="*/ 297 w 562"/>
                    <a:gd name="T9" fmla="*/ 685 h 691"/>
                    <a:gd name="T10" fmla="*/ 555 w 562"/>
                    <a:gd name="T11" fmla="*/ 402 h 691"/>
                    <a:gd name="T12" fmla="*/ 548 w 562"/>
                    <a:gd name="T13" fmla="*/ 264 h 691"/>
                    <a:gd name="T14" fmla="*/ 265 w 562"/>
                    <a:gd name="T15" fmla="*/ 7 h 6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2" h="691">
                      <a:moveTo>
                        <a:pt x="265" y="7"/>
                      </a:moveTo>
                      <a:cubicBezTo>
                        <a:pt x="115" y="14"/>
                        <a:pt x="0" y="141"/>
                        <a:pt x="7" y="290"/>
                      </a:cubicBezTo>
                      <a:cubicBezTo>
                        <a:pt x="8" y="316"/>
                        <a:pt x="8" y="316"/>
                        <a:pt x="8" y="316"/>
                      </a:cubicBezTo>
                      <a:cubicBezTo>
                        <a:pt x="17" y="455"/>
                        <a:pt x="17" y="455"/>
                        <a:pt x="17" y="455"/>
                      </a:cubicBezTo>
                      <a:cubicBezTo>
                        <a:pt x="37" y="591"/>
                        <a:pt x="157" y="691"/>
                        <a:pt x="297" y="685"/>
                      </a:cubicBezTo>
                      <a:cubicBezTo>
                        <a:pt x="446" y="678"/>
                        <a:pt x="562" y="551"/>
                        <a:pt x="555" y="402"/>
                      </a:cubicBezTo>
                      <a:cubicBezTo>
                        <a:pt x="548" y="264"/>
                        <a:pt x="548" y="264"/>
                        <a:pt x="548" y="264"/>
                      </a:cubicBezTo>
                      <a:cubicBezTo>
                        <a:pt x="541" y="115"/>
                        <a:pt x="414" y="0"/>
                        <a:pt x="265" y="7"/>
                      </a:cubicBez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77" name="Freeform 602">
                  <a:extLst>
                    <a:ext uri="{FF2B5EF4-FFF2-40B4-BE49-F238E27FC236}">
                      <a16:creationId xmlns:a16="http://schemas.microsoft.com/office/drawing/2014/main" id="{ACE0AAA2-0905-4467-986A-8D865E21F79A}"/>
                    </a:ext>
                  </a:extLst>
                </p:cNvPr>
                <p:cNvSpPr>
                  <a:spLocks/>
                </p:cNvSpPr>
                <p:nvPr/>
              </p:nvSpPr>
              <p:spPr bwMode="auto">
                <a:xfrm>
                  <a:off x="3927" y="1967"/>
                  <a:ext cx="646" cy="932"/>
                </a:xfrm>
                <a:custGeom>
                  <a:avLst/>
                  <a:gdLst>
                    <a:gd name="T0" fmla="*/ 259 w 274"/>
                    <a:gd name="T1" fmla="*/ 55 h 395"/>
                    <a:gd name="T2" fmla="*/ 259 w 274"/>
                    <a:gd name="T3" fmla="*/ 55 h 395"/>
                    <a:gd name="T4" fmla="*/ 205 w 274"/>
                    <a:gd name="T5" fmla="*/ 11 h 395"/>
                    <a:gd name="T6" fmla="*/ 140 w 274"/>
                    <a:gd name="T7" fmla="*/ 0 h 395"/>
                    <a:gd name="T8" fmla="*/ 61 w 274"/>
                    <a:gd name="T9" fmla="*/ 80 h 395"/>
                    <a:gd name="T10" fmla="*/ 79 w 274"/>
                    <a:gd name="T11" fmla="*/ 151 h 395"/>
                    <a:gd name="T12" fmla="*/ 49 w 274"/>
                    <a:gd name="T13" fmla="*/ 191 h 395"/>
                    <a:gd name="T14" fmla="*/ 43 w 274"/>
                    <a:gd name="T15" fmla="*/ 191 h 395"/>
                    <a:gd name="T16" fmla="*/ 18 w 274"/>
                    <a:gd name="T17" fmla="*/ 219 h 395"/>
                    <a:gd name="T18" fmla="*/ 20 w 274"/>
                    <a:gd name="T19" fmla="*/ 279 h 395"/>
                    <a:gd name="T20" fmla="*/ 27 w 274"/>
                    <a:gd name="T21" fmla="*/ 279 h 395"/>
                    <a:gd name="T22" fmla="*/ 63 w 274"/>
                    <a:gd name="T23" fmla="*/ 312 h 395"/>
                    <a:gd name="T24" fmla="*/ 22 w 274"/>
                    <a:gd name="T25" fmla="*/ 314 h 395"/>
                    <a:gd name="T26" fmla="*/ 23 w 274"/>
                    <a:gd name="T27" fmla="*/ 325 h 395"/>
                    <a:gd name="T28" fmla="*/ 0 w 274"/>
                    <a:gd name="T29" fmla="*/ 395 h 395"/>
                    <a:gd name="T30" fmla="*/ 123 w 274"/>
                    <a:gd name="T31" fmla="*/ 369 h 395"/>
                    <a:gd name="T32" fmla="*/ 149 w 274"/>
                    <a:gd name="T33" fmla="*/ 342 h 395"/>
                    <a:gd name="T34" fmla="*/ 274 w 274"/>
                    <a:gd name="T35" fmla="*/ 129 h 395"/>
                    <a:gd name="T36" fmla="*/ 259 w 274"/>
                    <a:gd name="T37" fmla="*/ 55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 h="395">
                      <a:moveTo>
                        <a:pt x="259" y="55"/>
                      </a:moveTo>
                      <a:cubicBezTo>
                        <a:pt x="259" y="55"/>
                        <a:pt x="259" y="55"/>
                        <a:pt x="259" y="55"/>
                      </a:cubicBezTo>
                      <a:cubicBezTo>
                        <a:pt x="243" y="12"/>
                        <a:pt x="205" y="11"/>
                        <a:pt x="205" y="11"/>
                      </a:cubicBezTo>
                      <a:cubicBezTo>
                        <a:pt x="140" y="0"/>
                        <a:pt x="140" y="0"/>
                        <a:pt x="140" y="0"/>
                      </a:cubicBezTo>
                      <a:cubicBezTo>
                        <a:pt x="102" y="2"/>
                        <a:pt x="51" y="43"/>
                        <a:pt x="61" y="80"/>
                      </a:cubicBezTo>
                      <a:cubicBezTo>
                        <a:pt x="79" y="151"/>
                        <a:pt x="79" y="151"/>
                        <a:pt x="79" y="151"/>
                      </a:cubicBezTo>
                      <a:cubicBezTo>
                        <a:pt x="84" y="171"/>
                        <a:pt x="70" y="190"/>
                        <a:pt x="49" y="191"/>
                      </a:cubicBezTo>
                      <a:cubicBezTo>
                        <a:pt x="43" y="191"/>
                        <a:pt x="43" y="191"/>
                        <a:pt x="43" y="191"/>
                      </a:cubicBezTo>
                      <a:cubicBezTo>
                        <a:pt x="28" y="192"/>
                        <a:pt x="17" y="204"/>
                        <a:pt x="18" y="219"/>
                      </a:cubicBezTo>
                      <a:cubicBezTo>
                        <a:pt x="20" y="279"/>
                        <a:pt x="20" y="279"/>
                        <a:pt x="20" y="279"/>
                      </a:cubicBezTo>
                      <a:cubicBezTo>
                        <a:pt x="27" y="279"/>
                        <a:pt x="27" y="279"/>
                        <a:pt x="27" y="279"/>
                      </a:cubicBezTo>
                      <a:cubicBezTo>
                        <a:pt x="46" y="278"/>
                        <a:pt x="62" y="293"/>
                        <a:pt x="63" y="312"/>
                      </a:cubicBezTo>
                      <a:cubicBezTo>
                        <a:pt x="22" y="314"/>
                        <a:pt x="22" y="314"/>
                        <a:pt x="22" y="314"/>
                      </a:cubicBezTo>
                      <a:cubicBezTo>
                        <a:pt x="23" y="325"/>
                        <a:pt x="23" y="325"/>
                        <a:pt x="23" y="325"/>
                      </a:cubicBezTo>
                      <a:cubicBezTo>
                        <a:pt x="24" y="347"/>
                        <a:pt x="16" y="380"/>
                        <a:pt x="0" y="395"/>
                      </a:cubicBezTo>
                      <a:cubicBezTo>
                        <a:pt x="123" y="369"/>
                        <a:pt x="123" y="369"/>
                        <a:pt x="123" y="369"/>
                      </a:cubicBezTo>
                      <a:cubicBezTo>
                        <a:pt x="149" y="342"/>
                        <a:pt x="149" y="342"/>
                        <a:pt x="149" y="342"/>
                      </a:cubicBezTo>
                      <a:cubicBezTo>
                        <a:pt x="221" y="297"/>
                        <a:pt x="269" y="218"/>
                        <a:pt x="274" y="129"/>
                      </a:cubicBezTo>
                      <a:lnTo>
                        <a:pt x="259" y="55"/>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78" name="Freeform 603">
                  <a:extLst>
                    <a:ext uri="{FF2B5EF4-FFF2-40B4-BE49-F238E27FC236}">
                      <a16:creationId xmlns:a16="http://schemas.microsoft.com/office/drawing/2014/main" id="{4000B704-8D6C-42CA-B05A-B4AA5DE8B5E6}"/>
                    </a:ext>
                  </a:extLst>
                </p:cNvPr>
                <p:cNvSpPr>
                  <a:spLocks/>
                </p:cNvSpPr>
                <p:nvPr/>
              </p:nvSpPr>
              <p:spPr bwMode="auto">
                <a:xfrm>
                  <a:off x="3655" y="2418"/>
                  <a:ext cx="139" cy="120"/>
                </a:xfrm>
                <a:custGeom>
                  <a:avLst/>
                  <a:gdLst>
                    <a:gd name="T0" fmla="*/ 59 w 59"/>
                    <a:gd name="T1" fmla="*/ 6 h 51"/>
                    <a:gd name="T2" fmla="*/ 17 w 59"/>
                    <a:gd name="T3" fmla="*/ 51 h 51"/>
                    <a:gd name="T4" fmla="*/ 59 w 59"/>
                    <a:gd name="T5" fmla="*/ 6 h 51"/>
                  </a:gdLst>
                  <a:ahLst/>
                  <a:cxnLst>
                    <a:cxn ang="0">
                      <a:pos x="T0" y="T1"/>
                    </a:cxn>
                    <a:cxn ang="0">
                      <a:pos x="T2" y="T3"/>
                    </a:cxn>
                    <a:cxn ang="0">
                      <a:pos x="T4" y="T5"/>
                    </a:cxn>
                  </a:cxnLst>
                  <a:rect l="0" t="0" r="r" b="b"/>
                  <a:pathLst>
                    <a:path w="59" h="51">
                      <a:moveTo>
                        <a:pt x="59" y="6"/>
                      </a:moveTo>
                      <a:cubicBezTo>
                        <a:pt x="17" y="51"/>
                        <a:pt x="17" y="51"/>
                        <a:pt x="17" y="51"/>
                      </a:cubicBezTo>
                      <a:cubicBezTo>
                        <a:pt x="17" y="51"/>
                        <a:pt x="0" y="0"/>
                        <a:pt x="59" y="6"/>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79" name="Freeform 604">
                  <a:extLst>
                    <a:ext uri="{FF2B5EF4-FFF2-40B4-BE49-F238E27FC236}">
                      <a16:creationId xmlns:a16="http://schemas.microsoft.com/office/drawing/2014/main" id="{F8391FA7-50DA-4257-A82C-055D12C4FD0D}"/>
                    </a:ext>
                  </a:extLst>
                </p:cNvPr>
                <p:cNvSpPr>
                  <a:spLocks/>
                </p:cNvSpPr>
                <p:nvPr/>
              </p:nvSpPr>
              <p:spPr bwMode="auto">
                <a:xfrm>
                  <a:off x="2966" y="2833"/>
                  <a:ext cx="1930" cy="787"/>
                </a:xfrm>
                <a:custGeom>
                  <a:avLst/>
                  <a:gdLst>
                    <a:gd name="T0" fmla="*/ 402 w 818"/>
                    <a:gd name="T1" fmla="*/ 334 h 334"/>
                    <a:gd name="T2" fmla="*/ 818 w 818"/>
                    <a:gd name="T3" fmla="*/ 167 h 334"/>
                    <a:gd name="T4" fmla="*/ 589 w 818"/>
                    <a:gd name="T5" fmla="*/ 100 h 334"/>
                    <a:gd name="T6" fmla="*/ 567 w 818"/>
                    <a:gd name="T7" fmla="*/ 0 h 334"/>
                    <a:gd name="T8" fmla="*/ 501 w 818"/>
                    <a:gd name="T9" fmla="*/ 27 h 334"/>
                    <a:gd name="T10" fmla="*/ 418 w 818"/>
                    <a:gd name="T11" fmla="*/ 176 h 334"/>
                    <a:gd name="T12" fmla="*/ 349 w 818"/>
                    <a:gd name="T13" fmla="*/ 38 h 334"/>
                    <a:gd name="T14" fmla="*/ 282 w 818"/>
                    <a:gd name="T15" fmla="*/ 2 h 334"/>
                    <a:gd name="T16" fmla="*/ 247 w 818"/>
                    <a:gd name="T17" fmla="*/ 105 h 334"/>
                    <a:gd name="T18" fmla="*/ 3 w 818"/>
                    <a:gd name="T19" fmla="*/ 179 h 334"/>
                    <a:gd name="T20" fmla="*/ 0 w 818"/>
                    <a:gd name="T21" fmla="*/ 179 h 334"/>
                    <a:gd name="T22" fmla="*/ 402 w 818"/>
                    <a:gd name="T23"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8" h="334">
                      <a:moveTo>
                        <a:pt x="402" y="334"/>
                      </a:moveTo>
                      <a:cubicBezTo>
                        <a:pt x="563" y="334"/>
                        <a:pt x="710" y="270"/>
                        <a:pt x="818" y="167"/>
                      </a:cubicBezTo>
                      <a:cubicBezTo>
                        <a:pt x="589" y="100"/>
                        <a:pt x="589" y="100"/>
                        <a:pt x="589" y="100"/>
                      </a:cubicBezTo>
                      <a:cubicBezTo>
                        <a:pt x="567" y="0"/>
                        <a:pt x="567" y="0"/>
                        <a:pt x="567" y="0"/>
                      </a:cubicBezTo>
                      <a:cubicBezTo>
                        <a:pt x="501" y="27"/>
                        <a:pt x="501" y="27"/>
                        <a:pt x="501" y="27"/>
                      </a:cubicBezTo>
                      <a:cubicBezTo>
                        <a:pt x="418" y="176"/>
                        <a:pt x="418" y="176"/>
                        <a:pt x="418" y="176"/>
                      </a:cubicBezTo>
                      <a:cubicBezTo>
                        <a:pt x="349" y="38"/>
                        <a:pt x="349" y="38"/>
                        <a:pt x="349" y="38"/>
                      </a:cubicBezTo>
                      <a:cubicBezTo>
                        <a:pt x="282" y="2"/>
                        <a:pt x="282" y="2"/>
                        <a:pt x="282" y="2"/>
                      </a:cubicBezTo>
                      <a:cubicBezTo>
                        <a:pt x="247" y="105"/>
                        <a:pt x="247" y="105"/>
                        <a:pt x="247" y="105"/>
                      </a:cubicBezTo>
                      <a:cubicBezTo>
                        <a:pt x="3" y="179"/>
                        <a:pt x="3" y="179"/>
                        <a:pt x="3" y="179"/>
                      </a:cubicBezTo>
                      <a:cubicBezTo>
                        <a:pt x="2" y="179"/>
                        <a:pt x="1" y="179"/>
                        <a:pt x="0" y="179"/>
                      </a:cubicBezTo>
                      <a:cubicBezTo>
                        <a:pt x="106" y="275"/>
                        <a:pt x="247" y="334"/>
                        <a:pt x="402" y="33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80" name="Freeform 605">
                  <a:extLst>
                    <a:ext uri="{FF2B5EF4-FFF2-40B4-BE49-F238E27FC236}">
                      <a16:creationId xmlns:a16="http://schemas.microsoft.com/office/drawing/2014/main" id="{6A152B2F-7917-411C-AD0B-C2AEC03F59EC}"/>
                    </a:ext>
                  </a:extLst>
                </p:cNvPr>
                <p:cNvSpPr>
                  <a:spLocks/>
                </p:cNvSpPr>
                <p:nvPr/>
              </p:nvSpPr>
              <p:spPr bwMode="auto">
                <a:xfrm>
                  <a:off x="3223" y="1121"/>
                  <a:ext cx="1357" cy="1254"/>
                </a:xfrm>
                <a:custGeom>
                  <a:avLst/>
                  <a:gdLst>
                    <a:gd name="T0" fmla="*/ 399 w 575"/>
                    <a:gd name="T1" fmla="*/ 54 h 532"/>
                    <a:gd name="T2" fmla="*/ 121 w 575"/>
                    <a:gd name="T3" fmla="*/ 17 h 532"/>
                    <a:gd name="T4" fmla="*/ 140 w 575"/>
                    <a:gd name="T5" fmla="*/ 55 h 532"/>
                    <a:gd name="T6" fmla="*/ 41 w 575"/>
                    <a:gd name="T7" fmla="*/ 59 h 532"/>
                    <a:gd name="T8" fmla="*/ 86 w 575"/>
                    <a:gd name="T9" fmla="*/ 86 h 532"/>
                    <a:gd name="T10" fmla="*/ 5 w 575"/>
                    <a:gd name="T11" fmla="*/ 225 h 532"/>
                    <a:gd name="T12" fmla="*/ 10 w 575"/>
                    <a:gd name="T13" fmla="*/ 316 h 532"/>
                    <a:gd name="T14" fmla="*/ 26 w 575"/>
                    <a:gd name="T15" fmla="*/ 374 h 532"/>
                    <a:gd name="T16" fmla="*/ 32 w 575"/>
                    <a:gd name="T17" fmla="*/ 498 h 532"/>
                    <a:gd name="T18" fmla="*/ 69 w 575"/>
                    <a:gd name="T19" fmla="*/ 531 h 532"/>
                    <a:gd name="T20" fmla="*/ 76 w 575"/>
                    <a:gd name="T21" fmla="*/ 531 h 532"/>
                    <a:gd name="T22" fmla="*/ 67 w 575"/>
                    <a:gd name="T23" fmla="*/ 337 h 532"/>
                    <a:gd name="T24" fmla="*/ 149 w 575"/>
                    <a:gd name="T25" fmla="*/ 214 h 532"/>
                    <a:gd name="T26" fmla="*/ 161 w 575"/>
                    <a:gd name="T27" fmla="*/ 210 h 532"/>
                    <a:gd name="T28" fmla="*/ 418 w 575"/>
                    <a:gd name="T29" fmla="*/ 198 h 532"/>
                    <a:gd name="T30" fmla="*/ 430 w 575"/>
                    <a:gd name="T31" fmla="*/ 201 h 532"/>
                    <a:gd name="T32" fmla="*/ 523 w 575"/>
                    <a:gd name="T33" fmla="*/ 315 h 532"/>
                    <a:gd name="T34" fmla="*/ 532 w 575"/>
                    <a:gd name="T35" fmla="*/ 507 h 532"/>
                    <a:gd name="T36" fmla="*/ 541 w 575"/>
                    <a:gd name="T37" fmla="*/ 506 h 532"/>
                    <a:gd name="T38" fmla="*/ 574 w 575"/>
                    <a:gd name="T39" fmla="*/ 469 h 532"/>
                    <a:gd name="T40" fmla="*/ 562 w 575"/>
                    <a:gd name="T41" fmla="*/ 212 h 532"/>
                    <a:gd name="T42" fmla="*/ 399 w 575"/>
                    <a:gd name="T43" fmla="*/ 54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5" h="532">
                      <a:moveTo>
                        <a:pt x="399" y="54"/>
                      </a:moveTo>
                      <a:cubicBezTo>
                        <a:pt x="399" y="54"/>
                        <a:pt x="257" y="0"/>
                        <a:pt x="121" y="17"/>
                      </a:cubicBezTo>
                      <a:cubicBezTo>
                        <a:pt x="140" y="55"/>
                        <a:pt x="140" y="55"/>
                        <a:pt x="140" y="55"/>
                      </a:cubicBezTo>
                      <a:cubicBezTo>
                        <a:pt x="41" y="59"/>
                        <a:pt x="41" y="59"/>
                        <a:pt x="41" y="59"/>
                      </a:cubicBezTo>
                      <a:cubicBezTo>
                        <a:pt x="86" y="86"/>
                        <a:pt x="86" y="86"/>
                        <a:pt x="86" y="86"/>
                      </a:cubicBezTo>
                      <a:cubicBezTo>
                        <a:pt x="42" y="120"/>
                        <a:pt x="13" y="170"/>
                        <a:pt x="5" y="225"/>
                      </a:cubicBezTo>
                      <a:cubicBezTo>
                        <a:pt x="0" y="256"/>
                        <a:pt x="2" y="287"/>
                        <a:pt x="10" y="316"/>
                      </a:cubicBezTo>
                      <a:cubicBezTo>
                        <a:pt x="26" y="374"/>
                        <a:pt x="26" y="374"/>
                        <a:pt x="26" y="374"/>
                      </a:cubicBezTo>
                      <a:cubicBezTo>
                        <a:pt x="32" y="498"/>
                        <a:pt x="32" y="498"/>
                        <a:pt x="32" y="498"/>
                      </a:cubicBezTo>
                      <a:cubicBezTo>
                        <a:pt x="33" y="517"/>
                        <a:pt x="50" y="532"/>
                        <a:pt x="69" y="531"/>
                      </a:cubicBezTo>
                      <a:cubicBezTo>
                        <a:pt x="76" y="531"/>
                        <a:pt x="76" y="531"/>
                        <a:pt x="76" y="531"/>
                      </a:cubicBezTo>
                      <a:cubicBezTo>
                        <a:pt x="67" y="337"/>
                        <a:pt x="67" y="337"/>
                        <a:pt x="67" y="337"/>
                      </a:cubicBezTo>
                      <a:cubicBezTo>
                        <a:pt x="64" y="282"/>
                        <a:pt x="97" y="233"/>
                        <a:pt x="149" y="214"/>
                      </a:cubicBezTo>
                      <a:cubicBezTo>
                        <a:pt x="161" y="210"/>
                        <a:pt x="161" y="210"/>
                        <a:pt x="161" y="210"/>
                      </a:cubicBezTo>
                      <a:cubicBezTo>
                        <a:pt x="243" y="180"/>
                        <a:pt x="333" y="176"/>
                        <a:pt x="418" y="198"/>
                      </a:cubicBezTo>
                      <a:cubicBezTo>
                        <a:pt x="430" y="201"/>
                        <a:pt x="430" y="201"/>
                        <a:pt x="430" y="201"/>
                      </a:cubicBezTo>
                      <a:cubicBezTo>
                        <a:pt x="483" y="214"/>
                        <a:pt x="521" y="260"/>
                        <a:pt x="523" y="315"/>
                      </a:cubicBezTo>
                      <a:cubicBezTo>
                        <a:pt x="532" y="507"/>
                        <a:pt x="532" y="507"/>
                        <a:pt x="532" y="507"/>
                      </a:cubicBezTo>
                      <a:cubicBezTo>
                        <a:pt x="541" y="506"/>
                        <a:pt x="541" y="506"/>
                        <a:pt x="541" y="506"/>
                      </a:cubicBezTo>
                      <a:cubicBezTo>
                        <a:pt x="560" y="505"/>
                        <a:pt x="575" y="489"/>
                        <a:pt x="574" y="469"/>
                      </a:cubicBezTo>
                      <a:cubicBezTo>
                        <a:pt x="562" y="212"/>
                        <a:pt x="562" y="212"/>
                        <a:pt x="562" y="212"/>
                      </a:cubicBezTo>
                      <a:cubicBezTo>
                        <a:pt x="552" y="9"/>
                        <a:pt x="399" y="54"/>
                        <a:pt x="399" y="5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81" name="Freeform 606">
                  <a:extLst>
                    <a:ext uri="{FF2B5EF4-FFF2-40B4-BE49-F238E27FC236}">
                      <a16:creationId xmlns:a16="http://schemas.microsoft.com/office/drawing/2014/main" id="{59E41BC5-4462-4DAC-AA2A-ED76DEBA8900}"/>
                    </a:ext>
                  </a:extLst>
                </p:cNvPr>
                <p:cNvSpPr>
                  <a:spLocks/>
                </p:cNvSpPr>
                <p:nvPr/>
              </p:nvSpPr>
              <p:spPr bwMode="auto">
                <a:xfrm>
                  <a:off x="3667" y="2922"/>
                  <a:ext cx="234" cy="279"/>
                </a:xfrm>
                <a:custGeom>
                  <a:avLst/>
                  <a:gdLst>
                    <a:gd name="T0" fmla="*/ 234 w 234"/>
                    <a:gd name="T1" fmla="*/ 224 h 279"/>
                    <a:gd name="T2" fmla="*/ 123 w 234"/>
                    <a:gd name="T3" fmla="*/ 0 h 279"/>
                    <a:gd name="T4" fmla="*/ 0 w 234"/>
                    <a:gd name="T5" fmla="*/ 279 h 279"/>
                    <a:gd name="T6" fmla="*/ 158 w 234"/>
                    <a:gd name="T7" fmla="*/ 175 h 279"/>
                    <a:gd name="T8" fmla="*/ 234 w 234"/>
                    <a:gd name="T9" fmla="*/ 224 h 279"/>
                  </a:gdLst>
                  <a:ahLst/>
                  <a:cxnLst>
                    <a:cxn ang="0">
                      <a:pos x="T0" y="T1"/>
                    </a:cxn>
                    <a:cxn ang="0">
                      <a:pos x="T2" y="T3"/>
                    </a:cxn>
                    <a:cxn ang="0">
                      <a:pos x="T4" y="T5"/>
                    </a:cxn>
                    <a:cxn ang="0">
                      <a:pos x="T6" y="T7"/>
                    </a:cxn>
                    <a:cxn ang="0">
                      <a:pos x="T8" y="T9"/>
                    </a:cxn>
                  </a:cxnLst>
                  <a:rect l="0" t="0" r="r" b="b"/>
                  <a:pathLst>
                    <a:path w="234" h="279">
                      <a:moveTo>
                        <a:pt x="234" y="224"/>
                      </a:moveTo>
                      <a:lnTo>
                        <a:pt x="123" y="0"/>
                      </a:lnTo>
                      <a:lnTo>
                        <a:pt x="0" y="279"/>
                      </a:lnTo>
                      <a:lnTo>
                        <a:pt x="158" y="175"/>
                      </a:lnTo>
                      <a:lnTo>
                        <a:pt x="234" y="224"/>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82" name="Freeform 607">
                  <a:extLst>
                    <a:ext uri="{FF2B5EF4-FFF2-40B4-BE49-F238E27FC236}">
                      <a16:creationId xmlns:a16="http://schemas.microsoft.com/office/drawing/2014/main" id="{1B99438E-A47D-48E3-AE7D-D534AB255AE5}"/>
                    </a:ext>
                  </a:extLst>
                </p:cNvPr>
                <p:cNvSpPr>
                  <a:spLocks/>
                </p:cNvSpPr>
                <p:nvPr/>
              </p:nvSpPr>
              <p:spPr bwMode="auto">
                <a:xfrm>
                  <a:off x="4009" y="2896"/>
                  <a:ext cx="267" cy="305"/>
                </a:xfrm>
                <a:custGeom>
                  <a:avLst/>
                  <a:gdLst>
                    <a:gd name="T0" fmla="*/ 139 w 267"/>
                    <a:gd name="T1" fmla="*/ 0 h 305"/>
                    <a:gd name="T2" fmla="*/ 267 w 267"/>
                    <a:gd name="T3" fmla="*/ 305 h 305"/>
                    <a:gd name="T4" fmla="*/ 132 w 267"/>
                    <a:gd name="T5" fmla="*/ 187 h 305"/>
                    <a:gd name="T6" fmla="*/ 0 w 267"/>
                    <a:gd name="T7" fmla="*/ 250 h 305"/>
                    <a:gd name="T8" fmla="*/ 139 w 267"/>
                    <a:gd name="T9" fmla="*/ 0 h 305"/>
                  </a:gdLst>
                  <a:ahLst/>
                  <a:cxnLst>
                    <a:cxn ang="0">
                      <a:pos x="T0" y="T1"/>
                    </a:cxn>
                    <a:cxn ang="0">
                      <a:pos x="T2" y="T3"/>
                    </a:cxn>
                    <a:cxn ang="0">
                      <a:pos x="T4" y="T5"/>
                    </a:cxn>
                    <a:cxn ang="0">
                      <a:pos x="T6" y="T7"/>
                    </a:cxn>
                    <a:cxn ang="0">
                      <a:pos x="T8" y="T9"/>
                    </a:cxn>
                  </a:cxnLst>
                  <a:rect l="0" t="0" r="r" b="b"/>
                  <a:pathLst>
                    <a:path w="267" h="305">
                      <a:moveTo>
                        <a:pt x="139" y="0"/>
                      </a:moveTo>
                      <a:lnTo>
                        <a:pt x="267" y="305"/>
                      </a:lnTo>
                      <a:lnTo>
                        <a:pt x="132" y="187"/>
                      </a:lnTo>
                      <a:lnTo>
                        <a:pt x="0" y="250"/>
                      </a:lnTo>
                      <a:lnTo>
                        <a:pt x="139"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83" name="Oval 608">
                  <a:extLst>
                    <a:ext uri="{FF2B5EF4-FFF2-40B4-BE49-F238E27FC236}">
                      <a16:creationId xmlns:a16="http://schemas.microsoft.com/office/drawing/2014/main" id="{5106EA6B-8BB4-4A2F-BFA0-B02A35CC9001}"/>
                    </a:ext>
                  </a:extLst>
                </p:cNvPr>
                <p:cNvSpPr>
                  <a:spLocks noChangeArrowheads="1"/>
                </p:cNvSpPr>
                <p:nvPr/>
              </p:nvSpPr>
              <p:spPr bwMode="auto">
                <a:xfrm>
                  <a:off x="3952" y="3359"/>
                  <a:ext cx="90" cy="92"/>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84" name="Freeform 609">
                  <a:extLst>
                    <a:ext uri="{FF2B5EF4-FFF2-40B4-BE49-F238E27FC236}">
                      <a16:creationId xmlns:a16="http://schemas.microsoft.com/office/drawing/2014/main" id="{8D55254E-CF70-4D15-90C7-1E056A9B4C77}"/>
                    </a:ext>
                  </a:extLst>
                </p:cNvPr>
                <p:cNvSpPr>
                  <a:spLocks/>
                </p:cNvSpPr>
                <p:nvPr/>
              </p:nvSpPr>
              <p:spPr bwMode="auto">
                <a:xfrm>
                  <a:off x="3426" y="1920"/>
                  <a:ext cx="340" cy="151"/>
                </a:xfrm>
                <a:custGeom>
                  <a:avLst/>
                  <a:gdLst>
                    <a:gd name="T0" fmla="*/ 10 w 144"/>
                    <a:gd name="T1" fmla="*/ 64 h 64"/>
                    <a:gd name="T2" fmla="*/ 3 w 144"/>
                    <a:gd name="T3" fmla="*/ 61 h 64"/>
                    <a:gd name="T4" fmla="*/ 4 w 144"/>
                    <a:gd name="T5" fmla="*/ 47 h 64"/>
                    <a:gd name="T6" fmla="*/ 138 w 144"/>
                    <a:gd name="T7" fmla="*/ 40 h 64"/>
                    <a:gd name="T8" fmla="*/ 142 w 144"/>
                    <a:gd name="T9" fmla="*/ 53 h 64"/>
                    <a:gd name="T10" fmla="*/ 128 w 144"/>
                    <a:gd name="T11" fmla="*/ 57 h 64"/>
                    <a:gd name="T12" fmla="*/ 16 w 144"/>
                    <a:gd name="T13" fmla="*/ 62 h 64"/>
                    <a:gd name="T14" fmla="*/ 10 w 144"/>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64">
                      <a:moveTo>
                        <a:pt x="10" y="64"/>
                      </a:moveTo>
                      <a:cubicBezTo>
                        <a:pt x="8" y="64"/>
                        <a:pt x="5" y="63"/>
                        <a:pt x="3" y="61"/>
                      </a:cubicBezTo>
                      <a:cubicBezTo>
                        <a:pt x="0" y="56"/>
                        <a:pt x="0" y="50"/>
                        <a:pt x="4" y="47"/>
                      </a:cubicBezTo>
                      <a:cubicBezTo>
                        <a:pt x="7" y="45"/>
                        <a:pt x="62" y="0"/>
                        <a:pt x="138" y="40"/>
                      </a:cubicBezTo>
                      <a:cubicBezTo>
                        <a:pt x="142" y="43"/>
                        <a:pt x="144" y="48"/>
                        <a:pt x="142" y="53"/>
                      </a:cubicBezTo>
                      <a:cubicBezTo>
                        <a:pt x="139" y="58"/>
                        <a:pt x="133" y="60"/>
                        <a:pt x="128" y="57"/>
                      </a:cubicBezTo>
                      <a:cubicBezTo>
                        <a:pt x="65" y="23"/>
                        <a:pt x="18" y="60"/>
                        <a:pt x="16" y="62"/>
                      </a:cubicBezTo>
                      <a:cubicBezTo>
                        <a:pt x="15" y="63"/>
                        <a:pt x="13" y="64"/>
                        <a:pt x="10" y="6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85" name="Freeform 610">
                  <a:extLst>
                    <a:ext uri="{FF2B5EF4-FFF2-40B4-BE49-F238E27FC236}">
                      <a16:creationId xmlns:a16="http://schemas.microsoft.com/office/drawing/2014/main" id="{37C66893-5131-4CB1-A90E-240B8F866121}"/>
                    </a:ext>
                  </a:extLst>
                </p:cNvPr>
                <p:cNvSpPr>
                  <a:spLocks/>
                </p:cNvSpPr>
                <p:nvPr/>
              </p:nvSpPr>
              <p:spPr bwMode="auto">
                <a:xfrm>
                  <a:off x="4078" y="1889"/>
                  <a:ext cx="342" cy="151"/>
                </a:xfrm>
                <a:custGeom>
                  <a:avLst/>
                  <a:gdLst>
                    <a:gd name="T0" fmla="*/ 11 w 145"/>
                    <a:gd name="T1" fmla="*/ 64 h 64"/>
                    <a:gd name="T2" fmla="*/ 4 w 145"/>
                    <a:gd name="T3" fmla="*/ 60 h 64"/>
                    <a:gd name="T4" fmla="*/ 5 w 145"/>
                    <a:gd name="T5" fmla="*/ 47 h 64"/>
                    <a:gd name="T6" fmla="*/ 138 w 145"/>
                    <a:gd name="T7" fmla="*/ 40 h 64"/>
                    <a:gd name="T8" fmla="*/ 142 w 145"/>
                    <a:gd name="T9" fmla="*/ 53 h 64"/>
                    <a:gd name="T10" fmla="*/ 129 w 145"/>
                    <a:gd name="T11" fmla="*/ 57 h 64"/>
                    <a:gd name="T12" fmla="*/ 17 w 145"/>
                    <a:gd name="T13" fmla="*/ 62 h 64"/>
                    <a:gd name="T14" fmla="*/ 11 w 145"/>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64">
                      <a:moveTo>
                        <a:pt x="11" y="64"/>
                      </a:moveTo>
                      <a:cubicBezTo>
                        <a:pt x="9" y="64"/>
                        <a:pt x="6" y="63"/>
                        <a:pt x="4" y="60"/>
                      </a:cubicBezTo>
                      <a:cubicBezTo>
                        <a:pt x="0" y="56"/>
                        <a:pt x="1" y="50"/>
                        <a:pt x="5" y="47"/>
                      </a:cubicBezTo>
                      <a:cubicBezTo>
                        <a:pt x="7" y="45"/>
                        <a:pt x="63" y="0"/>
                        <a:pt x="138" y="40"/>
                      </a:cubicBezTo>
                      <a:cubicBezTo>
                        <a:pt x="143" y="42"/>
                        <a:pt x="145" y="48"/>
                        <a:pt x="142" y="53"/>
                      </a:cubicBezTo>
                      <a:cubicBezTo>
                        <a:pt x="140" y="58"/>
                        <a:pt x="134" y="60"/>
                        <a:pt x="129" y="57"/>
                      </a:cubicBezTo>
                      <a:cubicBezTo>
                        <a:pt x="66" y="23"/>
                        <a:pt x="19" y="60"/>
                        <a:pt x="17" y="62"/>
                      </a:cubicBezTo>
                      <a:cubicBezTo>
                        <a:pt x="16" y="63"/>
                        <a:pt x="13" y="64"/>
                        <a:pt x="11" y="6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86" name="Freeform 611">
                  <a:extLst>
                    <a:ext uri="{FF2B5EF4-FFF2-40B4-BE49-F238E27FC236}">
                      <a16:creationId xmlns:a16="http://schemas.microsoft.com/office/drawing/2014/main" id="{22B44776-9D35-423D-8BB2-080C225CD517}"/>
                    </a:ext>
                  </a:extLst>
                </p:cNvPr>
                <p:cNvSpPr>
                  <a:spLocks/>
                </p:cNvSpPr>
                <p:nvPr/>
              </p:nvSpPr>
              <p:spPr bwMode="auto">
                <a:xfrm>
                  <a:off x="3539" y="2083"/>
                  <a:ext cx="121" cy="80"/>
                </a:xfrm>
                <a:custGeom>
                  <a:avLst/>
                  <a:gdLst>
                    <a:gd name="T0" fmla="*/ 50 w 51"/>
                    <a:gd name="T1" fmla="*/ 32 h 34"/>
                    <a:gd name="T2" fmla="*/ 51 w 51"/>
                    <a:gd name="T3" fmla="*/ 25 h 34"/>
                    <a:gd name="T4" fmla="*/ 25 w 51"/>
                    <a:gd name="T5" fmla="*/ 1 h 34"/>
                    <a:gd name="T6" fmla="*/ 1 w 51"/>
                    <a:gd name="T7" fmla="*/ 27 h 34"/>
                    <a:gd name="T8" fmla="*/ 2 w 51"/>
                    <a:gd name="T9" fmla="*/ 34 h 34"/>
                    <a:gd name="T10" fmla="*/ 50 w 51"/>
                    <a:gd name="T11" fmla="*/ 32 h 34"/>
                  </a:gdLst>
                  <a:ahLst/>
                  <a:cxnLst>
                    <a:cxn ang="0">
                      <a:pos x="T0" y="T1"/>
                    </a:cxn>
                    <a:cxn ang="0">
                      <a:pos x="T2" y="T3"/>
                    </a:cxn>
                    <a:cxn ang="0">
                      <a:pos x="T4" y="T5"/>
                    </a:cxn>
                    <a:cxn ang="0">
                      <a:pos x="T6" y="T7"/>
                    </a:cxn>
                    <a:cxn ang="0">
                      <a:pos x="T8" y="T9"/>
                    </a:cxn>
                    <a:cxn ang="0">
                      <a:pos x="T10" y="T11"/>
                    </a:cxn>
                  </a:cxnLst>
                  <a:rect l="0" t="0" r="r" b="b"/>
                  <a:pathLst>
                    <a:path w="51" h="34">
                      <a:moveTo>
                        <a:pt x="50" y="32"/>
                      </a:moveTo>
                      <a:cubicBezTo>
                        <a:pt x="51" y="29"/>
                        <a:pt x="51" y="27"/>
                        <a:pt x="51" y="25"/>
                      </a:cubicBezTo>
                      <a:cubicBezTo>
                        <a:pt x="50" y="11"/>
                        <a:pt x="38" y="0"/>
                        <a:pt x="25" y="1"/>
                      </a:cubicBezTo>
                      <a:cubicBezTo>
                        <a:pt x="11" y="2"/>
                        <a:pt x="0" y="14"/>
                        <a:pt x="1" y="27"/>
                      </a:cubicBezTo>
                      <a:cubicBezTo>
                        <a:pt x="1" y="30"/>
                        <a:pt x="1" y="32"/>
                        <a:pt x="2" y="34"/>
                      </a:cubicBezTo>
                      <a:lnTo>
                        <a:pt x="50" y="32"/>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87" name="Freeform 612">
                  <a:extLst>
                    <a:ext uri="{FF2B5EF4-FFF2-40B4-BE49-F238E27FC236}">
                      <a16:creationId xmlns:a16="http://schemas.microsoft.com/office/drawing/2014/main" id="{2CCF1EA6-DF77-4796-A4A3-B74C8EC06E94}"/>
                    </a:ext>
                  </a:extLst>
                </p:cNvPr>
                <p:cNvSpPr>
                  <a:spLocks/>
                </p:cNvSpPr>
                <p:nvPr/>
              </p:nvSpPr>
              <p:spPr bwMode="auto">
                <a:xfrm>
                  <a:off x="4181" y="2054"/>
                  <a:ext cx="121" cy="78"/>
                </a:xfrm>
                <a:custGeom>
                  <a:avLst/>
                  <a:gdLst>
                    <a:gd name="T0" fmla="*/ 51 w 51"/>
                    <a:gd name="T1" fmla="*/ 31 h 33"/>
                    <a:gd name="T2" fmla="*/ 51 w 51"/>
                    <a:gd name="T3" fmla="*/ 24 h 33"/>
                    <a:gd name="T4" fmla="*/ 25 w 51"/>
                    <a:gd name="T5" fmla="*/ 0 h 33"/>
                    <a:gd name="T6" fmla="*/ 1 w 51"/>
                    <a:gd name="T7" fmla="*/ 27 h 33"/>
                    <a:gd name="T8" fmla="*/ 2 w 51"/>
                    <a:gd name="T9" fmla="*/ 33 h 33"/>
                    <a:gd name="T10" fmla="*/ 51 w 51"/>
                    <a:gd name="T11" fmla="*/ 31 h 33"/>
                  </a:gdLst>
                  <a:ahLst/>
                  <a:cxnLst>
                    <a:cxn ang="0">
                      <a:pos x="T0" y="T1"/>
                    </a:cxn>
                    <a:cxn ang="0">
                      <a:pos x="T2" y="T3"/>
                    </a:cxn>
                    <a:cxn ang="0">
                      <a:pos x="T4" y="T5"/>
                    </a:cxn>
                    <a:cxn ang="0">
                      <a:pos x="T6" y="T7"/>
                    </a:cxn>
                    <a:cxn ang="0">
                      <a:pos x="T8" y="T9"/>
                    </a:cxn>
                    <a:cxn ang="0">
                      <a:pos x="T10" y="T11"/>
                    </a:cxn>
                  </a:cxnLst>
                  <a:rect l="0" t="0" r="r" b="b"/>
                  <a:pathLst>
                    <a:path w="51" h="33">
                      <a:moveTo>
                        <a:pt x="51" y="31"/>
                      </a:moveTo>
                      <a:cubicBezTo>
                        <a:pt x="51" y="29"/>
                        <a:pt x="51" y="26"/>
                        <a:pt x="51" y="24"/>
                      </a:cubicBezTo>
                      <a:cubicBezTo>
                        <a:pt x="51" y="10"/>
                        <a:pt x="39" y="0"/>
                        <a:pt x="25" y="0"/>
                      </a:cubicBezTo>
                      <a:cubicBezTo>
                        <a:pt x="11" y="1"/>
                        <a:pt x="0" y="13"/>
                        <a:pt x="1" y="27"/>
                      </a:cubicBezTo>
                      <a:cubicBezTo>
                        <a:pt x="1" y="29"/>
                        <a:pt x="1" y="31"/>
                        <a:pt x="2" y="33"/>
                      </a:cubicBezTo>
                      <a:lnTo>
                        <a:pt x="51" y="31"/>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88" name="Freeform 613">
                  <a:extLst>
                    <a:ext uri="{FF2B5EF4-FFF2-40B4-BE49-F238E27FC236}">
                      <a16:creationId xmlns:a16="http://schemas.microsoft.com/office/drawing/2014/main" id="{05A33CB0-7E0E-42D8-9C5D-D13439746F7A}"/>
                    </a:ext>
                  </a:extLst>
                </p:cNvPr>
                <p:cNvSpPr>
                  <a:spLocks/>
                </p:cNvSpPr>
                <p:nvPr/>
              </p:nvSpPr>
              <p:spPr bwMode="auto">
                <a:xfrm>
                  <a:off x="3747" y="2486"/>
                  <a:ext cx="434" cy="116"/>
                </a:xfrm>
                <a:custGeom>
                  <a:avLst/>
                  <a:gdLst>
                    <a:gd name="T0" fmla="*/ 90 w 184"/>
                    <a:gd name="T1" fmla="*/ 37 h 49"/>
                    <a:gd name="T2" fmla="*/ 4 w 184"/>
                    <a:gd name="T3" fmla="*/ 20 h 49"/>
                    <a:gd name="T4" fmla="*/ 1 w 184"/>
                    <a:gd name="T5" fmla="*/ 12 h 49"/>
                    <a:gd name="T6" fmla="*/ 9 w 184"/>
                    <a:gd name="T7" fmla="*/ 9 h 49"/>
                    <a:gd name="T8" fmla="*/ 175 w 184"/>
                    <a:gd name="T9" fmla="*/ 2 h 49"/>
                    <a:gd name="T10" fmla="*/ 183 w 184"/>
                    <a:gd name="T11" fmla="*/ 3 h 49"/>
                    <a:gd name="T12" fmla="*/ 181 w 184"/>
                    <a:gd name="T13" fmla="*/ 11 h 49"/>
                    <a:gd name="T14" fmla="*/ 90 w 184"/>
                    <a:gd name="T15" fmla="*/ 37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49">
                      <a:moveTo>
                        <a:pt x="90" y="37"/>
                      </a:moveTo>
                      <a:cubicBezTo>
                        <a:pt x="43" y="37"/>
                        <a:pt x="7" y="21"/>
                        <a:pt x="4" y="20"/>
                      </a:cubicBezTo>
                      <a:cubicBezTo>
                        <a:pt x="1" y="19"/>
                        <a:pt x="0" y="15"/>
                        <a:pt x="1" y="12"/>
                      </a:cubicBezTo>
                      <a:cubicBezTo>
                        <a:pt x="3" y="9"/>
                        <a:pt x="6" y="8"/>
                        <a:pt x="9" y="9"/>
                      </a:cubicBezTo>
                      <a:cubicBezTo>
                        <a:pt x="10" y="10"/>
                        <a:pt x="101" y="49"/>
                        <a:pt x="175" y="2"/>
                      </a:cubicBezTo>
                      <a:cubicBezTo>
                        <a:pt x="177" y="0"/>
                        <a:pt x="181" y="1"/>
                        <a:pt x="183" y="3"/>
                      </a:cubicBezTo>
                      <a:cubicBezTo>
                        <a:pt x="184" y="6"/>
                        <a:pt x="184" y="10"/>
                        <a:pt x="181" y="11"/>
                      </a:cubicBezTo>
                      <a:cubicBezTo>
                        <a:pt x="151" y="31"/>
                        <a:pt x="118" y="37"/>
                        <a:pt x="90" y="37"/>
                      </a:cubicBez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89" name="Freeform 614">
                  <a:extLst>
                    <a:ext uri="{FF2B5EF4-FFF2-40B4-BE49-F238E27FC236}">
                      <a16:creationId xmlns:a16="http://schemas.microsoft.com/office/drawing/2014/main" id="{69FFF57A-FC4F-4BC7-AD03-2D73A52EEB46}"/>
                    </a:ext>
                  </a:extLst>
                </p:cNvPr>
                <p:cNvSpPr>
                  <a:spLocks/>
                </p:cNvSpPr>
                <p:nvPr/>
              </p:nvSpPr>
              <p:spPr bwMode="auto">
                <a:xfrm>
                  <a:off x="3370" y="1264"/>
                  <a:ext cx="1210" cy="1052"/>
                </a:xfrm>
                <a:custGeom>
                  <a:avLst/>
                  <a:gdLst>
                    <a:gd name="T0" fmla="*/ 87 w 513"/>
                    <a:gd name="T1" fmla="*/ 153 h 446"/>
                    <a:gd name="T2" fmla="*/ 99 w 513"/>
                    <a:gd name="T3" fmla="*/ 149 h 446"/>
                    <a:gd name="T4" fmla="*/ 356 w 513"/>
                    <a:gd name="T5" fmla="*/ 137 h 446"/>
                    <a:gd name="T6" fmla="*/ 368 w 513"/>
                    <a:gd name="T7" fmla="*/ 140 h 446"/>
                    <a:gd name="T8" fmla="*/ 461 w 513"/>
                    <a:gd name="T9" fmla="*/ 254 h 446"/>
                    <a:gd name="T10" fmla="*/ 470 w 513"/>
                    <a:gd name="T11" fmla="*/ 446 h 446"/>
                    <a:gd name="T12" fmla="*/ 479 w 513"/>
                    <a:gd name="T13" fmla="*/ 445 h 446"/>
                    <a:gd name="T14" fmla="*/ 512 w 513"/>
                    <a:gd name="T15" fmla="*/ 408 h 446"/>
                    <a:gd name="T16" fmla="*/ 502 w 513"/>
                    <a:gd name="T17" fmla="*/ 196 h 446"/>
                    <a:gd name="T18" fmla="*/ 330 w 513"/>
                    <a:gd name="T19" fmla="*/ 43 h 446"/>
                    <a:gd name="T20" fmla="*/ 134 w 513"/>
                    <a:gd name="T21" fmla="*/ 0 h 446"/>
                    <a:gd name="T22" fmla="*/ 172 w 513"/>
                    <a:gd name="T23" fmla="*/ 40 h 446"/>
                    <a:gd name="T24" fmla="*/ 24 w 513"/>
                    <a:gd name="T25" fmla="*/ 25 h 446"/>
                    <a:gd name="T26" fmla="*/ 24 w 513"/>
                    <a:gd name="T27" fmla="*/ 25 h 446"/>
                    <a:gd name="T28" fmla="*/ 24 w 513"/>
                    <a:gd name="T29" fmla="*/ 25 h 446"/>
                    <a:gd name="T30" fmla="*/ 24 w 513"/>
                    <a:gd name="T31" fmla="*/ 25 h 446"/>
                    <a:gd name="T32" fmla="*/ 83 w 513"/>
                    <a:gd name="T33" fmla="*/ 72 h 446"/>
                    <a:gd name="T34" fmla="*/ 7 w 513"/>
                    <a:gd name="T35" fmla="*/ 247 h 446"/>
                    <a:gd name="T36" fmla="*/ 7 w 513"/>
                    <a:gd name="T37" fmla="*/ 248 h 446"/>
                    <a:gd name="T38" fmla="*/ 87 w 513"/>
                    <a:gd name="T39" fmla="*/ 153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3" h="446">
                      <a:moveTo>
                        <a:pt x="87" y="153"/>
                      </a:moveTo>
                      <a:cubicBezTo>
                        <a:pt x="99" y="149"/>
                        <a:pt x="99" y="149"/>
                        <a:pt x="99" y="149"/>
                      </a:cubicBezTo>
                      <a:cubicBezTo>
                        <a:pt x="181" y="119"/>
                        <a:pt x="271" y="115"/>
                        <a:pt x="356" y="137"/>
                      </a:cubicBezTo>
                      <a:cubicBezTo>
                        <a:pt x="368" y="140"/>
                        <a:pt x="368" y="140"/>
                        <a:pt x="368" y="140"/>
                      </a:cubicBezTo>
                      <a:cubicBezTo>
                        <a:pt x="421" y="153"/>
                        <a:pt x="459" y="199"/>
                        <a:pt x="461" y="254"/>
                      </a:cubicBezTo>
                      <a:cubicBezTo>
                        <a:pt x="470" y="446"/>
                        <a:pt x="470" y="446"/>
                        <a:pt x="470" y="446"/>
                      </a:cubicBezTo>
                      <a:cubicBezTo>
                        <a:pt x="479" y="445"/>
                        <a:pt x="479" y="445"/>
                        <a:pt x="479" y="445"/>
                      </a:cubicBezTo>
                      <a:cubicBezTo>
                        <a:pt x="498" y="444"/>
                        <a:pt x="513" y="428"/>
                        <a:pt x="512" y="408"/>
                      </a:cubicBezTo>
                      <a:cubicBezTo>
                        <a:pt x="502" y="196"/>
                        <a:pt x="502" y="196"/>
                        <a:pt x="502" y="196"/>
                      </a:cubicBezTo>
                      <a:cubicBezTo>
                        <a:pt x="497" y="83"/>
                        <a:pt x="407" y="29"/>
                        <a:pt x="330" y="43"/>
                      </a:cubicBezTo>
                      <a:cubicBezTo>
                        <a:pt x="287" y="19"/>
                        <a:pt x="134" y="0"/>
                        <a:pt x="134" y="0"/>
                      </a:cubicBezTo>
                      <a:cubicBezTo>
                        <a:pt x="172" y="40"/>
                        <a:pt x="172" y="40"/>
                        <a:pt x="172" y="40"/>
                      </a:cubicBezTo>
                      <a:cubicBezTo>
                        <a:pt x="24" y="25"/>
                        <a:pt x="24" y="25"/>
                        <a:pt x="24" y="25"/>
                      </a:cubicBezTo>
                      <a:cubicBezTo>
                        <a:pt x="24" y="25"/>
                        <a:pt x="24" y="25"/>
                        <a:pt x="24" y="25"/>
                      </a:cubicBezTo>
                      <a:cubicBezTo>
                        <a:pt x="24" y="25"/>
                        <a:pt x="24" y="25"/>
                        <a:pt x="24" y="25"/>
                      </a:cubicBezTo>
                      <a:cubicBezTo>
                        <a:pt x="24" y="25"/>
                        <a:pt x="24" y="25"/>
                        <a:pt x="24" y="25"/>
                      </a:cubicBezTo>
                      <a:cubicBezTo>
                        <a:pt x="83" y="72"/>
                        <a:pt x="83" y="72"/>
                        <a:pt x="83" y="72"/>
                      </a:cubicBezTo>
                      <a:cubicBezTo>
                        <a:pt x="83" y="72"/>
                        <a:pt x="0" y="110"/>
                        <a:pt x="7" y="247"/>
                      </a:cubicBezTo>
                      <a:cubicBezTo>
                        <a:pt x="7" y="248"/>
                        <a:pt x="7" y="248"/>
                        <a:pt x="7" y="248"/>
                      </a:cubicBezTo>
                      <a:cubicBezTo>
                        <a:pt x="14" y="205"/>
                        <a:pt x="44" y="168"/>
                        <a:pt x="87" y="15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grpSp>
          <p:grpSp>
            <p:nvGrpSpPr>
              <p:cNvPr id="110" name="Group 925">
                <a:extLst>
                  <a:ext uri="{FF2B5EF4-FFF2-40B4-BE49-F238E27FC236}">
                    <a16:creationId xmlns:a16="http://schemas.microsoft.com/office/drawing/2014/main" id="{A8F33F28-5659-4908-9C6F-3D21ECC9533B}"/>
                  </a:ext>
                </a:extLst>
              </p:cNvPr>
              <p:cNvGrpSpPr>
                <a:grpSpLocks noChangeAspect="1"/>
              </p:cNvGrpSpPr>
              <p:nvPr/>
            </p:nvGrpSpPr>
            <p:grpSpPr bwMode="auto">
              <a:xfrm>
                <a:off x="7592850" y="2667763"/>
                <a:ext cx="411515" cy="412150"/>
                <a:chOff x="2619" y="903"/>
                <a:chExt cx="2592" cy="2596"/>
              </a:xfrm>
            </p:grpSpPr>
            <p:sp>
              <p:nvSpPr>
                <p:cNvPr id="92" name="Oval 926">
                  <a:extLst>
                    <a:ext uri="{FF2B5EF4-FFF2-40B4-BE49-F238E27FC236}">
                      <a16:creationId xmlns:a16="http://schemas.microsoft.com/office/drawing/2014/main" id="{EB703ECF-5DEF-4C63-B415-7920DEB479EF}"/>
                    </a:ext>
                  </a:extLst>
                </p:cNvPr>
                <p:cNvSpPr>
                  <a:spLocks noChangeArrowheads="1"/>
                </p:cNvSpPr>
                <p:nvPr/>
              </p:nvSpPr>
              <p:spPr bwMode="auto">
                <a:xfrm>
                  <a:off x="2619" y="903"/>
                  <a:ext cx="2592" cy="2596"/>
                </a:xfrm>
                <a:prstGeom prst="ellipse">
                  <a:avLst/>
                </a:pr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93" name="Freeform 927">
                  <a:extLst>
                    <a:ext uri="{FF2B5EF4-FFF2-40B4-BE49-F238E27FC236}">
                      <a16:creationId xmlns:a16="http://schemas.microsoft.com/office/drawing/2014/main" id="{B864B928-738F-4B8A-BAF9-EE4225539C44}"/>
                    </a:ext>
                  </a:extLst>
                </p:cNvPr>
                <p:cNvSpPr>
                  <a:spLocks/>
                </p:cNvSpPr>
                <p:nvPr/>
              </p:nvSpPr>
              <p:spPr bwMode="auto">
                <a:xfrm>
                  <a:off x="3504" y="2666"/>
                  <a:ext cx="748" cy="609"/>
                </a:xfrm>
                <a:custGeom>
                  <a:avLst/>
                  <a:gdLst>
                    <a:gd name="T0" fmla="*/ 647 w 748"/>
                    <a:gd name="T1" fmla="*/ 0 h 609"/>
                    <a:gd name="T2" fmla="*/ 748 w 748"/>
                    <a:gd name="T3" fmla="*/ 609 h 609"/>
                    <a:gd name="T4" fmla="*/ 0 w 748"/>
                    <a:gd name="T5" fmla="*/ 609 h 609"/>
                    <a:gd name="T6" fmla="*/ 120 w 748"/>
                    <a:gd name="T7" fmla="*/ 0 h 609"/>
                    <a:gd name="T8" fmla="*/ 359 w 748"/>
                    <a:gd name="T9" fmla="*/ 19 h 609"/>
                    <a:gd name="T10" fmla="*/ 647 w 748"/>
                    <a:gd name="T11" fmla="*/ 0 h 609"/>
                    <a:gd name="T12" fmla="*/ 647 w 748"/>
                    <a:gd name="T13" fmla="*/ 0 h 609"/>
                    <a:gd name="T14" fmla="*/ 647 w 748"/>
                    <a:gd name="T15" fmla="*/ 0 h 6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8" h="609">
                      <a:moveTo>
                        <a:pt x="647" y="0"/>
                      </a:moveTo>
                      <a:lnTo>
                        <a:pt x="748" y="609"/>
                      </a:lnTo>
                      <a:lnTo>
                        <a:pt x="0" y="609"/>
                      </a:lnTo>
                      <a:lnTo>
                        <a:pt x="120" y="0"/>
                      </a:lnTo>
                      <a:lnTo>
                        <a:pt x="359" y="19"/>
                      </a:lnTo>
                      <a:lnTo>
                        <a:pt x="647" y="0"/>
                      </a:lnTo>
                      <a:lnTo>
                        <a:pt x="647" y="0"/>
                      </a:lnTo>
                      <a:lnTo>
                        <a:pt x="647" y="0"/>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94" name="Freeform 928">
                  <a:extLst>
                    <a:ext uri="{FF2B5EF4-FFF2-40B4-BE49-F238E27FC236}">
                      <a16:creationId xmlns:a16="http://schemas.microsoft.com/office/drawing/2014/main" id="{B5A5CA51-6FC1-4F52-94A3-79F7D1D2946A}"/>
                    </a:ext>
                  </a:extLst>
                </p:cNvPr>
                <p:cNvSpPr>
                  <a:spLocks/>
                </p:cNvSpPr>
                <p:nvPr/>
              </p:nvSpPr>
              <p:spPr bwMode="auto">
                <a:xfrm>
                  <a:off x="3185" y="2008"/>
                  <a:ext cx="217" cy="326"/>
                </a:xfrm>
                <a:custGeom>
                  <a:avLst/>
                  <a:gdLst>
                    <a:gd name="T0" fmla="*/ 85 w 92"/>
                    <a:gd name="T1" fmla="*/ 138 h 138"/>
                    <a:gd name="T2" fmla="*/ 63 w 92"/>
                    <a:gd name="T3" fmla="*/ 136 h 138"/>
                    <a:gd name="T4" fmla="*/ 2 w 92"/>
                    <a:gd name="T5" fmla="*/ 69 h 138"/>
                    <a:gd name="T6" fmla="*/ 4 w 92"/>
                    <a:gd name="T7" fmla="*/ 41 h 138"/>
                    <a:gd name="T8" fmla="*/ 49 w 92"/>
                    <a:gd name="T9" fmla="*/ 2 h 138"/>
                    <a:gd name="T10" fmla="*/ 49 w 92"/>
                    <a:gd name="T11" fmla="*/ 2 h 138"/>
                    <a:gd name="T12" fmla="*/ 90 w 92"/>
                    <a:gd name="T13" fmla="*/ 47 h 138"/>
                    <a:gd name="T14" fmla="*/ 85 w 92"/>
                    <a:gd name="T15" fmla="*/ 138 h 138"/>
                    <a:gd name="T16" fmla="*/ 85 w 92"/>
                    <a:gd name="T17"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8">
                      <a:moveTo>
                        <a:pt x="85" y="138"/>
                      </a:moveTo>
                      <a:cubicBezTo>
                        <a:pt x="63" y="136"/>
                        <a:pt x="63" y="136"/>
                        <a:pt x="63" y="136"/>
                      </a:cubicBezTo>
                      <a:cubicBezTo>
                        <a:pt x="28" y="134"/>
                        <a:pt x="0" y="104"/>
                        <a:pt x="2" y="69"/>
                      </a:cubicBezTo>
                      <a:cubicBezTo>
                        <a:pt x="4" y="41"/>
                        <a:pt x="4" y="41"/>
                        <a:pt x="4" y="41"/>
                      </a:cubicBezTo>
                      <a:cubicBezTo>
                        <a:pt x="6" y="19"/>
                        <a:pt x="26" y="0"/>
                        <a:pt x="49" y="2"/>
                      </a:cubicBezTo>
                      <a:cubicBezTo>
                        <a:pt x="49" y="2"/>
                        <a:pt x="49" y="2"/>
                        <a:pt x="49" y="2"/>
                      </a:cubicBezTo>
                      <a:cubicBezTo>
                        <a:pt x="74" y="3"/>
                        <a:pt x="92" y="23"/>
                        <a:pt x="90" y="47"/>
                      </a:cubicBezTo>
                      <a:cubicBezTo>
                        <a:pt x="85" y="138"/>
                        <a:pt x="85" y="138"/>
                        <a:pt x="85" y="138"/>
                      </a:cubicBezTo>
                      <a:cubicBezTo>
                        <a:pt x="85" y="138"/>
                        <a:pt x="85" y="138"/>
                        <a:pt x="85" y="138"/>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95" name="Freeform 929">
                  <a:extLst>
                    <a:ext uri="{FF2B5EF4-FFF2-40B4-BE49-F238E27FC236}">
                      <a16:creationId xmlns:a16="http://schemas.microsoft.com/office/drawing/2014/main" id="{B9B2A9A1-7791-48D9-BBBB-E3F0E6D4E10D}"/>
                    </a:ext>
                  </a:extLst>
                </p:cNvPr>
                <p:cNvSpPr>
                  <a:spLocks/>
                </p:cNvSpPr>
                <p:nvPr/>
              </p:nvSpPr>
              <p:spPr bwMode="auto">
                <a:xfrm>
                  <a:off x="4453" y="2084"/>
                  <a:ext cx="217" cy="316"/>
                </a:xfrm>
                <a:custGeom>
                  <a:avLst/>
                  <a:gdLst>
                    <a:gd name="T0" fmla="*/ 0 w 92"/>
                    <a:gd name="T1" fmla="*/ 131 h 134"/>
                    <a:gd name="T2" fmla="*/ 20 w 92"/>
                    <a:gd name="T3" fmla="*/ 132 h 134"/>
                    <a:gd name="T4" fmla="*/ 89 w 92"/>
                    <a:gd name="T5" fmla="*/ 73 h 134"/>
                    <a:gd name="T6" fmla="*/ 90 w 92"/>
                    <a:gd name="T7" fmla="*/ 46 h 134"/>
                    <a:gd name="T8" fmla="*/ 51 w 92"/>
                    <a:gd name="T9" fmla="*/ 2 h 134"/>
                    <a:gd name="T10" fmla="*/ 51 w 92"/>
                    <a:gd name="T11" fmla="*/ 2 h 134"/>
                    <a:gd name="T12" fmla="*/ 6 w 92"/>
                    <a:gd name="T13" fmla="*/ 41 h 134"/>
                    <a:gd name="T14" fmla="*/ 0 w 92"/>
                    <a:gd name="T15" fmla="*/ 131 h 134"/>
                    <a:gd name="T16" fmla="*/ 0 w 92"/>
                    <a:gd name="T17" fmla="*/ 13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4">
                      <a:moveTo>
                        <a:pt x="0" y="131"/>
                      </a:moveTo>
                      <a:cubicBezTo>
                        <a:pt x="20" y="132"/>
                        <a:pt x="20" y="132"/>
                        <a:pt x="20" y="132"/>
                      </a:cubicBezTo>
                      <a:cubicBezTo>
                        <a:pt x="56" y="134"/>
                        <a:pt x="86" y="108"/>
                        <a:pt x="89" y="73"/>
                      </a:cubicBezTo>
                      <a:cubicBezTo>
                        <a:pt x="90" y="46"/>
                        <a:pt x="90" y="46"/>
                        <a:pt x="90" y="46"/>
                      </a:cubicBezTo>
                      <a:cubicBezTo>
                        <a:pt x="92" y="23"/>
                        <a:pt x="74" y="3"/>
                        <a:pt x="51" y="2"/>
                      </a:cubicBezTo>
                      <a:cubicBezTo>
                        <a:pt x="51" y="2"/>
                        <a:pt x="51" y="2"/>
                        <a:pt x="51" y="2"/>
                      </a:cubicBezTo>
                      <a:cubicBezTo>
                        <a:pt x="27" y="0"/>
                        <a:pt x="7" y="18"/>
                        <a:pt x="6" y="41"/>
                      </a:cubicBezTo>
                      <a:cubicBezTo>
                        <a:pt x="0" y="131"/>
                        <a:pt x="0" y="131"/>
                        <a:pt x="0" y="131"/>
                      </a:cubicBezTo>
                      <a:cubicBezTo>
                        <a:pt x="0" y="131"/>
                        <a:pt x="0" y="131"/>
                        <a:pt x="0" y="13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96" name="Freeform 930">
                  <a:extLst>
                    <a:ext uri="{FF2B5EF4-FFF2-40B4-BE49-F238E27FC236}">
                      <a16:creationId xmlns:a16="http://schemas.microsoft.com/office/drawing/2014/main" id="{5778F9F6-6EFB-47CA-B976-C624145132AC}"/>
                    </a:ext>
                  </a:extLst>
                </p:cNvPr>
                <p:cNvSpPr>
                  <a:spLocks/>
                </p:cNvSpPr>
                <p:nvPr/>
              </p:nvSpPr>
              <p:spPr bwMode="auto">
                <a:xfrm>
                  <a:off x="3336" y="1353"/>
                  <a:ext cx="1199" cy="1464"/>
                </a:xfrm>
                <a:custGeom>
                  <a:avLst/>
                  <a:gdLst>
                    <a:gd name="T0" fmla="*/ 236 w 508"/>
                    <a:gd name="T1" fmla="*/ 612 h 621"/>
                    <a:gd name="T2" fmla="*/ 236 w 508"/>
                    <a:gd name="T3" fmla="*/ 612 h 621"/>
                    <a:gd name="T4" fmla="*/ 7 w 508"/>
                    <a:gd name="T5" fmla="*/ 357 h 621"/>
                    <a:gd name="T6" fmla="*/ 15 w 508"/>
                    <a:gd name="T7" fmla="*/ 234 h 621"/>
                    <a:gd name="T8" fmla="*/ 273 w 508"/>
                    <a:gd name="T9" fmla="*/ 7 h 621"/>
                    <a:gd name="T10" fmla="*/ 273 w 508"/>
                    <a:gd name="T11" fmla="*/ 7 h 621"/>
                    <a:gd name="T12" fmla="*/ 501 w 508"/>
                    <a:gd name="T13" fmla="*/ 263 h 621"/>
                    <a:gd name="T14" fmla="*/ 494 w 508"/>
                    <a:gd name="T15" fmla="*/ 386 h 621"/>
                    <a:gd name="T16" fmla="*/ 236 w 508"/>
                    <a:gd name="T17" fmla="*/ 612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8" h="621">
                      <a:moveTo>
                        <a:pt x="236" y="612"/>
                      </a:moveTo>
                      <a:cubicBezTo>
                        <a:pt x="236" y="612"/>
                        <a:pt x="236" y="612"/>
                        <a:pt x="236" y="612"/>
                      </a:cubicBezTo>
                      <a:cubicBezTo>
                        <a:pt x="102" y="605"/>
                        <a:pt x="0" y="491"/>
                        <a:pt x="7" y="357"/>
                      </a:cubicBezTo>
                      <a:cubicBezTo>
                        <a:pt x="15" y="234"/>
                        <a:pt x="15" y="234"/>
                        <a:pt x="15" y="234"/>
                      </a:cubicBezTo>
                      <a:cubicBezTo>
                        <a:pt x="23" y="101"/>
                        <a:pt x="138" y="0"/>
                        <a:pt x="273" y="7"/>
                      </a:cubicBezTo>
                      <a:cubicBezTo>
                        <a:pt x="273" y="7"/>
                        <a:pt x="273" y="7"/>
                        <a:pt x="273" y="7"/>
                      </a:cubicBezTo>
                      <a:cubicBezTo>
                        <a:pt x="406" y="15"/>
                        <a:pt x="508" y="130"/>
                        <a:pt x="501" y="263"/>
                      </a:cubicBezTo>
                      <a:cubicBezTo>
                        <a:pt x="494" y="386"/>
                        <a:pt x="494" y="386"/>
                        <a:pt x="494" y="386"/>
                      </a:cubicBezTo>
                      <a:cubicBezTo>
                        <a:pt x="485" y="519"/>
                        <a:pt x="370" y="621"/>
                        <a:pt x="236" y="612"/>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97" name="Freeform 931">
                  <a:extLst>
                    <a:ext uri="{FF2B5EF4-FFF2-40B4-BE49-F238E27FC236}">
                      <a16:creationId xmlns:a16="http://schemas.microsoft.com/office/drawing/2014/main" id="{C9E90EC2-C8BC-4E8D-AF3D-507869068BCE}"/>
                    </a:ext>
                  </a:extLst>
                </p:cNvPr>
                <p:cNvSpPr>
                  <a:spLocks/>
                </p:cNvSpPr>
                <p:nvPr/>
              </p:nvSpPr>
              <p:spPr bwMode="auto">
                <a:xfrm>
                  <a:off x="3353" y="1353"/>
                  <a:ext cx="1182" cy="1464"/>
                </a:xfrm>
                <a:custGeom>
                  <a:avLst/>
                  <a:gdLst>
                    <a:gd name="T0" fmla="*/ 265 w 501"/>
                    <a:gd name="T1" fmla="*/ 7 h 621"/>
                    <a:gd name="T2" fmla="*/ 7 w 501"/>
                    <a:gd name="T3" fmla="*/ 234 h 621"/>
                    <a:gd name="T4" fmla="*/ 6 w 501"/>
                    <a:gd name="T5" fmla="*/ 257 h 621"/>
                    <a:gd name="T6" fmla="*/ 0 w 501"/>
                    <a:gd name="T7" fmla="*/ 382 h 621"/>
                    <a:gd name="T8" fmla="*/ 229 w 501"/>
                    <a:gd name="T9" fmla="*/ 612 h 621"/>
                    <a:gd name="T10" fmla="*/ 487 w 501"/>
                    <a:gd name="T11" fmla="*/ 386 h 621"/>
                    <a:gd name="T12" fmla="*/ 494 w 501"/>
                    <a:gd name="T13" fmla="*/ 263 h 621"/>
                    <a:gd name="T14" fmla="*/ 265 w 501"/>
                    <a:gd name="T15" fmla="*/ 7 h 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1" h="621">
                      <a:moveTo>
                        <a:pt x="265" y="7"/>
                      </a:moveTo>
                      <a:cubicBezTo>
                        <a:pt x="131" y="0"/>
                        <a:pt x="16" y="101"/>
                        <a:pt x="7" y="234"/>
                      </a:cubicBezTo>
                      <a:cubicBezTo>
                        <a:pt x="6" y="257"/>
                        <a:pt x="6" y="257"/>
                        <a:pt x="6" y="257"/>
                      </a:cubicBezTo>
                      <a:cubicBezTo>
                        <a:pt x="0" y="382"/>
                        <a:pt x="0" y="382"/>
                        <a:pt x="0" y="382"/>
                      </a:cubicBezTo>
                      <a:cubicBezTo>
                        <a:pt x="5" y="504"/>
                        <a:pt x="103" y="605"/>
                        <a:pt x="229" y="612"/>
                      </a:cubicBezTo>
                      <a:cubicBezTo>
                        <a:pt x="363" y="621"/>
                        <a:pt x="478" y="519"/>
                        <a:pt x="487" y="386"/>
                      </a:cubicBezTo>
                      <a:cubicBezTo>
                        <a:pt x="494" y="263"/>
                        <a:pt x="494" y="263"/>
                        <a:pt x="494" y="263"/>
                      </a:cubicBezTo>
                      <a:cubicBezTo>
                        <a:pt x="501" y="130"/>
                        <a:pt x="399" y="15"/>
                        <a:pt x="265" y="7"/>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98" name="Freeform 932">
                  <a:extLst>
                    <a:ext uri="{FF2B5EF4-FFF2-40B4-BE49-F238E27FC236}">
                      <a16:creationId xmlns:a16="http://schemas.microsoft.com/office/drawing/2014/main" id="{3F247789-B1DF-4DDD-B6E7-3AE1C8DB051E}"/>
                    </a:ext>
                  </a:extLst>
                </p:cNvPr>
                <p:cNvSpPr>
                  <a:spLocks/>
                </p:cNvSpPr>
                <p:nvPr/>
              </p:nvSpPr>
              <p:spPr bwMode="auto">
                <a:xfrm>
                  <a:off x="3853" y="2018"/>
                  <a:ext cx="642" cy="799"/>
                </a:xfrm>
                <a:custGeom>
                  <a:avLst/>
                  <a:gdLst>
                    <a:gd name="T0" fmla="*/ 266 w 272"/>
                    <a:gd name="T1" fmla="*/ 62 h 339"/>
                    <a:gd name="T2" fmla="*/ 266 w 272"/>
                    <a:gd name="T3" fmla="*/ 62 h 339"/>
                    <a:gd name="T4" fmla="*/ 221 w 272"/>
                    <a:gd name="T5" fmla="*/ 18 h 339"/>
                    <a:gd name="T6" fmla="*/ 164 w 272"/>
                    <a:gd name="T7" fmla="*/ 2 h 339"/>
                    <a:gd name="T8" fmla="*/ 85 w 272"/>
                    <a:gd name="T9" fmla="*/ 65 h 339"/>
                    <a:gd name="T10" fmla="*/ 95 w 272"/>
                    <a:gd name="T11" fmla="*/ 130 h 339"/>
                    <a:gd name="T12" fmla="*/ 65 w 272"/>
                    <a:gd name="T13" fmla="*/ 163 h 339"/>
                    <a:gd name="T14" fmla="*/ 58 w 272"/>
                    <a:gd name="T15" fmla="*/ 162 h 339"/>
                    <a:gd name="T16" fmla="*/ 33 w 272"/>
                    <a:gd name="T17" fmla="*/ 184 h 339"/>
                    <a:gd name="T18" fmla="*/ 28 w 272"/>
                    <a:gd name="T19" fmla="*/ 269 h 339"/>
                    <a:gd name="T20" fmla="*/ 28 w 272"/>
                    <a:gd name="T21" fmla="*/ 279 h 339"/>
                    <a:gd name="T22" fmla="*/ 0 w 272"/>
                    <a:gd name="T23" fmla="*/ 339 h 339"/>
                    <a:gd name="T24" fmla="*/ 114 w 272"/>
                    <a:gd name="T25" fmla="*/ 328 h 339"/>
                    <a:gd name="T26" fmla="*/ 139 w 272"/>
                    <a:gd name="T27" fmla="*/ 307 h 339"/>
                    <a:gd name="T28" fmla="*/ 272 w 272"/>
                    <a:gd name="T29" fmla="*/ 129 h 339"/>
                    <a:gd name="T30" fmla="*/ 266 w 272"/>
                    <a:gd name="T31" fmla="*/ 62 h 339"/>
                    <a:gd name="T32" fmla="*/ 266 w 272"/>
                    <a:gd name="T33" fmla="*/ 6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2" h="339">
                      <a:moveTo>
                        <a:pt x="266" y="62"/>
                      </a:moveTo>
                      <a:cubicBezTo>
                        <a:pt x="266" y="62"/>
                        <a:pt x="266" y="62"/>
                        <a:pt x="266" y="62"/>
                      </a:cubicBezTo>
                      <a:cubicBezTo>
                        <a:pt x="256" y="22"/>
                        <a:pt x="221" y="18"/>
                        <a:pt x="221" y="18"/>
                      </a:cubicBezTo>
                      <a:cubicBezTo>
                        <a:pt x="164" y="2"/>
                        <a:pt x="164" y="2"/>
                        <a:pt x="164" y="2"/>
                      </a:cubicBezTo>
                      <a:cubicBezTo>
                        <a:pt x="129" y="0"/>
                        <a:pt x="80" y="32"/>
                        <a:pt x="85" y="65"/>
                      </a:cubicBezTo>
                      <a:cubicBezTo>
                        <a:pt x="95" y="130"/>
                        <a:pt x="95" y="130"/>
                        <a:pt x="95" y="130"/>
                      </a:cubicBezTo>
                      <a:cubicBezTo>
                        <a:pt x="97" y="148"/>
                        <a:pt x="83" y="164"/>
                        <a:pt x="65" y="163"/>
                      </a:cubicBezTo>
                      <a:cubicBezTo>
                        <a:pt x="58" y="162"/>
                        <a:pt x="58" y="162"/>
                        <a:pt x="58" y="162"/>
                      </a:cubicBezTo>
                      <a:cubicBezTo>
                        <a:pt x="45" y="161"/>
                        <a:pt x="34" y="171"/>
                        <a:pt x="33" y="184"/>
                      </a:cubicBezTo>
                      <a:cubicBezTo>
                        <a:pt x="28" y="269"/>
                        <a:pt x="28" y="269"/>
                        <a:pt x="28" y="269"/>
                      </a:cubicBezTo>
                      <a:cubicBezTo>
                        <a:pt x="28" y="279"/>
                        <a:pt x="28" y="279"/>
                        <a:pt x="28" y="279"/>
                      </a:cubicBezTo>
                      <a:cubicBezTo>
                        <a:pt x="26" y="298"/>
                        <a:pt x="16" y="328"/>
                        <a:pt x="0" y="339"/>
                      </a:cubicBezTo>
                      <a:cubicBezTo>
                        <a:pt x="114" y="328"/>
                        <a:pt x="114" y="328"/>
                        <a:pt x="114" y="328"/>
                      </a:cubicBezTo>
                      <a:cubicBezTo>
                        <a:pt x="139" y="307"/>
                        <a:pt x="139" y="307"/>
                        <a:pt x="139" y="307"/>
                      </a:cubicBezTo>
                      <a:cubicBezTo>
                        <a:pt x="208" y="273"/>
                        <a:pt x="259" y="208"/>
                        <a:pt x="272" y="129"/>
                      </a:cubicBezTo>
                      <a:cubicBezTo>
                        <a:pt x="266" y="62"/>
                        <a:pt x="266" y="62"/>
                        <a:pt x="266" y="62"/>
                      </a:cubicBezTo>
                      <a:cubicBezTo>
                        <a:pt x="266" y="62"/>
                        <a:pt x="266" y="62"/>
                        <a:pt x="266" y="6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99" name="Freeform 933">
                  <a:extLst>
                    <a:ext uri="{FF2B5EF4-FFF2-40B4-BE49-F238E27FC236}">
                      <a16:creationId xmlns:a16="http://schemas.microsoft.com/office/drawing/2014/main" id="{C5B8DB87-A840-4BC6-AB71-9090FD660357}"/>
                    </a:ext>
                  </a:extLst>
                </p:cNvPr>
                <p:cNvSpPr>
                  <a:spLocks/>
                </p:cNvSpPr>
                <p:nvPr/>
              </p:nvSpPr>
              <p:spPr bwMode="auto">
                <a:xfrm>
                  <a:off x="3010" y="2758"/>
                  <a:ext cx="1792" cy="741"/>
                </a:xfrm>
                <a:custGeom>
                  <a:avLst/>
                  <a:gdLst>
                    <a:gd name="T0" fmla="*/ 384 w 759"/>
                    <a:gd name="T1" fmla="*/ 314 h 314"/>
                    <a:gd name="T2" fmla="*/ 759 w 759"/>
                    <a:gd name="T3" fmla="*/ 166 h 314"/>
                    <a:gd name="T4" fmla="*/ 733 w 759"/>
                    <a:gd name="T5" fmla="*/ 151 h 314"/>
                    <a:gd name="T6" fmla="*/ 521 w 759"/>
                    <a:gd name="T7" fmla="*/ 89 h 314"/>
                    <a:gd name="T8" fmla="*/ 502 w 759"/>
                    <a:gd name="T9" fmla="*/ 0 h 314"/>
                    <a:gd name="T10" fmla="*/ 443 w 759"/>
                    <a:gd name="T11" fmla="*/ 24 h 314"/>
                    <a:gd name="T12" fmla="*/ 367 w 759"/>
                    <a:gd name="T13" fmla="*/ 158 h 314"/>
                    <a:gd name="T14" fmla="*/ 306 w 759"/>
                    <a:gd name="T15" fmla="*/ 33 h 314"/>
                    <a:gd name="T16" fmla="*/ 246 w 759"/>
                    <a:gd name="T17" fmla="*/ 1 h 314"/>
                    <a:gd name="T18" fmla="*/ 214 w 759"/>
                    <a:gd name="T19" fmla="*/ 94 h 314"/>
                    <a:gd name="T20" fmla="*/ 0 w 759"/>
                    <a:gd name="T21" fmla="*/ 158 h 314"/>
                    <a:gd name="T22" fmla="*/ 384 w 759"/>
                    <a:gd name="T23"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9" h="314">
                      <a:moveTo>
                        <a:pt x="384" y="314"/>
                      </a:moveTo>
                      <a:cubicBezTo>
                        <a:pt x="529" y="314"/>
                        <a:pt x="661" y="257"/>
                        <a:pt x="759" y="166"/>
                      </a:cubicBezTo>
                      <a:cubicBezTo>
                        <a:pt x="752" y="160"/>
                        <a:pt x="743" y="154"/>
                        <a:pt x="733" y="151"/>
                      </a:cubicBezTo>
                      <a:cubicBezTo>
                        <a:pt x="521" y="89"/>
                        <a:pt x="521" y="89"/>
                        <a:pt x="521" y="89"/>
                      </a:cubicBezTo>
                      <a:cubicBezTo>
                        <a:pt x="502" y="0"/>
                        <a:pt x="502" y="0"/>
                        <a:pt x="502" y="0"/>
                      </a:cubicBezTo>
                      <a:cubicBezTo>
                        <a:pt x="443" y="24"/>
                        <a:pt x="443" y="24"/>
                        <a:pt x="443" y="24"/>
                      </a:cubicBezTo>
                      <a:cubicBezTo>
                        <a:pt x="367" y="158"/>
                        <a:pt x="367" y="158"/>
                        <a:pt x="367" y="158"/>
                      </a:cubicBezTo>
                      <a:cubicBezTo>
                        <a:pt x="306" y="33"/>
                        <a:pt x="306" y="33"/>
                        <a:pt x="306" y="33"/>
                      </a:cubicBezTo>
                      <a:cubicBezTo>
                        <a:pt x="246" y="1"/>
                        <a:pt x="246" y="1"/>
                        <a:pt x="246" y="1"/>
                      </a:cubicBezTo>
                      <a:cubicBezTo>
                        <a:pt x="214" y="94"/>
                        <a:pt x="214" y="94"/>
                        <a:pt x="214" y="94"/>
                      </a:cubicBezTo>
                      <a:cubicBezTo>
                        <a:pt x="0" y="158"/>
                        <a:pt x="0" y="158"/>
                        <a:pt x="0" y="158"/>
                      </a:cubicBezTo>
                      <a:cubicBezTo>
                        <a:pt x="100" y="255"/>
                        <a:pt x="235" y="314"/>
                        <a:pt x="384" y="314"/>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00" name="Freeform 934">
                  <a:extLst>
                    <a:ext uri="{FF2B5EF4-FFF2-40B4-BE49-F238E27FC236}">
                      <a16:creationId xmlns:a16="http://schemas.microsoft.com/office/drawing/2014/main" id="{221A9959-E361-4A07-B801-2B69622178E0}"/>
                    </a:ext>
                  </a:extLst>
                </p:cNvPr>
                <p:cNvSpPr>
                  <a:spLocks/>
                </p:cNvSpPr>
                <p:nvPr/>
              </p:nvSpPr>
              <p:spPr bwMode="auto">
                <a:xfrm>
                  <a:off x="3620" y="2841"/>
                  <a:ext cx="217" cy="250"/>
                </a:xfrm>
                <a:custGeom>
                  <a:avLst/>
                  <a:gdLst>
                    <a:gd name="T0" fmla="*/ 217 w 217"/>
                    <a:gd name="T1" fmla="*/ 200 h 250"/>
                    <a:gd name="T2" fmla="*/ 113 w 217"/>
                    <a:gd name="T3" fmla="*/ 0 h 250"/>
                    <a:gd name="T4" fmla="*/ 0 w 217"/>
                    <a:gd name="T5" fmla="*/ 250 h 250"/>
                    <a:gd name="T6" fmla="*/ 148 w 217"/>
                    <a:gd name="T7" fmla="*/ 155 h 250"/>
                    <a:gd name="T8" fmla="*/ 217 w 217"/>
                    <a:gd name="T9" fmla="*/ 200 h 250"/>
                    <a:gd name="T10" fmla="*/ 217 w 217"/>
                    <a:gd name="T11" fmla="*/ 200 h 250"/>
                    <a:gd name="T12" fmla="*/ 217 w 217"/>
                    <a:gd name="T13" fmla="*/ 200 h 250"/>
                  </a:gdLst>
                  <a:ahLst/>
                  <a:cxnLst>
                    <a:cxn ang="0">
                      <a:pos x="T0" y="T1"/>
                    </a:cxn>
                    <a:cxn ang="0">
                      <a:pos x="T2" y="T3"/>
                    </a:cxn>
                    <a:cxn ang="0">
                      <a:pos x="T4" y="T5"/>
                    </a:cxn>
                    <a:cxn ang="0">
                      <a:pos x="T6" y="T7"/>
                    </a:cxn>
                    <a:cxn ang="0">
                      <a:pos x="T8" y="T9"/>
                    </a:cxn>
                    <a:cxn ang="0">
                      <a:pos x="T10" y="T11"/>
                    </a:cxn>
                    <a:cxn ang="0">
                      <a:pos x="T12" y="T13"/>
                    </a:cxn>
                  </a:cxnLst>
                  <a:rect l="0" t="0" r="r" b="b"/>
                  <a:pathLst>
                    <a:path w="217" h="250">
                      <a:moveTo>
                        <a:pt x="217" y="200"/>
                      </a:moveTo>
                      <a:lnTo>
                        <a:pt x="113" y="0"/>
                      </a:lnTo>
                      <a:lnTo>
                        <a:pt x="0" y="250"/>
                      </a:lnTo>
                      <a:lnTo>
                        <a:pt x="148" y="155"/>
                      </a:lnTo>
                      <a:lnTo>
                        <a:pt x="217" y="200"/>
                      </a:lnTo>
                      <a:lnTo>
                        <a:pt x="217" y="200"/>
                      </a:lnTo>
                      <a:lnTo>
                        <a:pt x="217" y="200"/>
                      </a:lnTo>
                      <a:close/>
                    </a:path>
                  </a:pathLst>
                </a:custGeom>
                <a:solidFill>
                  <a:srgbClr val="008C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01" name="Freeform 935">
                  <a:extLst>
                    <a:ext uri="{FF2B5EF4-FFF2-40B4-BE49-F238E27FC236}">
                      <a16:creationId xmlns:a16="http://schemas.microsoft.com/office/drawing/2014/main" id="{C8556F7B-D14A-44E7-9C83-6CD3975AFEC3}"/>
                    </a:ext>
                  </a:extLst>
                </p:cNvPr>
                <p:cNvSpPr>
                  <a:spLocks/>
                </p:cNvSpPr>
                <p:nvPr/>
              </p:nvSpPr>
              <p:spPr bwMode="auto">
                <a:xfrm>
                  <a:off x="3929" y="2817"/>
                  <a:ext cx="241" cy="274"/>
                </a:xfrm>
                <a:custGeom>
                  <a:avLst/>
                  <a:gdLst>
                    <a:gd name="T0" fmla="*/ 127 w 241"/>
                    <a:gd name="T1" fmla="*/ 0 h 274"/>
                    <a:gd name="T2" fmla="*/ 241 w 241"/>
                    <a:gd name="T3" fmla="*/ 274 h 274"/>
                    <a:gd name="T4" fmla="*/ 120 w 241"/>
                    <a:gd name="T5" fmla="*/ 168 h 274"/>
                    <a:gd name="T6" fmla="*/ 0 w 241"/>
                    <a:gd name="T7" fmla="*/ 224 h 274"/>
                    <a:gd name="T8" fmla="*/ 127 w 241"/>
                    <a:gd name="T9" fmla="*/ 0 h 274"/>
                    <a:gd name="T10" fmla="*/ 127 w 241"/>
                    <a:gd name="T11" fmla="*/ 0 h 274"/>
                    <a:gd name="T12" fmla="*/ 127 w 241"/>
                    <a:gd name="T13" fmla="*/ 0 h 274"/>
                  </a:gdLst>
                  <a:ahLst/>
                  <a:cxnLst>
                    <a:cxn ang="0">
                      <a:pos x="T0" y="T1"/>
                    </a:cxn>
                    <a:cxn ang="0">
                      <a:pos x="T2" y="T3"/>
                    </a:cxn>
                    <a:cxn ang="0">
                      <a:pos x="T4" y="T5"/>
                    </a:cxn>
                    <a:cxn ang="0">
                      <a:pos x="T6" y="T7"/>
                    </a:cxn>
                    <a:cxn ang="0">
                      <a:pos x="T8" y="T9"/>
                    </a:cxn>
                    <a:cxn ang="0">
                      <a:pos x="T10" y="T11"/>
                    </a:cxn>
                    <a:cxn ang="0">
                      <a:pos x="T12" y="T13"/>
                    </a:cxn>
                  </a:cxnLst>
                  <a:rect l="0" t="0" r="r" b="b"/>
                  <a:pathLst>
                    <a:path w="241" h="274">
                      <a:moveTo>
                        <a:pt x="127" y="0"/>
                      </a:moveTo>
                      <a:lnTo>
                        <a:pt x="241" y="274"/>
                      </a:lnTo>
                      <a:lnTo>
                        <a:pt x="120" y="168"/>
                      </a:lnTo>
                      <a:lnTo>
                        <a:pt x="0" y="224"/>
                      </a:lnTo>
                      <a:lnTo>
                        <a:pt x="127" y="0"/>
                      </a:lnTo>
                      <a:lnTo>
                        <a:pt x="127" y="0"/>
                      </a:lnTo>
                      <a:lnTo>
                        <a:pt x="127" y="0"/>
                      </a:lnTo>
                      <a:close/>
                    </a:path>
                  </a:pathLst>
                </a:custGeom>
                <a:solidFill>
                  <a:srgbClr val="008C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02" name="Freeform 936">
                  <a:extLst>
                    <a:ext uri="{FF2B5EF4-FFF2-40B4-BE49-F238E27FC236}">
                      <a16:creationId xmlns:a16="http://schemas.microsoft.com/office/drawing/2014/main" id="{6309E8FD-F689-4FBA-AEB7-E7A479D2BB5E}"/>
                    </a:ext>
                  </a:extLst>
                </p:cNvPr>
                <p:cNvSpPr>
                  <a:spLocks/>
                </p:cNvSpPr>
                <p:nvPr/>
              </p:nvSpPr>
              <p:spPr bwMode="auto">
                <a:xfrm>
                  <a:off x="3473" y="1905"/>
                  <a:ext cx="335" cy="162"/>
                </a:xfrm>
                <a:custGeom>
                  <a:avLst/>
                  <a:gdLst>
                    <a:gd name="T0" fmla="*/ 126 w 142"/>
                    <a:gd name="T1" fmla="*/ 69 h 69"/>
                    <a:gd name="T2" fmla="*/ 118 w 142"/>
                    <a:gd name="T3" fmla="*/ 67 h 69"/>
                    <a:gd name="T4" fmla="*/ 24 w 142"/>
                    <a:gd name="T5" fmla="*/ 61 h 69"/>
                    <a:gd name="T6" fmla="*/ 4 w 142"/>
                    <a:gd name="T7" fmla="*/ 56 h 69"/>
                    <a:gd name="T8" fmla="*/ 8 w 142"/>
                    <a:gd name="T9" fmla="*/ 37 h 69"/>
                    <a:gd name="T10" fmla="*/ 133 w 142"/>
                    <a:gd name="T11" fmla="*/ 43 h 69"/>
                    <a:gd name="T12" fmla="*/ 137 w 142"/>
                    <a:gd name="T13" fmla="*/ 63 h 69"/>
                    <a:gd name="T14" fmla="*/ 126 w 142"/>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9">
                      <a:moveTo>
                        <a:pt x="126" y="69"/>
                      </a:moveTo>
                      <a:cubicBezTo>
                        <a:pt x="123" y="69"/>
                        <a:pt x="120" y="68"/>
                        <a:pt x="118" y="67"/>
                      </a:cubicBezTo>
                      <a:cubicBezTo>
                        <a:pt x="67" y="33"/>
                        <a:pt x="24" y="60"/>
                        <a:pt x="24" y="61"/>
                      </a:cubicBezTo>
                      <a:cubicBezTo>
                        <a:pt x="17" y="65"/>
                        <a:pt x="8" y="63"/>
                        <a:pt x="4" y="56"/>
                      </a:cubicBezTo>
                      <a:cubicBezTo>
                        <a:pt x="0" y="50"/>
                        <a:pt x="2" y="41"/>
                        <a:pt x="8" y="37"/>
                      </a:cubicBezTo>
                      <a:cubicBezTo>
                        <a:pt x="11" y="35"/>
                        <a:pt x="67" y="0"/>
                        <a:pt x="133" y="43"/>
                      </a:cubicBezTo>
                      <a:cubicBezTo>
                        <a:pt x="140" y="47"/>
                        <a:pt x="142" y="56"/>
                        <a:pt x="137" y="63"/>
                      </a:cubicBezTo>
                      <a:cubicBezTo>
                        <a:pt x="135" y="67"/>
                        <a:pt x="130" y="69"/>
                        <a:pt x="126" y="69"/>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03" name="Freeform 937">
                  <a:extLst>
                    <a:ext uri="{FF2B5EF4-FFF2-40B4-BE49-F238E27FC236}">
                      <a16:creationId xmlns:a16="http://schemas.microsoft.com/office/drawing/2014/main" id="{8436A9BF-C9E5-4A16-BD7E-54E7041D395C}"/>
                    </a:ext>
                  </a:extLst>
                </p:cNvPr>
                <p:cNvSpPr>
                  <a:spLocks/>
                </p:cNvSpPr>
                <p:nvPr/>
              </p:nvSpPr>
              <p:spPr bwMode="auto">
                <a:xfrm>
                  <a:off x="4066" y="1938"/>
                  <a:ext cx="325" cy="162"/>
                </a:xfrm>
                <a:custGeom>
                  <a:avLst/>
                  <a:gdLst>
                    <a:gd name="T0" fmla="*/ 122 w 138"/>
                    <a:gd name="T1" fmla="*/ 69 h 69"/>
                    <a:gd name="T2" fmla="*/ 114 w 138"/>
                    <a:gd name="T3" fmla="*/ 67 h 69"/>
                    <a:gd name="T4" fmla="*/ 24 w 138"/>
                    <a:gd name="T5" fmla="*/ 61 h 69"/>
                    <a:gd name="T6" fmla="*/ 4 w 138"/>
                    <a:gd name="T7" fmla="*/ 56 h 69"/>
                    <a:gd name="T8" fmla="*/ 8 w 138"/>
                    <a:gd name="T9" fmla="*/ 37 h 69"/>
                    <a:gd name="T10" fmla="*/ 130 w 138"/>
                    <a:gd name="T11" fmla="*/ 43 h 69"/>
                    <a:gd name="T12" fmla="*/ 133 w 138"/>
                    <a:gd name="T13" fmla="*/ 63 h 69"/>
                    <a:gd name="T14" fmla="*/ 122 w 138"/>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69">
                      <a:moveTo>
                        <a:pt x="122" y="69"/>
                      </a:moveTo>
                      <a:cubicBezTo>
                        <a:pt x="119" y="69"/>
                        <a:pt x="116" y="68"/>
                        <a:pt x="114" y="67"/>
                      </a:cubicBezTo>
                      <a:cubicBezTo>
                        <a:pt x="66" y="34"/>
                        <a:pt x="25" y="59"/>
                        <a:pt x="24" y="61"/>
                      </a:cubicBezTo>
                      <a:cubicBezTo>
                        <a:pt x="17" y="65"/>
                        <a:pt x="8" y="63"/>
                        <a:pt x="4" y="56"/>
                      </a:cubicBezTo>
                      <a:cubicBezTo>
                        <a:pt x="0" y="50"/>
                        <a:pt x="2" y="41"/>
                        <a:pt x="8" y="37"/>
                      </a:cubicBezTo>
                      <a:cubicBezTo>
                        <a:pt x="10" y="35"/>
                        <a:pt x="66" y="0"/>
                        <a:pt x="130" y="43"/>
                      </a:cubicBezTo>
                      <a:cubicBezTo>
                        <a:pt x="136" y="48"/>
                        <a:pt x="138" y="57"/>
                        <a:pt x="133" y="63"/>
                      </a:cubicBezTo>
                      <a:cubicBezTo>
                        <a:pt x="131" y="67"/>
                        <a:pt x="126" y="69"/>
                        <a:pt x="122" y="69"/>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04" name="Freeform 938">
                  <a:extLst>
                    <a:ext uri="{FF2B5EF4-FFF2-40B4-BE49-F238E27FC236}">
                      <a16:creationId xmlns:a16="http://schemas.microsoft.com/office/drawing/2014/main" id="{30F5F815-0245-4771-9CAB-584F40DD85CD}"/>
                    </a:ext>
                  </a:extLst>
                </p:cNvPr>
                <p:cNvSpPr>
                  <a:spLocks/>
                </p:cNvSpPr>
                <p:nvPr/>
              </p:nvSpPr>
              <p:spPr bwMode="auto">
                <a:xfrm>
                  <a:off x="3379" y="1202"/>
                  <a:ext cx="1173" cy="1158"/>
                </a:xfrm>
                <a:custGeom>
                  <a:avLst/>
                  <a:gdLst>
                    <a:gd name="T0" fmla="*/ 268 w 497"/>
                    <a:gd name="T1" fmla="*/ 30 h 491"/>
                    <a:gd name="T2" fmla="*/ 273 w 497"/>
                    <a:gd name="T3" fmla="*/ 0 h 491"/>
                    <a:gd name="T4" fmla="*/ 208 w 497"/>
                    <a:gd name="T5" fmla="*/ 31 h 491"/>
                    <a:gd name="T6" fmla="*/ 12 w 497"/>
                    <a:gd name="T7" fmla="*/ 193 h 491"/>
                    <a:gd name="T8" fmla="*/ 5 w 497"/>
                    <a:gd name="T9" fmla="*/ 353 h 491"/>
                    <a:gd name="T10" fmla="*/ 0 w 497"/>
                    <a:gd name="T11" fmla="*/ 426 h 491"/>
                    <a:gd name="T12" fmla="*/ 17 w 497"/>
                    <a:gd name="T13" fmla="*/ 437 h 491"/>
                    <a:gd name="T14" fmla="*/ 31 w 497"/>
                    <a:gd name="T15" fmla="*/ 280 h 491"/>
                    <a:gd name="T16" fmla="*/ 120 w 497"/>
                    <a:gd name="T17" fmla="*/ 192 h 491"/>
                    <a:gd name="T18" fmla="*/ 131 w 497"/>
                    <a:gd name="T19" fmla="*/ 190 h 491"/>
                    <a:gd name="T20" fmla="*/ 252 w 497"/>
                    <a:gd name="T21" fmla="*/ 214 h 491"/>
                    <a:gd name="T22" fmla="*/ 362 w 497"/>
                    <a:gd name="T23" fmla="*/ 204 h 491"/>
                    <a:gd name="T24" fmla="*/ 372 w 497"/>
                    <a:gd name="T25" fmla="*/ 208 h 491"/>
                    <a:gd name="T26" fmla="*/ 445 w 497"/>
                    <a:gd name="T27" fmla="*/ 318 h 491"/>
                    <a:gd name="T28" fmla="*/ 435 w 497"/>
                    <a:gd name="T29" fmla="*/ 489 h 491"/>
                    <a:gd name="T30" fmla="*/ 442 w 497"/>
                    <a:gd name="T31" fmla="*/ 490 h 491"/>
                    <a:gd name="T32" fmla="*/ 475 w 497"/>
                    <a:gd name="T33" fmla="*/ 459 h 491"/>
                    <a:gd name="T34" fmla="*/ 489 w 497"/>
                    <a:gd name="T35" fmla="*/ 231 h 491"/>
                    <a:gd name="T36" fmla="*/ 268 w 497"/>
                    <a:gd name="T37" fmla="*/ 3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7" h="491">
                      <a:moveTo>
                        <a:pt x="268" y="30"/>
                      </a:moveTo>
                      <a:cubicBezTo>
                        <a:pt x="276" y="5"/>
                        <a:pt x="273" y="0"/>
                        <a:pt x="273" y="0"/>
                      </a:cubicBezTo>
                      <a:cubicBezTo>
                        <a:pt x="273" y="0"/>
                        <a:pt x="260" y="25"/>
                        <a:pt x="208" y="31"/>
                      </a:cubicBezTo>
                      <a:cubicBezTo>
                        <a:pt x="155" y="38"/>
                        <a:pt x="58" y="67"/>
                        <a:pt x="12" y="193"/>
                      </a:cubicBezTo>
                      <a:cubicBezTo>
                        <a:pt x="4" y="219"/>
                        <a:pt x="5" y="353"/>
                        <a:pt x="5" y="353"/>
                      </a:cubicBezTo>
                      <a:cubicBezTo>
                        <a:pt x="0" y="426"/>
                        <a:pt x="0" y="426"/>
                        <a:pt x="0" y="426"/>
                      </a:cubicBezTo>
                      <a:cubicBezTo>
                        <a:pt x="0" y="443"/>
                        <a:pt x="17" y="437"/>
                        <a:pt x="17" y="437"/>
                      </a:cubicBezTo>
                      <a:cubicBezTo>
                        <a:pt x="31" y="280"/>
                        <a:pt x="31" y="280"/>
                        <a:pt x="31" y="280"/>
                      </a:cubicBezTo>
                      <a:cubicBezTo>
                        <a:pt x="34" y="232"/>
                        <a:pt x="72" y="204"/>
                        <a:pt x="120" y="192"/>
                      </a:cubicBezTo>
                      <a:cubicBezTo>
                        <a:pt x="131" y="190"/>
                        <a:pt x="131" y="190"/>
                        <a:pt x="131" y="190"/>
                      </a:cubicBezTo>
                      <a:cubicBezTo>
                        <a:pt x="171" y="180"/>
                        <a:pt x="212" y="212"/>
                        <a:pt x="252" y="214"/>
                      </a:cubicBezTo>
                      <a:cubicBezTo>
                        <a:pt x="289" y="217"/>
                        <a:pt x="326" y="190"/>
                        <a:pt x="362" y="204"/>
                      </a:cubicBezTo>
                      <a:cubicBezTo>
                        <a:pt x="372" y="208"/>
                        <a:pt x="372" y="208"/>
                        <a:pt x="372" y="208"/>
                      </a:cubicBezTo>
                      <a:cubicBezTo>
                        <a:pt x="418" y="224"/>
                        <a:pt x="448" y="269"/>
                        <a:pt x="445" y="318"/>
                      </a:cubicBezTo>
                      <a:cubicBezTo>
                        <a:pt x="435" y="489"/>
                        <a:pt x="435" y="489"/>
                        <a:pt x="435" y="489"/>
                      </a:cubicBezTo>
                      <a:cubicBezTo>
                        <a:pt x="442" y="490"/>
                        <a:pt x="442" y="490"/>
                        <a:pt x="442" y="490"/>
                      </a:cubicBezTo>
                      <a:cubicBezTo>
                        <a:pt x="460" y="491"/>
                        <a:pt x="474" y="477"/>
                        <a:pt x="475" y="459"/>
                      </a:cubicBezTo>
                      <a:cubicBezTo>
                        <a:pt x="489" y="231"/>
                        <a:pt x="489" y="231"/>
                        <a:pt x="489" y="231"/>
                      </a:cubicBezTo>
                      <a:cubicBezTo>
                        <a:pt x="497" y="104"/>
                        <a:pt x="353" y="51"/>
                        <a:pt x="268" y="30"/>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05" name="Oval 939">
                  <a:extLst>
                    <a:ext uri="{FF2B5EF4-FFF2-40B4-BE49-F238E27FC236}">
                      <a16:creationId xmlns:a16="http://schemas.microsoft.com/office/drawing/2014/main" id="{0F7F5780-7580-42C6-9985-2791F0F5CECF}"/>
                    </a:ext>
                  </a:extLst>
                </p:cNvPr>
                <p:cNvSpPr>
                  <a:spLocks noChangeArrowheads="1"/>
                </p:cNvSpPr>
                <p:nvPr/>
              </p:nvSpPr>
              <p:spPr bwMode="auto">
                <a:xfrm>
                  <a:off x="3586" y="2067"/>
                  <a:ext cx="100" cy="99"/>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06" name="Oval 940">
                  <a:extLst>
                    <a:ext uri="{FF2B5EF4-FFF2-40B4-BE49-F238E27FC236}">
                      <a16:creationId xmlns:a16="http://schemas.microsoft.com/office/drawing/2014/main" id="{139553AF-001A-4CCF-86D9-0BD8DBE0A99A}"/>
                    </a:ext>
                  </a:extLst>
                </p:cNvPr>
                <p:cNvSpPr>
                  <a:spLocks noChangeArrowheads="1"/>
                </p:cNvSpPr>
                <p:nvPr/>
              </p:nvSpPr>
              <p:spPr bwMode="auto">
                <a:xfrm>
                  <a:off x="4170" y="2100"/>
                  <a:ext cx="99" cy="102"/>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07" name="Freeform 941">
                  <a:extLst>
                    <a:ext uri="{FF2B5EF4-FFF2-40B4-BE49-F238E27FC236}">
                      <a16:creationId xmlns:a16="http://schemas.microsoft.com/office/drawing/2014/main" id="{F2FAFB07-29AB-49D3-8B7E-78E183F63FD3}"/>
                    </a:ext>
                  </a:extLst>
                </p:cNvPr>
                <p:cNvSpPr>
                  <a:spLocks/>
                </p:cNvSpPr>
                <p:nvPr/>
              </p:nvSpPr>
              <p:spPr bwMode="auto">
                <a:xfrm>
                  <a:off x="3811" y="2591"/>
                  <a:ext cx="207" cy="118"/>
                </a:xfrm>
                <a:custGeom>
                  <a:avLst/>
                  <a:gdLst>
                    <a:gd name="T0" fmla="*/ 79 w 88"/>
                    <a:gd name="T1" fmla="*/ 2 h 50"/>
                    <a:gd name="T2" fmla="*/ 88 w 88"/>
                    <a:gd name="T3" fmla="*/ 42 h 50"/>
                    <a:gd name="T4" fmla="*/ 88 w 88"/>
                    <a:gd name="T5" fmla="*/ 42 h 50"/>
                    <a:gd name="T6" fmla="*/ 2 w 88"/>
                    <a:gd name="T7" fmla="*/ 35 h 50"/>
                    <a:gd name="T8" fmla="*/ 0 w 88"/>
                    <a:gd name="T9" fmla="*/ 34 h 50"/>
                    <a:gd name="T10" fmla="*/ 15 w 88"/>
                    <a:gd name="T11" fmla="*/ 0 h 50"/>
                    <a:gd name="T12" fmla="*/ 15 w 88"/>
                    <a:gd name="T13" fmla="*/ 0 h 50"/>
                    <a:gd name="T14" fmla="*/ 76 w 88"/>
                    <a:gd name="T15" fmla="*/ 3 h 50"/>
                    <a:gd name="T16" fmla="*/ 79 w 88"/>
                    <a:gd name="T17" fmla="*/ 2 h 50"/>
                    <a:gd name="T18" fmla="*/ 79 w 88"/>
                    <a:gd name="T19"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50">
                      <a:moveTo>
                        <a:pt x="79" y="2"/>
                      </a:moveTo>
                      <a:cubicBezTo>
                        <a:pt x="88" y="42"/>
                        <a:pt x="88" y="42"/>
                        <a:pt x="88" y="42"/>
                      </a:cubicBezTo>
                      <a:cubicBezTo>
                        <a:pt x="88" y="42"/>
                        <a:pt x="88" y="42"/>
                        <a:pt x="88" y="42"/>
                      </a:cubicBezTo>
                      <a:cubicBezTo>
                        <a:pt x="60" y="50"/>
                        <a:pt x="29" y="47"/>
                        <a:pt x="2" y="35"/>
                      </a:cubicBezTo>
                      <a:cubicBezTo>
                        <a:pt x="0" y="34"/>
                        <a:pt x="0" y="34"/>
                        <a:pt x="0" y="34"/>
                      </a:cubicBezTo>
                      <a:cubicBezTo>
                        <a:pt x="15" y="0"/>
                        <a:pt x="15" y="0"/>
                        <a:pt x="15" y="0"/>
                      </a:cubicBezTo>
                      <a:cubicBezTo>
                        <a:pt x="15" y="0"/>
                        <a:pt x="15" y="0"/>
                        <a:pt x="15" y="0"/>
                      </a:cubicBezTo>
                      <a:cubicBezTo>
                        <a:pt x="34" y="6"/>
                        <a:pt x="55" y="7"/>
                        <a:pt x="76" y="3"/>
                      </a:cubicBezTo>
                      <a:cubicBezTo>
                        <a:pt x="79" y="2"/>
                        <a:pt x="79" y="2"/>
                        <a:pt x="79" y="2"/>
                      </a:cubicBezTo>
                      <a:cubicBezTo>
                        <a:pt x="79" y="2"/>
                        <a:pt x="79" y="2"/>
                        <a:pt x="79" y="2"/>
                      </a:cubicBezTo>
                      <a:close/>
                    </a:path>
                  </a:pathLst>
                </a:custGeom>
                <a:solidFill>
                  <a:srgbClr val="8E7A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08" name="Freeform 942">
                  <a:extLst>
                    <a:ext uri="{FF2B5EF4-FFF2-40B4-BE49-F238E27FC236}">
                      <a16:creationId xmlns:a16="http://schemas.microsoft.com/office/drawing/2014/main" id="{137D4EE4-765A-463D-B5C3-568FD48AEA10}"/>
                    </a:ext>
                  </a:extLst>
                </p:cNvPr>
                <p:cNvSpPr>
                  <a:spLocks/>
                </p:cNvSpPr>
                <p:nvPr/>
              </p:nvSpPr>
              <p:spPr bwMode="auto">
                <a:xfrm>
                  <a:off x="3761" y="2475"/>
                  <a:ext cx="333" cy="92"/>
                </a:xfrm>
                <a:custGeom>
                  <a:avLst/>
                  <a:gdLst>
                    <a:gd name="T0" fmla="*/ 0 w 141"/>
                    <a:gd name="T1" fmla="*/ 0 h 39"/>
                    <a:gd name="T2" fmla="*/ 69 w 141"/>
                    <a:gd name="T3" fmla="*/ 38 h 39"/>
                    <a:gd name="T4" fmla="*/ 141 w 141"/>
                    <a:gd name="T5" fmla="*/ 6 h 39"/>
                    <a:gd name="T6" fmla="*/ 0 w 141"/>
                    <a:gd name="T7" fmla="*/ 0 h 39"/>
                    <a:gd name="T8" fmla="*/ 0 w 141"/>
                    <a:gd name="T9" fmla="*/ 0 h 39"/>
                  </a:gdLst>
                  <a:ahLst/>
                  <a:cxnLst>
                    <a:cxn ang="0">
                      <a:pos x="T0" y="T1"/>
                    </a:cxn>
                    <a:cxn ang="0">
                      <a:pos x="T2" y="T3"/>
                    </a:cxn>
                    <a:cxn ang="0">
                      <a:pos x="T4" y="T5"/>
                    </a:cxn>
                    <a:cxn ang="0">
                      <a:pos x="T6" y="T7"/>
                    </a:cxn>
                    <a:cxn ang="0">
                      <a:pos x="T8" y="T9"/>
                    </a:cxn>
                  </a:cxnLst>
                  <a:rect l="0" t="0" r="r" b="b"/>
                  <a:pathLst>
                    <a:path w="141" h="39">
                      <a:moveTo>
                        <a:pt x="0" y="0"/>
                      </a:moveTo>
                      <a:cubicBezTo>
                        <a:pt x="15" y="22"/>
                        <a:pt x="40" y="36"/>
                        <a:pt x="69" y="38"/>
                      </a:cubicBezTo>
                      <a:cubicBezTo>
                        <a:pt x="98" y="39"/>
                        <a:pt x="124" y="27"/>
                        <a:pt x="141" y="6"/>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09" name="Freeform 943">
                  <a:extLst>
                    <a:ext uri="{FF2B5EF4-FFF2-40B4-BE49-F238E27FC236}">
                      <a16:creationId xmlns:a16="http://schemas.microsoft.com/office/drawing/2014/main" id="{9801CFA8-5EDE-418C-9E43-212A458E238D}"/>
                    </a:ext>
                  </a:extLst>
                </p:cNvPr>
                <p:cNvSpPr>
                  <a:spLocks/>
                </p:cNvSpPr>
                <p:nvPr/>
              </p:nvSpPr>
              <p:spPr bwMode="auto">
                <a:xfrm>
                  <a:off x="3353" y="1153"/>
                  <a:ext cx="783" cy="1148"/>
                </a:xfrm>
                <a:custGeom>
                  <a:avLst/>
                  <a:gdLst>
                    <a:gd name="T0" fmla="*/ 332 w 332"/>
                    <a:gd name="T1" fmla="*/ 64 h 487"/>
                    <a:gd name="T2" fmla="*/ 287 w 332"/>
                    <a:gd name="T3" fmla="*/ 51 h 487"/>
                    <a:gd name="T4" fmla="*/ 289 w 332"/>
                    <a:gd name="T5" fmla="*/ 0 h 487"/>
                    <a:gd name="T6" fmla="*/ 219 w 332"/>
                    <a:gd name="T7" fmla="*/ 40 h 487"/>
                    <a:gd name="T8" fmla="*/ 12 w 332"/>
                    <a:gd name="T9" fmla="*/ 203 h 487"/>
                    <a:gd name="T10" fmla="*/ 7 w 332"/>
                    <a:gd name="T11" fmla="*/ 343 h 487"/>
                    <a:gd name="T12" fmla="*/ 1 w 332"/>
                    <a:gd name="T13" fmla="*/ 453 h 487"/>
                    <a:gd name="T14" fmla="*/ 30 w 332"/>
                    <a:gd name="T15" fmla="*/ 486 h 487"/>
                    <a:gd name="T16" fmla="*/ 36 w 332"/>
                    <a:gd name="T17" fmla="*/ 487 h 487"/>
                    <a:gd name="T18" fmla="*/ 47 w 332"/>
                    <a:gd name="T19" fmla="*/ 313 h 487"/>
                    <a:gd name="T20" fmla="*/ 119 w 332"/>
                    <a:gd name="T21" fmla="*/ 217 h 487"/>
                    <a:gd name="T22" fmla="*/ 151 w 332"/>
                    <a:gd name="T23" fmla="*/ 163 h 487"/>
                    <a:gd name="T24" fmla="*/ 317 w 332"/>
                    <a:gd name="T25" fmla="*/ 139 h 487"/>
                    <a:gd name="T26" fmla="*/ 260 w 332"/>
                    <a:gd name="T27" fmla="*/ 103 h 487"/>
                    <a:gd name="T28" fmla="*/ 332 w 332"/>
                    <a:gd name="T29" fmla="*/ 64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2" h="487">
                      <a:moveTo>
                        <a:pt x="332" y="64"/>
                      </a:moveTo>
                      <a:cubicBezTo>
                        <a:pt x="316" y="58"/>
                        <a:pt x="301" y="55"/>
                        <a:pt x="287" y="51"/>
                      </a:cubicBezTo>
                      <a:cubicBezTo>
                        <a:pt x="295" y="25"/>
                        <a:pt x="289" y="0"/>
                        <a:pt x="289" y="0"/>
                      </a:cubicBezTo>
                      <a:cubicBezTo>
                        <a:pt x="289" y="0"/>
                        <a:pt x="272" y="33"/>
                        <a:pt x="219" y="40"/>
                      </a:cubicBezTo>
                      <a:cubicBezTo>
                        <a:pt x="167" y="47"/>
                        <a:pt x="56" y="77"/>
                        <a:pt x="12" y="203"/>
                      </a:cubicBezTo>
                      <a:cubicBezTo>
                        <a:pt x="3" y="228"/>
                        <a:pt x="7" y="343"/>
                        <a:pt x="7" y="343"/>
                      </a:cubicBezTo>
                      <a:cubicBezTo>
                        <a:pt x="1" y="453"/>
                        <a:pt x="1" y="453"/>
                        <a:pt x="1" y="453"/>
                      </a:cubicBezTo>
                      <a:cubicBezTo>
                        <a:pt x="0" y="470"/>
                        <a:pt x="13" y="485"/>
                        <a:pt x="30" y="486"/>
                      </a:cubicBezTo>
                      <a:cubicBezTo>
                        <a:pt x="36" y="487"/>
                        <a:pt x="36" y="487"/>
                        <a:pt x="36" y="487"/>
                      </a:cubicBezTo>
                      <a:cubicBezTo>
                        <a:pt x="47" y="313"/>
                        <a:pt x="47" y="313"/>
                        <a:pt x="47" y="313"/>
                      </a:cubicBezTo>
                      <a:cubicBezTo>
                        <a:pt x="50" y="269"/>
                        <a:pt x="78" y="232"/>
                        <a:pt x="119" y="217"/>
                      </a:cubicBezTo>
                      <a:cubicBezTo>
                        <a:pt x="129" y="194"/>
                        <a:pt x="140" y="174"/>
                        <a:pt x="151" y="163"/>
                      </a:cubicBezTo>
                      <a:cubicBezTo>
                        <a:pt x="206" y="103"/>
                        <a:pt x="223" y="177"/>
                        <a:pt x="317" y="139"/>
                      </a:cubicBezTo>
                      <a:cubicBezTo>
                        <a:pt x="272" y="127"/>
                        <a:pt x="260" y="103"/>
                        <a:pt x="260" y="103"/>
                      </a:cubicBezTo>
                      <a:cubicBezTo>
                        <a:pt x="260" y="103"/>
                        <a:pt x="305" y="102"/>
                        <a:pt x="332" y="64"/>
                      </a:cubicBezTo>
                      <a:close/>
                    </a:path>
                  </a:pathLst>
                </a:custGeom>
                <a:solidFill>
                  <a:srgbClr val="8E7A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grpSp>
          <p:grpSp>
            <p:nvGrpSpPr>
              <p:cNvPr id="133" name="Group 153">
                <a:extLst>
                  <a:ext uri="{FF2B5EF4-FFF2-40B4-BE49-F238E27FC236}">
                    <a16:creationId xmlns:a16="http://schemas.microsoft.com/office/drawing/2014/main" id="{9CB5BCD0-6CB2-4230-BECA-189F7F3E0E0D}"/>
                  </a:ext>
                </a:extLst>
              </p:cNvPr>
              <p:cNvGrpSpPr>
                <a:grpSpLocks noChangeAspect="1"/>
              </p:cNvGrpSpPr>
              <p:nvPr/>
            </p:nvGrpSpPr>
            <p:grpSpPr bwMode="auto">
              <a:xfrm>
                <a:off x="9227363" y="2668054"/>
                <a:ext cx="412150" cy="411859"/>
                <a:chOff x="2501" y="790"/>
                <a:chExt cx="2832" cy="2830"/>
              </a:xfrm>
            </p:grpSpPr>
            <p:sp>
              <p:nvSpPr>
                <p:cNvPr id="112" name="Oval 154">
                  <a:extLst>
                    <a:ext uri="{FF2B5EF4-FFF2-40B4-BE49-F238E27FC236}">
                      <a16:creationId xmlns:a16="http://schemas.microsoft.com/office/drawing/2014/main" id="{66CE6D14-288F-411F-A008-E059857392B4}"/>
                    </a:ext>
                  </a:extLst>
                </p:cNvPr>
                <p:cNvSpPr>
                  <a:spLocks noChangeArrowheads="1"/>
                </p:cNvSpPr>
                <p:nvPr/>
              </p:nvSpPr>
              <p:spPr bwMode="auto">
                <a:xfrm>
                  <a:off x="2501" y="790"/>
                  <a:ext cx="2832" cy="2830"/>
                </a:xfrm>
                <a:prstGeom prst="ellipse">
                  <a:avLst/>
                </a:pr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13" name="Freeform 155">
                  <a:extLst>
                    <a:ext uri="{FF2B5EF4-FFF2-40B4-BE49-F238E27FC236}">
                      <a16:creationId xmlns:a16="http://schemas.microsoft.com/office/drawing/2014/main" id="{146652F4-0670-4143-9406-7145086A9FCD}"/>
                    </a:ext>
                  </a:extLst>
                </p:cNvPr>
                <p:cNvSpPr>
                  <a:spLocks/>
                </p:cNvSpPr>
                <p:nvPr/>
              </p:nvSpPr>
              <p:spPr bwMode="auto">
                <a:xfrm>
                  <a:off x="2754" y="2569"/>
                  <a:ext cx="2256" cy="1051"/>
                </a:xfrm>
                <a:custGeom>
                  <a:avLst/>
                  <a:gdLst>
                    <a:gd name="T0" fmla="*/ 493 w 956"/>
                    <a:gd name="T1" fmla="*/ 446 h 446"/>
                    <a:gd name="T2" fmla="*/ 956 w 956"/>
                    <a:gd name="T3" fmla="*/ 228 h 446"/>
                    <a:gd name="T4" fmla="*/ 759 w 956"/>
                    <a:gd name="T5" fmla="*/ 84 h 446"/>
                    <a:gd name="T6" fmla="*/ 582 w 956"/>
                    <a:gd name="T7" fmla="*/ 0 h 446"/>
                    <a:gd name="T8" fmla="*/ 291 w 956"/>
                    <a:gd name="T9" fmla="*/ 63 h 446"/>
                    <a:gd name="T10" fmla="*/ 0 w 956"/>
                    <a:gd name="T11" fmla="*/ 188 h 446"/>
                    <a:gd name="T12" fmla="*/ 493 w 956"/>
                    <a:gd name="T13" fmla="*/ 446 h 446"/>
                  </a:gdLst>
                  <a:ahLst/>
                  <a:cxnLst>
                    <a:cxn ang="0">
                      <a:pos x="T0" y="T1"/>
                    </a:cxn>
                    <a:cxn ang="0">
                      <a:pos x="T2" y="T3"/>
                    </a:cxn>
                    <a:cxn ang="0">
                      <a:pos x="T4" y="T5"/>
                    </a:cxn>
                    <a:cxn ang="0">
                      <a:pos x="T6" y="T7"/>
                    </a:cxn>
                    <a:cxn ang="0">
                      <a:pos x="T8" y="T9"/>
                    </a:cxn>
                    <a:cxn ang="0">
                      <a:pos x="T10" y="T11"/>
                    </a:cxn>
                    <a:cxn ang="0">
                      <a:pos x="T12" y="T13"/>
                    </a:cxn>
                  </a:cxnLst>
                  <a:rect l="0" t="0" r="r" b="b"/>
                  <a:pathLst>
                    <a:path w="956" h="446">
                      <a:moveTo>
                        <a:pt x="493" y="446"/>
                      </a:moveTo>
                      <a:cubicBezTo>
                        <a:pt x="679" y="446"/>
                        <a:pt x="846" y="361"/>
                        <a:pt x="956" y="228"/>
                      </a:cubicBezTo>
                      <a:cubicBezTo>
                        <a:pt x="912" y="172"/>
                        <a:pt x="816" y="110"/>
                        <a:pt x="759" y="84"/>
                      </a:cubicBezTo>
                      <a:cubicBezTo>
                        <a:pt x="582" y="0"/>
                        <a:pt x="582" y="0"/>
                        <a:pt x="582" y="0"/>
                      </a:cubicBezTo>
                      <a:cubicBezTo>
                        <a:pt x="291" y="63"/>
                        <a:pt x="291" y="63"/>
                        <a:pt x="291" y="63"/>
                      </a:cubicBezTo>
                      <a:cubicBezTo>
                        <a:pt x="225" y="78"/>
                        <a:pt x="87" y="136"/>
                        <a:pt x="0" y="188"/>
                      </a:cubicBezTo>
                      <a:cubicBezTo>
                        <a:pt x="108" y="344"/>
                        <a:pt x="289" y="446"/>
                        <a:pt x="493" y="446"/>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14" name="Freeform 156">
                  <a:extLst>
                    <a:ext uri="{FF2B5EF4-FFF2-40B4-BE49-F238E27FC236}">
                      <a16:creationId xmlns:a16="http://schemas.microsoft.com/office/drawing/2014/main" id="{03F57117-8CC3-4AF0-BB7C-8A69AFBD424F}"/>
                    </a:ext>
                  </a:extLst>
                </p:cNvPr>
                <p:cNvSpPr>
                  <a:spLocks/>
                </p:cNvSpPr>
                <p:nvPr/>
              </p:nvSpPr>
              <p:spPr bwMode="auto">
                <a:xfrm>
                  <a:off x="2886" y="2904"/>
                  <a:ext cx="651" cy="617"/>
                </a:xfrm>
                <a:custGeom>
                  <a:avLst/>
                  <a:gdLst>
                    <a:gd name="T0" fmla="*/ 276 w 276"/>
                    <a:gd name="T1" fmla="*/ 150 h 262"/>
                    <a:gd name="T2" fmla="*/ 178 w 276"/>
                    <a:gd name="T3" fmla="*/ 158 h 262"/>
                    <a:gd name="T4" fmla="*/ 229 w 276"/>
                    <a:gd name="T5" fmla="*/ 0 h 262"/>
                    <a:gd name="T6" fmla="*/ 0 w 276"/>
                    <a:gd name="T7" fmla="*/ 115 h 262"/>
                    <a:gd name="T8" fmla="*/ 216 w 276"/>
                    <a:gd name="T9" fmla="*/ 262 h 262"/>
                    <a:gd name="T10" fmla="*/ 176 w 276"/>
                    <a:gd name="T11" fmla="*/ 216 h 262"/>
                    <a:gd name="T12" fmla="*/ 276 w 276"/>
                    <a:gd name="T13" fmla="*/ 150 h 262"/>
                  </a:gdLst>
                  <a:ahLst/>
                  <a:cxnLst>
                    <a:cxn ang="0">
                      <a:pos x="T0" y="T1"/>
                    </a:cxn>
                    <a:cxn ang="0">
                      <a:pos x="T2" y="T3"/>
                    </a:cxn>
                    <a:cxn ang="0">
                      <a:pos x="T4" y="T5"/>
                    </a:cxn>
                    <a:cxn ang="0">
                      <a:pos x="T6" y="T7"/>
                    </a:cxn>
                    <a:cxn ang="0">
                      <a:pos x="T8" y="T9"/>
                    </a:cxn>
                    <a:cxn ang="0">
                      <a:pos x="T10" y="T11"/>
                    </a:cxn>
                    <a:cxn ang="0">
                      <a:pos x="T12" y="T13"/>
                    </a:cxn>
                  </a:cxnLst>
                  <a:rect l="0" t="0" r="r" b="b"/>
                  <a:pathLst>
                    <a:path w="276" h="262">
                      <a:moveTo>
                        <a:pt x="276" y="150"/>
                      </a:moveTo>
                      <a:cubicBezTo>
                        <a:pt x="178" y="158"/>
                        <a:pt x="178" y="158"/>
                        <a:pt x="178" y="158"/>
                      </a:cubicBezTo>
                      <a:cubicBezTo>
                        <a:pt x="229" y="0"/>
                        <a:pt x="229" y="0"/>
                        <a:pt x="229" y="0"/>
                      </a:cubicBezTo>
                      <a:cubicBezTo>
                        <a:pt x="140" y="18"/>
                        <a:pt x="57" y="67"/>
                        <a:pt x="0" y="115"/>
                      </a:cubicBezTo>
                      <a:cubicBezTo>
                        <a:pt x="60" y="179"/>
                        <a:pt x="134" y="229"/>
                        <a:pt x="216" y="262"/>
                      </a:cubicBezTo>
                      <a:cubicBezTo>
                        <a:pt x="191" y="234"/>
                        <a:pt x="176" y="216"/>
                        <a:pt x="176" y="216"/>
                      </a:cubicBezTo>
                      <a:lnTo>
                        <a:pt x="276" y="15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15" name="Freeform 157">
                  <a:extLst>
                    <a:ext uri="{FF2B5EF4-FFF2-40B4-BE49-F238E27FC236}">
                      <a16:creationId xmlns:a16="http://schemas.microsoft.com/office/drawing/2014/main" id="{870F840F-8124-49E6-97F7-CEA59DF127D7}"/>
                    </a:ext>
                  </a:extLst>
                </p:cNvPr>
                <p:cNvSpPr>
                  <a:spLocks/>
                </p:cNvSpPr>
                <p:nvPr/>
              </p:nvSpPr>
              <p:spPr bwMode="auto">
                <a:xfrm>
                  <a:off x="4415" y="2854"/>
                  <a:ext cx="517" cy="639"/>
                </a:xfrm>
                <a:custGeom>
                  <a:avLst/>
                  <a:gdLst>
                    <a:gd name="T0" fmla="*/ 219 w 219"/>
                    <a:gd name="T1" fmla="*/ 144 h 271"/>
                    <a:gd name="T2" fmla="*/ 0 w 219"/>
                    <a:gd name="T3" fmla="*/ 0 h 271"/>
                    <a:gd name="T4" fmla="*/ 72 w 219"/>
                    <a:gd name="T5" fmla="*/ 134 h 271"/>
                    <a:gd name="T6" fmla="*/ 7 w 219"/>
                    <a:gd name="T7" fmla="*/ 137 h 271"/>
                    <a:gd name="T8" fmla="*/ 83 w 219"/>
                    <a:gd name="T9" fmla="*/ 191 h 271"/>
                    <a:gd name="T10" fmla="*/ 39 w 219"/>
                    <a:gd name="T11" fmla="*/ 271 h 271"/>
                    <a:gd name="T12" fmla="*/ 219 w 219"/>
                    <a:gd name="T13" fmla="*/ 144 h 271"/>
                  </a:gdLst>
                  <a:ahLst/>
                  <a:cxnLst>
                    <a:cxn ang="0">
                      <a:pos x="T0" y="T1"/>
                    </a:cxn>
                    <a:cxn ang="0">
                      <a:pos x="T2" y="T3"/>
                    </a:cxn>
                    <a:cxn ang="0">
                      <a:pos x="T4" y="T5"/>
                    </a:cxn>
                    <a:cxn ang="0">
                      <a:pos x="T6" y="T7"/>
                    </a:cxn>
                    <a:cxn ang="0">
                      <a:pos x="T8" y="T9"/>
                    </a:cxn>
                    <a:cxn ang="0">
                      <a:pos x="T10" y="T11"/>
                    </a:cxn>
                    <a:cxn ang="0">
                      <a:pos x="T12" y="T13"/>
                    </a:cxn>
                  </a:cxnLst>
                  <a:rect l="0" t="0" r="r" b="b"/>
                  <a:pathLst>
                    <a:path w="219" h="271">
                      <a:moveTo>
                        <a:pt x="219" y="144"/>
                      </a:moveTo>
                      <a:cubicBezTo>
                        <a:pt x="174" y="82"/>
                        <a:pt x="87" y="19"/>
                        <a:pt x="0" y="0"/>
                      </a:cubicBezTo>
                      <a:cubicBezTo>
                        <a:pt x="72" y="134"/>
                        <a:pt x="72" y="134"/>
                        <a:pt x="72" y="134"/>
                      </a:cubicBezTo>
                      <a:cubicBezTo>
                        <a:pt x="7" y="137"/>
                        <a:pt x="7" y="137"/>
                        <a:pt x="7" y="137"/>
                      </a:cubicBezTo>
                      <a:cubicBezTo>
                        <a:pt x="83" y="191"/>
                        <a:pt x="83" y="191"/>
                        <a:pt x="83" y="191"/>
                      </a:cubicBezTo>
                      <a:cubicBezTo>
                        <a:pt x="83" y="191"/>
                        <a:pt x="66" y="224"/>
                        <a:pt x="39" y="271"/>
                      </a:cubicBezTo>
                      <a:cubicBezTo>
                        <a:pt x="107" y="240"/>
                        <a:pt x="167" y="196"/>
                        <a:pt x="219" y="14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16" name="Freeform 158">
                  <a:extLst>
                    <a:ext uri="{FF2B5EF4-FFF2-40B4-BE49-F238E27FC236}">
                      <a16:creationId xmlns:a16="http://schemas.microsoft.com/office/drawing/2014/main" id="{37A092FC-1CE8-461D-BD70-3B75D76D89F5}"/>
                    </a:ext>
                  </a:extLst>
                </p:cNvPr>
                <p:cNvSpPr>
                  <a:spLocks/>
                </p:cNvSpPr>
                <p:nvPr/>
              </p:nvSpPr>
              <p:spPr bwMode="auto">
                <a:xfrm>
                  <a:off x="3639" y="2717"/>
                  <a:ext cx="693" cy="455"/>
                </a:xfrm>
                <a:custGeom>
                  <a:avLst/>
                  <a:gdLst>
                    <a:gd name="T0" fmla="*/ 0 w 693"/>
                    <a:gd name="T1" fmla="*/ 85 h 455"/>
                    <a:gd name="T2" fmla="*/ 122 w 693"/>
                    <a:gd name="T3" fmla="*/ 278 h 455"/>
                    <a:gd name="T4" fmla="*/ 441 w 693"/>
                    <a:gd name="T5" fmla="*/ 455 h 455"/>
                    <a:gd name="T6" fmla="*/ 693 w 693"/>
                    <a:gd name="T7" fmla="*/ 243 h 455"/>
                    <a:gd name="T8" fmla="*/ 679 w 693"/>
                    <a:gd name="T9" fmla="*/ 0 h 455"/>
                    <a:gd name="T10" fmla="*/ 0 w 693"/>
                    <a:gd name="T11" fmla="*/ 85 h 455"/>
                  </a:gdLst>
                  <a:ahLst/>
                  <a:cxnLst>
                    <a:cxn ang="0">
                      <a:pos x="T0" y="T1"/>
                    </a:cxn>
                    <a:cxn ang="0">
                      <a:pos x="T2" y="T3"/>
                    </a:cxn>
                    <a:cxn ang="0">
                      <a:pos x="T4" y="T5"/>
                    </a:cxn>
                    <a:cxn ang="0">
                      <a:pos x="T6" y="T7"/>
                    </a:cxn>
                    <a:cxn ang="0">
                      <a:pos x="T8" y="T9"/>
                    </a:cxn>
                    <a:cxn ang="0">
                      <a:pos x="T10" y="T11"/>
                    </a:cxn>
                  </a:cxnLst>
                  <a:rect l="0" t="0" r="r" b="b"/>
                  <a:pathLst>
                    <a:path w="693" h="455">
                      <a:moveTo>
                        <a:pt x="0" y="85"/>
                      </a:moveTo>
                      <a:lnTo>
                        <a:pt x="122" y="278"/>
                      </a:lnTo>
                      <a:lnTo>
                        <a:pt x="441" y="455"/>
                      </a:lnTo>
                      <a:lnTo>
                        <a:pt x="693" y="243"/>
                      </a:lnTo>
                      <a:lnTo>
                        <a:pt x="679" y="0"/>
                      </a:lnTo>
                      <a:lnTo>
                        <a:pt x="0" y="85"/>
                      </a:lnTo>
                      <a:close/>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17" name="Freeform 159">
                  <a:extLst>
                    <a:ext uri="{FF2B5EF4-FFF2-40B4-BE49-F238E27FC236}">
                      <a16:creationId xmlns:a16="http://schemas.microsoft.com/office/drawing/2014/main" id="{8E2AEFBC-81E9-4BF0-BFFF-055261A73CE8}"/>
                    </a:ext>
                  </a:extLst>
                </p:cNvPr>
                <p:cNvSpPr>
                  <a:spLocks/>
                </p:cNvSpPr>
                <p:nvPr/>
              </p:nvSpPr>
              <p:spPr bwMode="auto">
                <a:xfrm>
                  <a:off x="3596" y="2708"/>
                  <a:ext cx="758" cy="912"/>
                </a:xfrm>
                <a:custGeom>
                  <a:avLst/>
                  <a:gdLst>
                    <a:gd name="T0" fmla="*/ 320 w 321"/>
                    <a:gd name="T1" fmla="*/ 125 h 387"/>
                    <a:gd name="T2" fmla="*/ 321 w 321"/>
                    <a:gd name="T3" fmla="*/ 112 h 387"/>
                    <a:gd name="T4" fmla="*/ 321 w 321"/>
                    <a:gd name="T5" fmla="*/ 20 h 387"/>
                    <a:gd name="T6" fmla="*/ 7 w 321"/>
                    <a:gd name="T7" fmla="*/ 0 h 387"/>
                    <a:gd name="T8" fmla="*/ 4 w 321"/>
                    <a:gd name="T9" fmla="*/ 24 h 387"/>
                    <a:gd name="T10" fmla="*/ 19 w 321"/>
                    <a:gd name="T11" fmla="*/ 129 h 387"/>
                    <a:gd name="T12" fmla="*/ 126 w 321"/>
                    <a:gd name="T13" fmla="*/ 387 h 387"/>
                    <a:gd name="T14" fmla="*/ 136 w 321"/>
                    <a:gd name="T15" fmla="*/ 387 h 387"/>
                    <a:gd name="T16" fmla="*/ 274 w 321"/>
                    <a:gd name="T17" fmla="*/ 371 h 387"/>
                    <a:gd name="T18" fmla="*/ 296 w 321"/>
                    <a:gd name="T19" fmla="*/ 317 h 387"/>
                    <a:gd name="T20" fmla="*/ 320 w 321"/>
                    <a:gd name="T21" fmla="*/ 12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 h="387">
                      <a:moveTo>
                        <a:pt x="320" y="125"/>
                      </a:moveTo>
                      <a:cubicBezTo>
                        <a:pt x="321" y="117"/>
                        <a:pt x="321" y="112"/>
                        <a:pt x="321" y="112"/>
                      </a:cubicBezTo>
                      <a:cubicBezTo>
                        <a:pt x="321" y="20"/>
                        <a:pt x="321" y="20"/>
                        <a:pt x="321" y="20"/>
                      </a:cubicBezTo>
                      <a:cubicBezTo>
                        <a:pt x="7" y="0"/>
                        <a:pt x="7" y="0"/>
                        <a:pt x="7" y="0"/>
                      </a:cubicBezTo>
                      <a:cubicBezTo>
                        <a:pt x="4" y="24"/>
                        <a:pt x="4" y="24"/>
                        <a:pt x="4" y="24"/>
                      </a:cubicBezTo>
                      <a:cubicBezTo>
                        <a:pt x="0" y="60"/>
                        <a:pt x="5" y="96"/>
                        <a:pt x="19" y="129"/>
                      </a:cubicBezTo>
                      <a:cubicBezTo>
                        <a:pt x="126" y="387"/>
                        <a:pt x="126" y="387"/>
                        <a:pt x="126" y="387"/>
                      </a:cubicBezTo>
                      <a:cubicBezTo>
                        <a:pt x="130" y="387"/>
                        <a:pt x="133" y="387"/>
                        <a:pt x="136" y="387"/>
                      </a:cubicBezTo>
                      <a:cubicBezTo>
                        <a:pt x="183" y="387"/>
                        <a:pt x="229" y="381"/>
                        <a:pt x="274" y="371"/>
                      </a:cubicBezTo>
                      <a:cubicBezTo>
                        <a:pt x="296" y="317"/>
                        <a:pt x="296" y="317"/>
                        <a:pt x="296" y="317"/>
                      </a:cubicBezTo>
                      <a:cubicBezTo>
                        <a:pt x="308" y="262"/>
                        <a:pt x="319" y="192"/>
                        <a:pt x="320" y="1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18" name="Freeform 160">
                  <a:extLst>
                    <a:ext uri="{FF2B5EF4-FFF2-40B4-BE49-F238E27FC236}">
                      <a16:creationId xmlns:a16="http://schemas.microsoft.com/office/drawing/2014/main" id="{6F47062D-C645-4CD3-A165-5E39604509EF}"/>
                    </a:ext>
                  </a:extLst>
                </p:cNvPr>
                <p:cNvSpPr>
                  <a:spLocks/>
                </p:cNvSpPr>
                <p:nvPr/>
              </p:nvSpPr>
              <p:spPr bwMode="auto">
                <a:xfrm>
                  <a:off x="3624" y="2786"/>
                  <a:ext cx="739" cy="481"/>
                </a:xfrm>
                <a:custGeom>
                  <a:avLst/>
                  <a:gdLst>
                    <a:gd name="T0" fmla="*/ 310 w 313"/>
                    <a:gd name="T1" fmla="*/ 0 h 204"/>
                    <a:gd name="T2" fmla="*/ 0 w 313"/>
                    <a:gd name="T3" fmla="*/ 6 h 204"/>
                    <a:gd name="T4" fmla="*/ 104 w 313"/>
                    <a:gd name="T5" fmla="*/ 119 h 204"/>
                    <a:gd name="T6" fmla="*/ 55 w 313"/>
                    <a:gd name="T7" fmla="*/ 204 h 204"/>
                    <a:gd name="T8" fmla="*/ 147 w 313"/>
                    <a:gd name="T9" fmla="*/ 142 h 204"/>
                    <a:gd name="T10" fmla="*/ 171 w 313"/>
                    <a:gd name="T11" fmla="*/ 149 h 204"/>
                    <a:gd name="T12" fmla="*/ 254 w 313"/>
                    <a:gd name="T13" fmla="*/ 155 h 204"/>
                    <a:gd name="T14" fmla="*/ 301 w 313"/>
                    <a:gd name="T15" fmla="*/ 189 h 204"/>
                    <a:gd name="T16" fmla="*/ 285 w 313"/>
                    <a:gd name="T17" fmla="*/ 145 h 204"/>
                    <a:gd name="T18" fmla="*/ 307 w 313"/>
                    <a:gd name="T19" fmla="*/ 128 h 204"/>
                    <a:gd name="T20" fmla="*/ 308 w 313"/>
                    <a:gd name="T21" fmla="*/ 122 h 204"/>
                    <a:gd name="T22" fmla="*/ 310 w 313"/>
                    <a:gd name="T23"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204">
                      <a:moveTo>
                        <a:pt x="310" y="0"/>
                      </a:moveTo>
                      <a:cubicBezTo>
                        <a:pt x="0" y="6"/>
                        <a:pt x="0" y="6"/>
                        <a:pt x="0" y="6"/>
                      </a:cubicBezTo>
                      <a:cubicBezTo>
                        <a:pt x="0" y="6"/>
                        <a:pt x="39" y="75"/>
                        <a:pt x="104" y="119"/>
                      </a:cubicBezTo>
                      <a:cubicBezTo>
                        <a:pt x="55" y="204"/>
                        <a:pt x="55" y="204"/>
                        <a:pt x="55" y="204"/>
                      </a:cubicBezTo>
                      <a:cubicBezTo>
                        <a:pt x="147" y="142"/>
                        <a:pt x="147" y="142"/>
                        <a:pt x="147" y="142"/>
                      </a:cubicBezTo>
                      <a:cubicBezTo>
                        <a:pt x="155" y="145"/>
                        <a:pt x="163" y="147"/>
                        <a:pt x="171" y="149"/>
                      </a:cubicBezTo>
                      <a:cubicBezTo>
                        <a:pt x="207" y="158"/>
                        <a:pt x="234" y="158"/>
                        <a:pt x="254" y="155"/>
                      </a:cubicBezTo>
                      <a:cubicBezTo>
                        <a:pt x="301" y="189"/>
                        <a:pt x="301" y="189"/>
                        <a:pt x="301" y="189"/>
                      </a:cubicBezTo>
                      <a:cubicBezTo>
                        <a:pt x="285" y="145"/>
                        <a:pt x="285" y="145"/>
                        <a:pt x="285" y="145"/>
                      </a:cubicBezTo>
                      <a:cubicBezTo>
                        <a:pt x="301" y="137"/>
                        <a:pt x="307" y="128"/>
                        <a:pt x="307" y="128"/>
                      </a:cubicBezTo>
                      <a:cubicBezTo>
                        <a:pt x="308" y="122"/>
                        <a:pt x="308" y="122"/>
                        <a:pt x="308" y="122"/>
                      </a:cubicBezTo>
                      <a:cubicBezTo>
                        <a:pt x="312" y="82"/>
                        <a:pt x="313" y="41"/>
                        <a:pt x="310"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19" name="Freeform 161">
                  <a:extLst>
                    <a:ext uri="{FF2B5EF4-FFF2-40B4-BE49-F238E27FC236}">
                      <a16:creationId xmlns:a16="http://schemas.microsoft.com/office/drawing/2014/main" id="{0EFDE872-9FED-4305-A404-D81F88C6334D}"/>
                    </a:ext>
                  </a:extLst>
                </p:cNvPr>
                <p:cNvSpPr>
                  <a:spLocks/>
                </p:cNvSpPr>
                <p:nvPr/>
              </p:nvSpPr>
              <p:spPr bwMode="auto">
                <a:xfrm>
                  <a:off x="3905" y="3062"/>
                  <a:ext cx="387" cy="558"/>
                </a:xfrm>
                <a:custGeom>
                  <a:avLst/>
                  <a:gdLst>
                    <a:gd name="T0" fmla="*/ 130 w 164"/>
                    <a:gd name="T1" fmla="*/ 26 h 237"/>
                    <a:gd name="T2" fmla="*/ 62 w 164"/>
                    <a:gd name="T3" fmla="*/ 0 h 237"/>
                    <a:gd name="T4" fmla="*/ 30 w 164"/>
                    <a:gd name="T5" fmla="*/ 32 h 237"/>
                    <a:gd name="T6" fmla="*/ 0 w 164"/>
                    <a:gd name="T7" fmla="*/ 237 h 237"/>
                    <a:gd name="T8" fmla="*/ 5 w 164"/>
                    <a:gd name="T9" fmla="*/ 237 h 237"/>
                    <a:gd name="T10" fmla="*/ 152 w 164"/>
                    <a:gd name="T11" fmla="*/ 219 h 237"/>
                    <a:gd name="T12" fmla="*/ 164 w 164"/>
                    <a:gd name="T13" fmla="*/ 173 h 237"/>
                    <a:gd name="T14" fmla="*/ 130 w 164"/>
                    <a:gd name="T15" fmla="*/ 26 h 2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237">
                      <a:moveTo>
                        <a:pt x="130" y="26"/>
                      </a:moveTo>
                      <a:cubicBezTo>
                        <a:pt x="62" y="0"/>
                        <a:pt x="62" y="0"/>
                        <a:pt x="62" y="0"/>
                      </a:cubicBezTo>
                      <a:cubicBezTo>
                        <a:pt x="30" y="32"/>
                        <a:pt x="30" y="32"/>
                        <a:pt x="30" y="32"/>
                      </a:cubicBezTo>
                      <a:cubicBezTo>
                        <a:pt x="0" y="237"/>
                        <a:pt x="0" y="237"/>
                        <a:pt x="0" y="237"/>
                      </a:cubicBezTo>
                      <a:cubicBezTo>
                        <a:pt x="2" y="237"/>
                        <a:pt x="3" y="237"/>
                        <a:pt x="5" y="237"/>
                      </a:cubicBezTo>
                      <a:cubicBezTo>
                        <a:pt x="56" y="237"/>
                        <a:pt x="105" y="231"/>
                        <a:pt x="152" y="219"/>
                      </a:cubicBezTo>
                      <a:cubicBezTo>
                        <a:pt x="157" y="204"/>
                        <a:pt x="161" y="189"/>
                        <a:pt x="164" y="173"/>
                      </a:cubicBezTo>
                      <a:lnTo>
                        <a:pt x="130" y="26"/>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20" name="Freeform 162">
                  <a:extLst>
                    <a:ext uri="{FF2B5EF4-FFF2-40B4-BE49-F238E27FC236}">
                      <a16:creationId xmlns:a16="http://schemas.microsoft.com/office/drawing/2014/main" id="{F7E58FF3-A8C7-40D8-9B33-D19F88E2B3B3}"/>
                    </a:ext>
                  </a:extLst>
                </p:cNvPr>
                <p:cNvSpPr>
                  <a:spLocks/>
                </p:cNvSpPr>
                <p:nvPr/>
              </p:nvSpPr>
              <p:spPr bwMode="auto">
                <a:xfrm>
                  <a:off x="3969" y="2873"/>
                  <a:ext cx="243" cy="264"/>
                </a:xfrm>
                <a:custGeom>
                  <a:avLst/>
                  <a:gdLst>
                    <a:gd name="T0" fmla="*/ 0 w 243"/>
                    <a:gd name="T1" fmla="*/ 9 h 264"/>
                    <a:gd name="T2" fmla="*/ 7 w 243"/>
                    <a:gd name="T3" fmla="*/ 264 h 264"/>
                    <a:gd name="T4" fmla="*/ 243 w 243"/>
                    <a:gd name="T5" fmla="*/ 250 h 264"/>
                    <a:gd name="T6" fmla="*/ 224 w 243"/>
                    <a:gd name="T7" fmla="*/ 0 h 264"/>
                    <a:gd name="T8" fmla="*/ 0 w 243"/>
                    <a:gd name="T9" fmla="*/ 9 h 264"/>
                  </a:gdLst>
                  <a:ahLst/>
                  <a:cxnLst>
                    <a:cxn ang="0">
                      <a:pos x="T0" y="T1"/>
                    </a:cxn>
                    <a:cxn ang="0">
                      <a:pos x="T2" y="T3"/>
                    </a:cxn>
                    <a:cxn ang="0">
                      <a:pos x="T4" y="T5"/>
                    </a:cxn>
                    <a:cxn ang="0">
                      <a:pos x="T6" y="T7"/>
                    </a:cxn>
                    <a:cxn ang="0">
                      <a:pos x="T8" y="T9"/>
                    </a:cxn>
                  </a:cxnLst>
                  <a:rect l="0" t="0" r="r" b="b"/>
                  <a:pathLst>
                    <a:path w="243" h="264">
                      <a:moveTo>
                        <a:pt x="0" y="9"/>
                      </a:moveTo>
                      <a:lnTo>
                        <a:pt x="7" y="264"/>
                      </a:lnTo>
                      <a:lnTo>
                        <a:pt x="243" y="250"/>
                      </a:lnTo>
                      <a:lnTo>
                        <a:pt x="224" y="0"/>
                      </a:lnTo>
                      <a:lnTo>
                        <a:pt x="0" y="9"/>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21" name="Freeform 163">
                  <a:extLst>
                    <a:ext uri="{FF2B5EF4-FFF2-40B4-BE49-F238E27FC236}">
                      <a16:creationId xmlns:a16="http://schemas.microsoft.com/office/drawing/2014/main" id="{7DF30DA6-9838-4576-B177-9D643D87164D}"/>
                    </a:ext>
                  </a:extLst>
                </p:cNvPr>
                <p:cNvSpPr>
                  <a:spLocks/>
                </p:cNvSpPr>
                <p:nvPr/>
              </p:nvSpPr>
              <p:spPr bwMode="auto">
                <a:xfrm>
                  <a:off x="3117" y="1180"/>
                  <a:ext cx="1484" cy="1660"/>
                </a:xfrm>
                <a:custGeom>
                  <a:avLst/>
                  <a:gdLst>
                    <a:gd name="T0" fmla="*/ 346 w 629"/>
                    <a:gd name="T1" fmla="*/ 0 h 704"/>
                    <a:gd name="T2" fmla="*/ 346 w 629"/>
                    <a:gd name="T3" fmla="*/ 0 h 704"/>
                    <a:gd name="T4" fmla="*/ 63 w 629"/>
                    <a:gd name="T5" fmla="*/ 260 h 704"/>
                    <a:gd name="T6" fmla="*/ 49 w 629"/>
                    <a:gd name="T7" fmla="*/ 258 h 704"/>
                    <a:gd name="T8" fmla="*/ 0 w 629"/>
                    <a:gd name="T9" fmla="*/ 307 h 704"/>
                    <a:gd name="T10" fmla="*/ 0 w 629"/>
                    <a:gd name="T11" fmla="*/ 363 h 704"/>
                    <a:gd name="T12" fmla="*/ 70 w 629"/>
                    <a:gd name="T13" fmla="*/ 434 h 704"/>
                    <a:gd name="T14" fmla="*/ 78 w 629"/>
                    <a:gd name="T15" fmla="*/ 434 h 704"/>
                    <a:gd name="T16" fmla="*/ 346 w 629"/>
                    <a:gd name="T17" fmla="*/ 704 h 704"/>
                    <a:gd name="T18" fmla="*/ 346 w 629"/>
                    <a:gd name="T19" fmla="*/ 704 h 704"/>
                    <a:gd name="T20" fmla="*/ 629 w 629"/>
                    <a:gd name="T21" fmla="*/ 420 h 704"/>
                    <a:gd name="T22" fmla="*/ 629 w 629"/>
                    <a:gd name="T23" fmla="*/ 284 h 704"/>
                    <a:gd name="T24" fmla="*/ 346 w 629"/>
                    <a:gd name="T25" fmla="*/ 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9" h="704">
                      <a:moveTo>
                        <a:pt x="346" y="0"/>
                      </a:moveTo>
                      <a:cubicBezTo>
                        <a:pt x="346" y="0"/>
                        <a:pt x="346" y="0"/>
                        <a:pt x="346" y="0"/>
                      </a:cubicBezTo>
                      <a:cubicBezTo>
                        <a:pt x="197" y="0"/>
                        <a:pt x="75" y="115"/>
                        <a:pt x="63" y="260"/>
                      </a:cubicBezTo>
                      <a:cubicBezTo>
                        <a:pt x="59" y="259"/>
                        <a:pt x="54" y="258"/>
                        <a:pt x="49" y="258"/>
                      </a:cubicBezTo>
                      <a:cubicBezTo>
                        <a:pt x="22" y="258"/>
                        <a:pt x="0" y="280"/>
                        <a:pt x="0" y="307"/>
                      </a:cubicBezTo>
                      <a:cubicBezTo>
                        <a:pt x="0" y="363"/>
                        <a:pt x="0" y="363"/>
                        <a:pt x="0" y="363"/>
                      </a:cubicBezTo>
                      <a:cubicBezTo>
                        <a:pt x="0" y="402"/>
                        <a:pt x="31" y="434"/>
                        <a:pt x="70" y="434"/>
                      </a:cubicBezTo>
                      <a:cubicBezTo>
                        <a:pt x="78" y="434"/>
                        <a:pt x="78" y="434"/>
                        <a:pt x="78" y="434"/>
                      </a:cubicBezTo>
                      <a:cubicBezTo>
                        <a:pt x="85" y="584"/>
                        <a:pt x="194" y="704"/>
                        <a:pt x="346" y="704"/>
                      </a:cubicBezTo>
                      <a:cubicBezTo>
                        <a:pt x="346" y="704"/>
                        <a:pt x="346" y="704"/>
                        <a:pt x="346" y="704"/>
                      </a:cubicBezTo>
                      <a:cubicBezTo>
                        <a:pt x="502" y="704"/>
                        <a:pt x="629" y="577"/>
                        <a:pt x="629" y="420"/>
                      </a:cubicBezTo>
                      <a:cubicBezTo>
                        <a:pt x="629" y="284"/>
                        <a:pt x="629" y="284"/>
                        <a:pt x="629" y="284"/>
                      </a:cubicBezTo>
                      <a:cubicBezTo>
                        <a:pt x="629" y="127"/>
                        <a:pt x="502" y="0"/>
                        <a:pt x="346" y="0"/>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22" name="Freeform 164">
                  <a:extLst>
                    <a:ext uri="{FF2B5EF4-FFF2-40B4-BE49-F238E27FC236}">
                      <a16:creationId xmlns:a16="http://schemas.microsoft.com/office/drawing/2014/main" id="{5B9BB006-8534-4522-9020-B743A228E0EB}"/>
                    </a:ext>
                  </a:extLst>
                </p:cNvPr>
                <p:cNvSpPr>
                  <a:spLocks/>
                </p:cNvSpPr>
                <p:nvPr/>
              </p:nvSpPr>
              <p:spPr bwMode="auto">
                <a:xfrm>
                  <a:off x="3929" y="1852"/>
                  <a:ext cx="672" cy="988"/>
                </a:xfrm>
                <a:custGeom>
                  <a:avLst/>
                  <a:gdLst>
                    <a:gd name="T0" fmla="*/ 2 w 285"/>
                    <a:gd name="T1" fmla="*/ 419 h 419"/>
                    <a:gd name="T2" fmla="*/ 285 w 285"/>
                    <a:gd name="T3" fmla="*/ 135 h 419"/>
                    <a:gd name="T4" fmla="*/ 285 w 285"/>
                    <a:gd name="T5" fmla="*/ 3 h 419"/>
                    <a:gd name="T6" fmla="*/ 246 w 285"/>
                    <a:gd name="T7" fmla="*/ 1 h 419"/>
                    <a:gd name="T8" fmla="*/ 130 w 285"/>
                    <a:gd name="T9" fmla="*/ 1 h 419"/>
                    <a:gd name="T10" fmla="*/ 135 w 285"/>
                    <a:gd name="T11" fmla="*/ 67 h 419"/>
                    <a:gd name="T12" fmla="*/ 164 w 285"/>
                    <a:gd name="T13" fmla="*/ 127 h 419"/>
                    <a:gd name="T14" fmla="*/ 147 w 285"/>
                    <a:gd name="T15" fmla="*/ 162 h 419"/>
                    <a:gd name="T16" fmla="*/ 106 w 285"/>
                    <a:gd name="T17" fmla="*/ 173 h 419"/>
                    <a:gd name="T18" fmla="*/ 88 w 285"/>
                    <a:gd name="T19" fmla="*/ 197 h 419"/>
                    <a:gd name="T20" fmla="*/ 98 w 285"/>
                    <a:gd name="T21" fmla="*/ 287 h 419"/>
                    <a:gd name="T22" fmla="*/ 30 w 285"/>
                    <a:gd name="T23" fmla="*/ 406 h 419"/>
                    <a:gd name="T24" fmla="*/ 0 w 285"/>
                    <a:gd name="T25" fmla="*/ 419 h 419"/>
                    <a:gd name="T26" fmla="*/ 2 w 285"/>
                    <a:gd name="T27" fmla="*/ 41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419">
                      <a:moveTo>
                        <a:pt x="2" y="419"/>
                      </a:moveTo>
                      <a:cubicBezTo>
                        <a:pt x="158" y="419"/>
                        <a:pt x="285" y="292"/>
                        <a:pt x="285" y="135"/>
                      </a:cubicBezTo>
                      <a:cubicBezTo>
                        <a:pt x="285" y="3"/>
                        <a:pt x="285" y="3"/>
                        <a:pt x="285" y="3"/>
                      </a:cubicBezTo>
                      <a:cubicBezTo>
                        <a:pt x="285" y="0"/>
                        <a:pt x="260" y="1"/>
                        <a:pt x="246" y="1"/>
                      </a:cubicBezTo>
                      <a:cubicBezTo>
                        <a:pt x="130" y="1"/>
                        <a:pt x="130" y="1"/>
                        <a:pt x="130" y="1"/>
                      </a:cubicBezTo>
                      <a:cubicBezTo>
                        <a:pt x="130" y="1"/>
                        <a:pt x="115" y="27"/>
                        <a:pt x="135" y="67"/>
                      </a:cubicBezTo>
                      <a:cubicBezTo>
                        <a:pt x="164" y="127"/>
                        <a:pt x="164" y="127"/>
                        <a:pt x="164" y="127"/>
                      </a:cubicBezTo>
                      <a:cubicBezTo>
                        <a:pt x="171" y="141"/>
                        <a:pt x="163" y="158"/>
                        <a:pt x="147" y="162"/>
                      </a:cubicBezTo>
                      <a:cubicBezTo>
                        <a:pt x="106" y="173"/>
                        <a:pt x="106" y="173"/>
                        <a:pt x="106" y="173"/>
                      </a:cubicBezTo>
                      <a:cubicBezTo>
                        <a:pt x="95" y="176"/>
                        <a:pt x="88" y="186"/>
                        <a:pt x="88" y="197"/>
                      </a:cubicBezTo>
                      <a:cubicBezTo>
                        <a:pt x="98" y="287"/>
                        <a:pt x="98" y="287"/>
                        <a:pt x="98" y="287"/>
                      </a:cubicBezTo>
                      <a:cubicBezTo>
                        <a:pt x="105" y="338"/>
                        <a:pt x="77" y="386"/>
                        <a:pt x="30" y="406"/>
                      </a:cubicBezTo>
                      <a:cubicBezTo>
                        <a:pt x="0" y="419"/>
                        <a:pt x="0" y="419"/>
                        <a:pt x="0" y="419"/>
                      </a:cubicBezTo>
                      <a:cubicBezTo>
                        <a:pt x="1" y="419"/>
                        <a:pt x="1" y="419"/>
                        <a:pt x="2" y="419"/>
                      </a:cubicBezTo>
                      <a:close/>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23" name="Oval 165">
                  <a:extLst>
                    <a:ext uri="{FF2B5EF4-FFF2-40B4-BE49-F238E27FC236}">
                      <a16:creationId xmlns:a16="http://schemas.microsoft.com/office/drawing/2014/main" id="{AFA753B7-671E-4880-8E9D-4090E86F1BE9}"/>
                    </a:ext>
                  </a:extLst>
                </p:cNvPr>
                <p:cNvSpPr>
                  <a:spLocks noChangeArrowheads="1"/>
                </p:cNvSpPr>
                <p:nvPr/>
              </p:nvSpPr>
              <p:spPr bwMode="auto">
                <a:xfrm>
                  <a:off x="3752" y="1932"/>
                  <a:ext cx="104" cy="10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24" name="Oval 166">
                  <a:extLst>
                    <a:ext uri="{FF2B5EF4-FFF2-40B4-BE49-F238E27FC236}">
                      <a16:creationId xmlns:a16="http://schemas.microsoft.com/office/drawing/2014/main" id="{C2565091-F70B-4BE2-8FE0-7EDF7AA7B58D}"/>
                    </a:ext>
                  </a:extLst>
                </p:cNvPr>
                <p:cNvSpPr>
                  <a:spLocks noChangeArrowheads="1"/>
                </p:cNvSpPr>
                <p:nvPr/>
              </p:nvSpPr>
              <p:spPr bwMode="auto">
                <a:xfrm>
                  <a:off x="4335" y="1934"/>
                  <a:ext cx="94"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25" name="Freeform 167">
                  <a:extLst>
                    <a:ext uri="{FF2B5EF4-FFF2-40B4-BE49-F238E27FC236}">
                      <a16:creationId xmlns:a16="http://schemas.microsoft.com/office/drawing/2014/main" id="{E20FE0B3-7854-4FEE-A532-5311D379B930}"/>
                    </a:ext>
                  </a:extLst>
                </p:cNvPr>
                <p:cNvSpPr>
                  <a:spLocks/>
                </p:cNvSpPr>
                <p:nvPr/>
              </p:nvSpPr>
              <p:spPr bwMode="auto">
                <a:xfrm>
                  <a:off x="3233" y="1180"/>
                  <a:ext cx="1368" cy="1724"/>
                </a:xfrm>
                <a:custGeom>
                  <a:avLst/>
                  <a:gdLst>
                    <a:gd name="T0" fmla="*/ 537 w 580"/>
                    <a:gd name="T1" fmla="*/ 486 h 731"/>
                    <a:gd name="T2" fmla="*/ 417 w 580"/>
                    <a:gd name="T3" fmla="*/ 477 h 731"/>
                    <a:gd name="T4" fmla="*/ 383 w 580"/>
                    <a:gd name="T5" fmla="*/ 490 h 731"/>
                    <a:gd name="T6" fmla="*/ 357 w 580"/>
                    <a:gd name="T7" fmla="*/ 479 h 731"/>
                    <a:gd name="T8" fmla="*/ 237 w 580"/>
                    <a:gd name="T9" fmla="*/ 479 h 731"/>
                    <a:gd name="T10" fmla="*/ 182 w 580"/>
                    <a:gd name="T11" fmla="*/ 508 h 731"/>
                    <a:gd name="T12" fmla="*/ 94 w 580"/>
                    <a:gd name="T13" fmla="*/ 419 h 731"/>
                    <a:gd name="T14" fmla="*/ 101 w 580"/>
                    <a:gd name="T15" fmla="*/ 292 h 731"/>
                    <a:gd name="T16" fmla="*/ 128 w 580"/>
                    <a:gd name="T17" fmla="*/ 252 h 731"/>
                    <a:gd name="T18" fmla="*/ 139 w 580"/>
                    <a:gd name="T19" fmla="*/ 247 h 731"/>
                    <a:gd name="T20" fmla="*/ 166 w 580"/>
                    <a:gd name="T21" fmla="*/ 205 h 731"/>
                    <a:gd name="T22" fmla="*/ 166 w 580"/>
                    <a:gd name="T23" fmla="*/ 180 h 731"/>
                    <a:gd name="T24" fmla="*/ 224 w 580"/>
                    <a:gd name="T25" fmla="*/ 128 h 731"/>
                    <a:gd name="T26" fmla="*/ 303 w 580"/>
                    <a:gd name="T27" fmla="*/ 137 h 731"/>
                    <a:gd name="T28" fmla="*/ 416 w 580"/>
                    <a:gd name="T29" fmla="*/ 182 h 731"/>
                    <a:gd name="T30" fmla="*/ 475 w 580"/>
                    <a:gd name="T31" fmla="*/ 226 h 731"/>
                    <a:gd name="T32" fmla="*/ 469 w 580"/>
                    <a:gd name="T33" fmla="*/ 143 h 731"/>
                    <a:gd name="T34" fmla="*/ 540 w 580"/>
                    <a:gd name="T35" fmla="*/ 193 h 731"/>
                    <a:gd name="T36" fmla="*/ 513 w 580"/>
                    <a:gd name="T37" fmla="*/ 105 h 731"/>
                    <a:gd name="T38" fmla="*/ 556 w 580"/>
                    <a:gd name="T39" fmla="*/ 116 h 731"/>
                    <a:gd name="T40" fmla="*/ 290 w 580"/>
                    <a:gd name="T41" fmla="*/ 0 h 731"/>
                    <a:gd name="T42" fmla="*/ 13 w 580"/>
                    <a:gd name="T43" fmla="*/ 223 h 731"/>
                    <a:gd name="T44" fmla="*/ 0 w 580"/>
                    <a:gd name="T45" fmla="*/ 258 h 731"/>
                    <a:gd name="T46" fmla="*/ 50 w 580"/>
                    <a:gd name="T47" fmla="*/ 307 h 731"/>
                    <a:gd name="T48" fmla="*/ 50 w 580"/>
                    <a:gd name="T49" fmla="*/ 434 h 731"/>
                    <a:gd name="T50" fmla="*/ 21 w 580"/>
                    <a:gd name="T51" fmla="*/ 434 h 731"/>
                    <a:gd name="T52" fmla="*/ 14 w 580"/>
                    <a:gd name="T53" fmla="*/ 433 h 731"/>
                    <a:gd name="T54" fmla="*/ 57 w 580"/>
                    <a:gd name="T55" fmla="*/ 572 h 731"/>
                    <a:gd name="T56" fmla="*/ 57 w 580"/>
                    <a:gd name="T57" fmla="*/ 572 h 731"/>
                    <a:gd name="T58" fmla="*/ 305 w 580"/>
                    <a:gd name="T59" fmla="*/ 731 h 731"/>
                    <a:gd name="T60" fmla="*/ 377 w 580"/>
                    <a:gd name="T61" fmla="*/ 731 h 731"/>
                    <a:gd name="T62" fmla="*/ 580 w 580"/>
                    <a:gd name="T63" fmla="*/ 528 h 731"/>
                    <a:gd name="T64" fmla="*/ 580 w 580"/>
                    <a:gd name="T65" fmla="*/ 506 h 731"/>
                    <a:gd name="T66" fmla="*/ 557 w 580"/>
                    <a:gd name="T67" fmla="*/ 493 h 731"/>
                    <a:gd name="T68" fmla="*/ 537 w 580"/>
                    <a:gd name="T69" fmla="*/ 486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0" h="731">
                      <a:moveTo>
                        <a:pt x="537" y="486"/>
                      </a:moveTo>
                      <a:cubicBezTo>
                        <a:pt x="500" y="466"/>
                        <a:pt x="456" y="462"/>
                        <a:pt x="417" y="477"/>
                      </a:cubicBezTo>
                      <a:cubicBezTo>
                        <a:pt x="383" y="490"/>
                        <a:pt x="383" y="490"/>
                        <a:pt x="383" y="490"/>
                      </a:cubicBezTo>
                      <a:cubicBezTo>
                        <a:pt x="357" y="479"/>
                        <a:pt x="357" y="479"/>
                        <a:pt x="357" y="479"/>
                      </a:cubicBezTo>
                      <a:cubicBezTo>
                        <a:pt x="319" y="461"/>
                        <a:pt x="275" y="461"/>
                        <a:pt x="237" y="479"/>
                      </a:cubicBezTo>
                      <a:cubicBezTo>
                        <a:pt x="182" y="508"/>
                        <a:pt x="182" y="508"/>
                        <a:pt x="182" y="508"/>
                      </a:cubicBezTo>
                      <a:cubicBezTo>
                        <a:pt x="182" y="508"/>
                        <a:pt x="94" y="505"/>
                        <a:pt x="94" y="419"/>
                      </a:cubicBezTo>
                      <a:cubicBezTo>
                        <a:pt x="101" y="292"/>
                        <a:pt x="101" y="292"/>
                        <a:pt x="101" y="292"/>
                      </a:cubicBezTo>
                      <a:cubicBezTo>
                        <a:pt x="102" y="275"/>
                        <a:pt x="113" y="260"/>
                        <a:pt x="128" y="252"/>
                      </a:cubicBezTo>
                      <a:cubicBezTo>
                        <a:pt x="139" y="247"/>
                        <a:pt x="139" y="247"/>
                        <a:pt x="139" y="247"/>
                      </a:cubicBezTo>
                      <a:cubicBezTo>
                        <a:pt x="155" y="240"/>
                        <a:pt x="166" y="223"/>
                        <a:pt x="166" y="205"/>
                      </a:cubicBezTo>
                      <a:cubicBezTo>
                        <a:pt x="166" y="180"/>
                        <a:pt x="166" y="180"/>
                        <a:pt x="166" y="180"/>
                      </a:cubicBezTo>
                      <a:cubicBezTo>
                        <a:pt x="166" y="149"/>
                        <a:pt x="193" y="125"/>
                        <a:pt x="224" y="128"/>
                      </a:cubicBezTo>
                      <a:cubicBezTo>
                        <a:pt x="303" y="137"/>
                        <a:pt x="303" y="137"/>
                        <a:pt x="303" y="137"/>
                      </a:cubicBezTo>
                      <a:cubicBezTo>
                        <a:pt x="344" y="141"/>
                        <a:pt x="383" y="157"/>
                        <a:pt x="416" y="182"/>
                      </a:cubicBezTo>
                      <a:cubicBezTo>
                        <a:pt x="475" y="226"/>
                        <a:pt x="475" y="226"/>
                        <a:pt x="475" y="226"/>
                      </a:cubicBezTo>
                      <a:cubicBezTo>
                        <a:pt x="469" y="143"/>
                        <a:pt x="469" y="143"/>
                        <a:pt x="469" y="143"/>
                      </a:cubicBezTo>
                      <a:cubicBezTo>
                        <a:pt x="540" y="193"/>
                        <a:pt x="540" y="193"/>
                        <a:pt x="540" y="193"/>
                      </a:cubicBezTo>
                      <a:cubicBezTo>
                        <a:pt x="513" y="105"/>
                        <a:pt x="513" y="105"/>
                        <a:pt x="513" y="105"/>
                      </a:cubicBezTo>
                      <a:cubicBezTo>
                        <a:pt x="556" y="116"/>
                        <a:pt x="556" y="116"/>
                        <a:pt x="556" y="116"/>
                      </a:cubicBezTo>
                      <a:cubicBezTo>
                        <a:pt x="556" y="116"/>
                        <a:pt x="508" y="0"/>
                        <a:pt x="290" y="0"/>
                      </a:cubicBezTo>
                      <a:cubicBezTo>
                        <a:pt x="72" y="0"/>
                        <a:pt x="13" y="148"/>
                        <a:pt x="13" y="223"/>
                      </a:cubicBezTo>
                      <a:cubicBezTo>
                        <a:pt x="13" y="233"/>
                        <a:pt x="0" y="245"/>
                        <a:pt x="0" y="258"/>
                      </a:cubicBezTo>
                      <a:cubicBezTo>
                        <a:pt x="27" y="258"/>
                        <a:pt x="50" y="280"/>
                        <a:pt x="50" y="307"/>
                      </a:cubicBezTo>
                      <a:cubicBezTo>
                        <a:pt x="50" y="434"/>
                        <a:pt x="50" y="434"/>
                        <a:pt x="50" y="434"/>
                      </a:cubicBezTo>
                      <a:cubicBezTo>
                        <a:pt x="21" y="434"/>
                        <a:pt x="21" y="434"/>
                        <a:pt x="21" y="434"/>
                      </a:cubicBezTo>
                      <a:cubicBezTo>
                        <a:pt x="19" y="434"/>
                        <a:pt x="16" y="433"/>
                        <a:pt x="14" y="433"/>
                      </a:cubicBezTo>
                      <a:cubicBezTo>
                        <a:pt x="22" y="483"/>
                        <a:pt x="35" y="532"/>
                        <a:pt x="57" y="572"/>
                      </a:cubicBezTo>
                      <a:cubicBezTo>
                        <a:pt x="57" y="572"/>
                        <a:pt x="57" y="572"/>
                        <a:pt x="57" y="572"/>
                      </a:cubicBezTo>
                      <a:cubicBezTo>
                        <a:pt x="102" y="669"/>
                        <a:pt x="198" y="731"/>
                        <a:pt x="305" y="731"/>
                      </a:cubicBezTo>
                      <a:cubicBezTo>
                        <a:pt x="377" y="731"/>
                        <a:pt x="377" y="731"/>
                        <a:pt x="377" y="731"/>
                      </a:cubicBezTo>
                      <a:cubicBezTo>
                        <a:pt x="489" y="731"/>
                        <a:pt x="580" y="640"/>
                        <a:pt x="580" y="528"/>
                      </a:cubicBezTo>
                      <a:cubicBezTo>
                        <a:pt x="580" y="506"/>
                        <a:pt x="580" y="506"/>
                        <a:pt x="580" y="506"/>
                      </a:cubicBezTo>
                      <a:cubicBezTo>
                        <a:pt x="557" y="493"/>
                        <a:pt x="557" y="493"/>
                        <a:pt x="557" y="493"/>
                      </a:cubicBezTo>
                      <a:lnTo>
                        <a:pt x="537" y="4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26" name="Freeform 168">
                  <a:extLst>
                    <a:ext uri="{FF2B5EF4-FFF2-40B4-BE49-F238E27FC236}">
                      <a16:creationId xmlns:a16="http://schemas.microsoft.com/office/drawing/2014/main" id="{F806435F-42EE-4C24-87A3-71BF10F8597F}"/>
                    </a:ext>
                  </a:extLst>
                </p:cNvPr>
                <p:cNvSpPr>
                  <a:spLocks/>
                </p:cNvSpPr>
                <p:nvPr/>
              </p:nvSpPr>
              <p:spPr bwMode="auto">
                <a:xfrm>
                  <a:off x="3839" y="2380"/>
                  <a:ext cx="479" cy="132"/>
                </a:xfrm>
                <a:custGeom>
                  <a:avLst/>
                  <a:gdLst>
                    <a:gd name="T0" fmla="*/ 0 w 203"/>
                    <a:gd name="T1" fmla="*/ 0 h 56"/>
                    <a:gd name="T2" fmla="*/ 203 w 203"/>
                    <a:gd name="T3" fmla="*/ 0 h 56"/>
                    <a:gd name="T4" fmla="*/ 115 w 203"/>
                    <a:gd name="T5" fmla="*/ 56 h 56"/>
                    <a:gd name="T6" fmla="*/ 0 w 203"/>
                    <a:gd name="T7" fmla="*/ 0 h 56"/>
                  </a:gdLst>
                  <a:ahLst/>
                  <a:cxnLst>
                    <a:cxn ang="0">
                      <a:pos x="T0" y="T1"/>
                    </a:cxn>
                    <a:cxn ang="0">
                      <a:pos x="T2" y="T3"/>
                    </a:cxn>
                    <a:cxn ang="0">
                      <a:pos x="T4" y="T5"/>
                    </a:cxn>
                    <a:cxn ang="0">
                      <a:pos x="T6" y="T7"/>
                    </a:cxn>
                  </a:cxnLst>
                  <a:rect l="0" t="0" r="r" b="b"/>
                  <a:pathLst>
                    <a:path w="203" h="56">
                      <a:moveTo>
                        <a:pt x="0" y="0"/>
                      </a:moveTo>
                      <a:cubicBezTo>
                        <a:pt x="203" y="0"/>
                        <a:pt x="203" y="0"/>
                        <a:pt x="203" y="0"/>
                      </a:cubicBezTo>
                      <a:cubicBezTo>
                        <a:pt x="203" y="0"/>
                        <a:pt x="180" y="56"/>
                        <a:pt x="115" y="56"/>
                      </a:cubicBezTo>
                      <a:cubicBezTo>
                        <a:pt x="49" y="56"/>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27" name="Freeform 169">
                  <a:extLst>
                    <a:ext uri="{FF2B5EF4-FFF2-40B4-BE49-F238E27FC236}">
                      <a16:creationId xmlns:a16="http://schemas.microsoft.com/office/drawing/2014/main" id="{64191B29-9A83-485E-9600-99FE770A34F1}"/>
                    </a:ext>
                  </a:extLst>
                </p:cNvPr>
                <p:cNvSpPr>
                  <a:spLocks/>
                </p:cNvSpPr>
                <p:nvPr/>
              </p:nvSpPr>
              <p:spPr bwMode="auto">
                <a:xfrm>
                  <a:off x="4167" y="1899"/>
                  <a:ext cx="149" cy="252"/>
                </a:xfrm>
                <a:custGeom>
                  <a:avLst/>
                  <a:gdLst>
                    <a:gd name="T0" fmla="*/ 149 w 149"/>
                    <a:gd name="T1" fmla="*/ 252 h 252"/>
                    <a:gd name="T2" fmla="*/ 24 w 149"/>
                    <a:gd name="T3" fmla="*/ 0 h 252"/>
                    <a:gd name="T4" fmla="*/ 0 w 149"/>
                    <a:gd name="T5" fmla="*/ 212 h 252"/>
                    <a:gd name="T6" fmla="*/ 149 w 149"/>
                    <a:gd name="T7" fmla="*/ 252 h 252"/>
                  </a:gdLst>
                  <a:ahLst/>
                  <a:cxnLst>
                    <a:cxn ang="0">
                      <a:pos x="T0" y="T1"/>
                    </a:cxn>
                    <a:cxn ang="0">
                      <a:pos x="T2" y="T3"/>
                    </a:cxn>
                    <a:cxn ang="0">
                      <a:pos x="T4" y="T5"/>
                    </a:cxn>
                    <a:cxn ang="0">
                      <a:pos x="T6" y="T7"/>
                    </a:cxn>
                  </a:cxnLst>
                  <a:rect l="0" t="0" r="r" b="b"/>
                  <a:pathLst>
                    <a:path w="149" h="252">
                      <a:moveTo>
                        <a:pt x="149" y="252"/>
                      </a:moveTo>
                      <a:lnTo>
                        <a:pt x="24" y="0"/>
                      </a:lnTo>
                      <a:lnTo>
                        <a:pt x="0" y="212"/>
                      </a:lnTo>
                      <a:lnTo>
                        <a:pt x="149" y="252"/>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28" name="Freeform 170">
                  <a:extLst>
                    <a:ext uri="{FF2B5EF4-FFF2-40B4-BE49-F238E27FC236}">
                      <a16:creationId xmlns:a16="http://schemas.microsoft.com/office/drawing/2014/main" id="{9CF6B2AA-FDF4-4DEC-A0CC-84539B1BC412}"/>
                    </a:ext>
                  </a:extLst>
                </p:cNvPr>
                <p:cNvSpPr>
                  <a:spLocks noEditPoints="1"/>
                </p:cNvSpPr>
                <p:nvPr/>
              </p:nvSpPr>
              <p:spPr bwMode="auto">
                <a:xfrm>
                  <a:off x="3325" y="1769"/>
                  <a:ext cx="1255" cy="366"/>
                </a:xfrm>
                <a:custGeom>
                  <a:avLst/>
                  <a:gdLst>
                    <a:gd name="T0" fmla="*/ 495 w 532"/>
                    <a:gd name="T1" fmla="*/ 26 h 155"/>
                    <a:gd name="T2" fmla="*/ 395 w 532"/>
                    <a:gd name="T3" fmla="*/ 26 h 155"/>
                    <a:gd name="T4" fmla="*/ 279 w 532"/>
                    <a:gd name="T5" fmla="*/ 19 h 155"/>
                    <a:gd name="T6" fmla="*/ 265 w 532"/>
                    <a:gd name="T7" fmla="*/ 26 h 155"/>
                    <a:gd name="T8" fmla="*/ 168 w 532"/>
                    <a:gd name="T9" fmla="*/ 26 h 155"/>
                    <a:gd name="T10" fmla="*/ 154 w 532"/>
                    <a:gd name="T11" fmla="*/ 26 h 155"/>
                    <a:gd name="T12" fmla="*/ 0 w 532"/>
                    <a:gd name="T13" fmla="*/ 26 h 155"/>
                    <a:gd name="T14" fmla="*/ 1 w 532"/>
                    <a:gd name="T15" fmla="*/ 28 h 155"/>
                    <a:gd name="T16" fmla="*/ 9 w 532"/>
                    <a:gd name="T17" fmla="*/ 47 h 155"/>
                    <a:gd name="T18" fmla="*/ 9 w 532"/>
                    <a:gd name="T19" fmla="*/ 47 h 155"/>
                    <a:gd name="T20" fmla="*/ 122 w 532"/>
                    <a:gd name="T21" fmla="*/ 47 h 155"/>
                    <a:gd name="T22" fmla="*/ 117 w 532"/>
                    <a:gd name="T23" fmla="*/ 63 h 155"/>
                    <a:gd name="T24" fmla="*/ 117 w 532"/>
                    <a:gd name="T25" fmla="*/ 106 h 155"/>
                    <a:gd name="T26" fmla="*/ 166 w 532"/>
                    <a:gd name="T27" fmla="*/ 155 h 155"/>
                    <a:gd name="T28" fmla="*/ 245 w 532"/>
                    <a:gd name="T29" fmla="*/ 155 h 155"/>
                    <a:gd name="T30" fmla="*/ 293 w 532"/>
                    <a:gd name="T31" fmla="*/ 106 h 155"/>
                    <a:gd name="T32" fmla="*/ 293 w 532"/>
                    <a:gd name="T33" fmla="*/ 35 h 155"/>
                    <a:gd name="T34" fmla="*/ 372 w 532"/>
                    <a:gd name="T35" fmla="*/ 37 h 155"/>
                    <a:gd name="T36" fmla="*/ 372 w 532"/>
                    <a:gd name="T37" fmla="*/ 39 h 155"/>
                    <a:gd name="T38" fmla="*/ 385 w 532"/>
                    <a:gd name="T39" fmla="*/ 91 h 155"/>
                    <a:gd name="T40" fmla="*/ 393 w 532"/>
                    <a:gd name="T41" fmla="*/ 108 h 155"/>
                    <a:gd name="T42" fmla="*/ 393 w 532"/>
                    <a:gd name="T43" fmla="*/ 106 h 155"/>
                    <a:gd name="T44" fmla="*/ 393 w 532"/>
                    <a:gd name="T45" fmla="*/ 47 h 155"/>
                    <a:gd name="T46" fmla="*/ 495 w 532"/>
                    <a:gd name="T47" fmla="*/ 47 h 155"/>
                    <a:gd name="T48" fmla="*/ 512 w 532"/>
                    <a:gd name="T49" fmla="*/ 63 h 155"/>
                    <a:gd name="T50" fmla="*/ 512 w 532"/>
                    <a:gd name="T51" fmla="*/ 106 h 155"/>
                    <a:gd name="T52" fmla="*/ 484 w 532"/>
                    <a:gd name="T53" fmla="*/ 135 h 155"/>
                    <a:gd name="T54" fmla="*/ 421 w 532"/>
                    <a:gd name="T55" fmla="*/ 135 h 155"/>
                    <a:gd name="T56" fmla="*/ 403 w 532"/>
                    <a:gd name="T57" fmla="*/ 128 h 155"/>
                    <a:gd name="T58" fmla="*/ 416 w 532"/>
                    <a:gd name="T59" fmla="*/ 154 h 155"/>
                    <a:gd name="T60" fmla="*/ 417 w 532"/>
                    <a:gd name="T61" fmla="*/ 155 h 155"/>
                    <a:gd name="T62" fmla="*/ 484 w 532"/>
                    <a:gd name="T63" fmla="*/ 155 h 155"/>
                    <a:gd name="T64" fmla="*/ 532 w 532"/>
                    <a:gd name="T65" fmla="*/ 106 h 155"/>
                    <a:gd name="T66" fmla="*/ 532 w 532"/>
                    <a:gd name="T67" fmla="*/ 63 h 155"/>
                    <a:gd name="T68" fmla="*/ 495 w 532"/>
                    <a:gd name="T69" fmla="*/ 26 h 155"/>
                    <a:gd name="T70" fmla="*/ 273 w 532"/>
                    <a:gd name="T71" fmla="*/ 106 h 155"/>
                    <a:gd name="T72" fmla="*/ 245 w 532"/>
                    <a:gd name="T73" fmla="*/ 135 h 155"/>
                    <a:gd name="T74" fmla="*/ 166 w 532"/>
                    <a:gd name="T75" fmla="*/ 135 h 155"/>
                    <a:gd name="T76" fmla="*/ 138 w 532"/>
                    <a:gd name="T77" fmla="*/ 106 h 155"/>
                    <a:gd name="T78" fmla="*/ 138 w 532"/>
                    <a:gd name="T79" fmla="*/ 63 h 155"/>
                    <a:gd name="T80" fmla="*/ 154 w 532"/>
                    <a:gd name="T81" fmla="*/ 47 h 155"/>
                    <a:gd name="T82" fmla="*/ 168 w 532"/>
                    <a:gd name="T83" fmla="*/ 47 h 155"/>
                    <a:gd name="T84" fmla="*/ 273 w 532"/>
                    <a:gd name="T85" fmla="*/ 47 h 155"/>
                    <a:gd name="T86" fmla="*/ 273 w 532"/>
                    <a:gd name="T87" fmla="*/ 10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32" h="155">
                      <a:moveTo>
                        <a:pt x="495" y="26"/>
                      </a:moveTo>
                      <a:cubicBezTo>
                        <a:pt x="395" y="26"/>
                        <a:pt x="395" y="26"/>
                        <a:pt x="395" y="26"/>
                      </a:cubicBezTo>
                      <a:cubicBezTo>
                        <a:pt x="361" y="3"/>
                        <a:pt x="317" y="0"/>
                        <a:pt x="279" y="19"/>
                      </a:cubicBezTo>
                      <a:cubicBezTo>
                        <a:pt x="265" y="26"/>
                        <a:pt x="265" y="26"/>
                        <a:pt x="265" y="26"/>
                      </a:cubicBezTo>
                      <a:cubicBezTo>
                        <a:pt x="168" y="26"/>
                        <a:pt x="168" y="26"/>
                        <a:pt x="168" y="26"/>
                      </a:cubicBezTo>
                      <a:cubicBezTo>
                        <a:pt x="154" y="26"/>
                        <a:pt x="154" y="26"/>
                        <a:pt x="154" y="26"/>
                      </a:cubicBezTo>
                      <a:cubicBezTo>
                        <a:pt x="0" y="26"/>
                        <a:pt x="0" y="26"/>
                        <a:pt x="0" y="26"/>
                      </a:cubicBezTo>
                      <a:cubicBezTo>
                        <a:pt x="1" y="28"/>
                        <a:pt x="1" y="28"/>
                        <a:pt x="1" y="28"/>
                      </a:cubicBezTo>
                      <a:cubicBezTo>
                        <a:pt x="5" y="33"/>
                        <a:pt x="8" y="40"/>
                        <a:pt x="9" y="47"/>
                      </a:cubicBezTo>
                      <a:cubicBezTo>
                        <a:pt x="9" y="47"/>
                        <a:pt x="9" y="47"/>
                        <a:pt x="9" y="47"/>
                      </a:cubicBezTo>
                      <a:cubicBezTo>
                        <a:pt x="122" y="47"/>
                        <a:pt x="122" y="47"/>
                        <a:pt x="122" y="47"/>
                      </a:cubicBezTo>
                      <a:cubicBezTo>
                        <a:pt x="119" y="52"/>
                        <a:pt x="117" y="57"/>
                        <a:pt x="117" y="63"/>
                      </a:cubicBezTo>
                      <a:cubicBezTo>
                        <a:pt x="117" y="106"/>
                        <a:pt x="117" y="106"/>
                        <a:pt x="117" y="106"/>
                      </a:cubicBezTo>
                      <a:cubicBezTo>
                        <a:pt x="117" y="133"/>
                        <a:pt x="139" y="155"/>
                        <a:pt x="166" y="155"/>
                      </a:cubicBezTo>
                      <a:cubicBezTo>
                        <a:pt x="245" y="155"/>
                        <a:pt x="245" y="155"/>
                        <a:pt x="245" y="155"/>
                      </a:cubicBezTo>
                      <a:cubicBezTo>
                        <a:pt x="271" y="155"/>
                        <a:pt x="293" y="133"/>
                        <a:pt x="293" y="106"/>
                      </a:cubicBezTo>
                      <a:cubicBezTo>
                        <a:pt x="293" y="35"/>
                        <a:pt x="293" y="35"/>
                        <a:pt x="293" y="35"/>
                      </a:cubicBezTo>
                      <a:cubicBezTo>
                        <a:pt x="319" y="24"/>
                        <a:pt x="348" y="25"/>
                        <a:pt x="372" y="37"/>
                      </a:cubicBezTo>
                      <a:cubicBezTo>
                        <a:pt x="372" y="39"/>
                        <a:pt x="372" y="39"/>
                        <a:pt x="372" y="39"/>
                      </a:cubicBezTo>
                      <a:cubicBezTo>
                        <a:pt x="372" y="57"/>
                        <a:pt x="377" y="75"/>
                        <a:pt x="385" y="91"/>
                      </a:cubicBezTo>
                      <a:cubicBezTo>
                        <a:pt x="393" y="108"/>
                        <a:pt x="393" y="108"/>
                        <a:pt x="393" y="108"/>
                      </a:cubicBezTo>
                      <a:cubicBezTo>
                        <a:pt x="393" y="107"/>
                        <a:pt x="393" y="107"/>
                        <a:pt x="393" y="106"/>
                      </a:cubicBezTo>
                      <a:cubicBezTo>
                        <a:pt x="393" y="47"/>
                        <a:pt x="393" y="47"/>
                        <a:pt x="393" y="47"/>
                      </a:cubicBezTo>
                      <a:cubicBezTo>
                        <a:pt x="495" y="47"/>
                        <a:pt x="495" y="47"/>
                        <a:pt x="495" y="47"/>
                      </a:cubicBezTo>
                      <a:cubicBezTo>
                        <a:pt x="505" y="47"/>
                        <a:pt x="512" y="54"/>
                        <a:pt x="512" y="63"/>
                      </a:cubicBezTo>
                      <a:cubicBezTo>
                        <a:pt x="512" y="106"/>
                        <a:pt x="512" y="106"/>
                        <a:pt x="512" y="106"/>
                      </a:cubicBezTo>
                      <a:cubicBezTo>
                        <a:pt x="512" y="122"/>
                        <a:pt x="499" y="135"/>
                        <a:pt x="484" y="135"/>
                      </a:cubicBezTo>
                      <a:cubicBezTo>
                        <a:pt x="421" y="135"/>
                        <a:pt x="421" y="135"/>
                        <a:pt x="421" y="135"/>
                      </a:cubicBezTo>
                      <a:cubicBezTo>
                        <a:pt x="414" y="135"/>
                        <a:pt x="408" y="132"/>
                        <a:pt x="403" y="128"/>
                      </a:cubicBezTo>
                      <a:cubicBezTo>
                        <a:pt x="416" y="154"/>
                        <a:pt x="416" y="154"/>
                        <a:pt x="416" y="154"/>
                      </a:cubicBezTo>
                      <a:cubicBezTo>
                        <a:pt x="416" y="155"/>
                        <a:pt x="417" y="155"/>
                        <a:pt x="417" y="155"/>
                      </a:cubicBezTo>
                      <a:cubicBezTo>
                        <a:pt x="484" y="155"/>
                        <a:pt x="484" y="155"/>
                        <a:pt x="484" y="155"/>
                      </a:cubicBezTo>
                      <a:cubicBezTo>
                        <a:pt x="511" y="155"/>
                        <a:pt x="532" y="133"/>
                        <a:pt x="532" y="106"/>
                      </a:cubicBezTo>
                      <a:cubicBezTo>
                        <a:pt x="532" y="63"/>
                        <a:pt x="532" y="63"/>
                        <a:pt x="532" y="63"/>
                      </a:cubicBezTo>
                      <a:cubicBezTo>
                        <a:pt x="532" y="43"/>
                        <a:pt x="516" y="26"/>
                        <a:pt x="495" y="26"/>
                      </a:cubicBezTo>
                      <a:close/>
                      <a:moveTo>
                        <a:pt x="273" y="106"/>
                      </a:moveTo>
                      <a:cubicBezTo>
                        <a:pt x="273" y="122"/>
                        <a:pt x="260" y="135"/>
                        <a:pt x="245" y="135"/>
                      </a:cubicBezTo>
                      <a:cubicBezTo>
                        <a:pt x="166" y="135"/>
                        <a:pt x="166" y="135"/>
                        <a:pt x="166" y="135"/>
                      </a:cubicBezTo>
                      <a:cubicBezTo>
                        <a:pt x="150" y="135"/>
                        <a:pt x="138" y="122"/>
                        <a:pt x="138" y="106"/>
                      </a:cubicBezTo>
                      <a:cubicBezTo>
                        <a:pt x="138" y="63"/>
                        <a:pt x="138" y="63"/>
                        <a:pt x="138" y="63"/>
                      </a:cubicBezTo>
                      <a:cubicBezTo>
                        <a:pt x="138" y="54"/>
                        <a:pt x="145" y="47"/>
                        <a:pt x="154" y="47"/>
                      </a:cubicBezTo>
                      <a:cubicBezTo>
                        <a:pt x="168" y="47"/>
                        <a:pt x="168" y="47"/>
                        <a:pt x="168" y="47"/>
                      </a:cubicBezTo>
                      <a:cubicBezTo>
                        <a:pt x="273" y="47"/>
                        <a:pt x="273" y="47"/>
                        <a:pt x="273" y="47"/>
                      </a:cubicBezTo>
                      <a:lnTo>
                        <a:pt x="273" y="10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29" name="Freeform 171">
                  <a:extLst>
                    <a:ext uri="{FF2B5EF4-FFF2-40B4-BE49-F238E27FC236}">
                      <a16:creationId xmlns:a16="http://schemas.microsoft.com/office/drawing/2014/main" id="{47B50B62-2C6B-44CA-995C-F9406D158738}"/>
                    </a:ext>
                  </a:extLst>
                </p:cNvPr>
                <p:cNvSpPr>
                  <a:spLocks/>
                </p:cNvSpPr>
                <p:nvPr/>
              </p:nvSpPr>
              <p:spPr bwMode="auto">
                <a:xfrm>
                  <a:off x="4443" y="1830"/>
                  <a:ext cx="173" cy="48"/>
                </a:xfrm>
                <a:custGeom>
                  <a:avLst/>
                  <a:gdLst>
                    <a:gd name="T0" fmla="*/ 63 w 73"/>
                    <a:gd name="T1" fmla="*/ 0 h 20"/>
                    <a:gd name="T2" fmla="*/ 0 w 73"/>
                    <a:gd name="T3" fmla="*/ 0 h 20"/>
                    <a:gd name="T4" fmla="*/ 0 w 73"/>
                    <a:gd name="T5" fmla="*/ 20 h 20"/>
                    <a:gd name="T6" fmla="*/ 63 w 73"/>
                    <a:gd name="T7" fmla="*/ 20 h 20"/>
                    <a:gd name="T8" fmla="*/ 73 w 73"/>
                    <a:gd name="T9" fmla="*/ 10 h 20"/>
                    <a:gd name="T10" fmla="*/ 73 w 73"/>
                    <a:gd name="T11" fmla="*/ 10 h 20"/>
                    <a:gd name="T12" fmla="*/ 63 w 73"/>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73" h="20">
                      <a:moveTo>
                        <a:pt x="63" y="0"/>
                      </a:moveTo>
                      <a:cubicBezTo>
                        <a:pt x="0" y="0"/>
                        <a:pt x="0" y="0"/>
                        <a:pt x="0" y="0"/>
                      </a:cubicBezTo>
                      <a:cubicBezTo>
                        <a:pt x="0" y="20"/>
                        <a:pt x="0" y="20"/>
                        <a:pt x="0" y="20"/>
                      </a:cubicBezTo>
                      <a:cubicBezTo>
                        <a:pt x="63" y="20"/>
                        <a:pt x="63" y="20"/>
                        <a:pt x="63" y="20"/>
                      </a:cubicBezTo>
                      <a:cubicBezTo>
                        <a:pt x="69" y="20"/>
                        <a:pt x="73" y="16"/>
                        <a:pt x="73" y="10"/>
                      </a:cubicBezTo>
                      <a:cubicBezTo>
                        <a:pt x="73" y="10"/>
                        <a:pt x="73" y="10"/>
                        <a:pt x="73" y="10"/>
                      </a:cubicBezTo>
                      <a:cubicBezTo>
                        <a:pt x="73" y="5"/>
                        <a:pt x="69" y="0"/>
                        <a:pt x="63" y="0"/>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30" name="Freeform 172">
                  <a:extLst>
                    <a:ext uri="{FF2B5EF4-FFF2-40B4-BE49-F238E27FC236}">
                      <a16:creationId xmlns:a16="http://schemas.microsoft.com/office/drawing/2014/main" id="{2FD220A8-2754-4D59-BE3F-DF82CFDF6C10}"/>
                    </a:ext>
                  </a:extLst>
                </p:cNvPr>
                <p:cNvSpPr>
                  <a:spLocks/>
                </p:cNvSpPr>
                <p:nvPr/>
              </p:nvSpPr>
              <p:spPr bwMode="auto">
                <a:xfrm>
                  <a:off x="3233" y="1137"/>
                  <a:ext cx="1383" cy="698"/>
                </a:xfrm>
                <a:custGeom>
                  <a:avLst/>
                  <a:gdLst>
                    <a:gd name="T0" fmla="*/ 290 w 586"/>
                    <a:gd name="T1" fmla="*/ 0 h 296"/>
                    <a:gd name="T2" fmla="*/ 0 w 586"/>
                    <a:gd name="T3" fmla="*/ 241 h 296"/>
                    <a:gd name="T4" fmla="*/ 0 w 586"/>
                    <a:gd name="T5" fmla="*/ 276 h 296"/>
                    <a:gd name="T6" fmla="*/ 40 w 586"/>
                    <a:gd name="T7" fmla="*/ 296 h 296"/>
                    <a:gd name="T8" fmla="*/ 40 w 586"/>
                    <a:gd name="T9" fmla="*/ 222 h 296"/>
                    <a:gd name="T10" fmla="*/ 284 w 586"/>
                    <a:gd name="T11" fmla="*/ 46 h 296"/>
                    <a:gd name="T12" fmla="*/ 537 w 586"/>
                    <a:gd name="T13" fmla="*/ 209 h 296"/>
                    <a:gd name="T14" fmla="*/ 540 w 586"/>
                    <a:gd name="T15" fmla="*/ 211 h 296"/>
                    <a:gd name="T16" fmla="*/ 528 w 586"/>
                    <a:gd name="T17" fmla="*/ 137 h 296"/>
                    <a:gd name="T18" fmla="*/ 586 w 586"/>
                    <a:gd name="T19" fmla="*/ 154 h 296"/>
                    <a:gd name="T20" fmla="*/ 290 w 586"/>
                    <a:gd name="T21"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6" h="296">
                      <a:moveTo>
                        <a:pt x="290" y="0"/>
                      </a:moveTo>
                      <a:cubicBezTo>
                        <a:pt x="72" y="0"/>
                        <a:pt x="0" y="166"/>
                        <a:pt x="0" y="241"/>
                      </a:cubicBezTo>
                      <a:cubicBezTo>
                        <a:pt x="0" y="251"/>
                        <a:pt x="0" y="263"/>
                        <a:pt x="0" y="276"/>
                      </a:cubicBezTo>
                      <a:cubicBezTo>
                        <a:pt x="17" y="276"/>
                        <a:pt x="31" y="284"/>
                        <a:pt x="40" y="296"/>
                      </a:cubicBezTo>
                      <a:cubicBezTo>
                        <a:pt x="40" y="275"/>
                        <a:pt x="40" y="246"/>
                        <a:pt x="40" y="222"/>
                      </a:cubicBezTo>
                      <a:cubicBezTo>
                        <a:pt x="40" y="177"/>
                        <a:pt x="112" y="46"/>
                        <a:pt x="284" y="46"/>
                      </a:cubicBezTo>
                      <a:cubicBezTo>
                        <a:pt x="433" y="46"/>
                        <a:pt x="517" y="175"/>
                        <a:pt x="537" y="209"/>
                      </a:cubicBezTo>
                      <a:cubicBezTo>
                        <a:pt x="540" y="211"/>
                        <a:pt x="540" y="211"/>
                        <a:pt x="540" y="211"/>
                      </a:cubicBezTo>
                      <a:cubicBezTo>
                        <a:pt x="528" y="137"/>
                        <a:pt x="528" y="137"/>
                        <a:pt x="528" y="137"/>
                      </a:cubicBezTo>
                      <a:cubicBezTo>
                        <a:pt x="586" y="154"/>
                        <a:pt x="586" y="154"/>
                        <a:pt x="586" y="154"/>
                      </a:cubicBezTo>
                      <a:cubicBezTo>
                        <a:pt x="586" y="154"/>
                        <a:pt x="508" y="0"/>
                        <a:pt x="290"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31" name="Freeform 173">
                  <a:extLst>
                    <a:ext uri="{FF2B5EF4-FFF2-40B4-BE49-F238E27FC236}">
                      <a16:creationId xmlns:a16="http://schemas.microsoft.com/office/drawing/2014/main" id="{2B5B1F81-5AEF-4B1C-A18B-0CB202B57CCA}"/>
                    </a:ext>
                  </a:extLst>
                </p:cNvPr>
                <p:cNvSpPr>
                  <a:spLocks/>
                </p:cNvSpPr>
                <p:nvPr/>
              </p:nvSpPr>
              <p:spPr bwMode="auto">
                <a:xfrm>
                  <a:off x="3450" y="2180"/>
                  <a:ext cx="1151" cy="287"/>
                </a:xfrm>
                <a:custGeom>
                  <a:avLst/>
                  <a:gdLst>
                    <a:gd name="T0" fmla="*/ 445 w 488"/>
                    <a:gd name="T1" fmla="*/ 51 h 122"/>
                    <a:gd name="T2" fmla="*/ 325 w 488"/>
                    <a:gd name="T3" fmla="*/ 44 h 122"/>
                    <a:gd name="T4" fmla="*/ 291 w 488"/>
                    <a:gd name="T5" fmla="*/ 58 h 122"/>
                    <a:gd name="T6" fmla="*/ 265 w 488"/>
                    <a:gd name="T7" fmla="*/ 46 h 122"/>
                    <a:gd name="T8" fmla="*/ 145 w 488"/>
                    <a:gd name="T9" fmla="*/ 48 h 122"/>
                    <a:gd name="T10" fmla="*/ 90 w 488"/>
                    <a:gd name="T11" fmla="*/ 75 h 122"/>
                    <a:gd name="T12" fmla="*/ 3 w 488"/>
                    <a:gd name="T13" fmla="*/ 0 h 122"/>
                    <a:gd name="T14" fmla="*/ 1 w 488"/>
                    <a:gd name="T15" fmla="*/ 41 h 122"/>
                    <a:gd name="T16" fmla="*/ 79 w 488"/>
                    <a:gd name="T17" fmla="*/ 122 h 122"/>
                    <a:gd name="T18" fmla="*/ 79 w 488"/>
                    <a:gd name="T19" fmla="*/ 122 h 122"/>
                    <a:gd name="T20" fmla="*/ 164 w 488"/>
                    <a:gd name="T21" fmla="*/ 86 h 122"/>
                    <a:gd name="T22" fmla="*/ 165 w 488"/>
                    <a:gd name="T23" fmla="*/ 85 h 122"/>
                    <a:gd name="T24" fmla="*/ 398 w 488"/>
                    <a:gd name="T25" fmla="*/ 85 h 122"/>
                    <a:gd name="T26" fmla="*/ 424 w 488"/>
                    <a:gd name="T27" fmla="*/ 93 h 122"/>
                    <a:gd name="T28" fmla="*/ 424 w 488"/>
                    <a:gd name="T29" fmla="*/ 93 h 122"/>
                    <a:gd name="T30" fmla="*/ 481 w 488"/>
                    <a:gd name="T31" fmla="*/ 88 h 122"/>
                    <a:gd name="T32" fmla="*/ 488 w 488"/>
                    <a:gd name="T33" fmla="*/ 82 h 122"/>
                    <a:gd name="T34" fmla="*/ 488 w 488"/>
                    <a:gd name="T35" fmla="*/ 15 h 122"/>
                    <a:gd name="T36" fmla="*/ 458 w 488"/>
                    <a:gd name="T37" fmla="*/ 58 h 122"/>
                    <a:gd name="T38" fmla="*/ 445 w 488"/>
                    <a:gd name="T39" fmla="*/ 5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8" h="122">
                      <a:moveTo>
                        <a:pt x="445" y="51"/>
                      </a:moveTo>
                      <a:cubicBezTo>
                        <a:pt x="408" y="31"/>
                        <a:pt x="364" y="29"/>
                        <a:pt x="325" y="44"/>
                      </a:cubicBezTo>
                      <a:cubicBezTo>
                        <a:pt x="291" y="58"/>
                        <a:pt x="291" y="58"/>
                        <a:pt x="291" y="58"/>
                      </a:cubicBezTo>
                      <a:cubicBezTo>
                        <a:pt x="265" y="46"/>
                        <a:pt x="265" y="46"/>
                        <a:pt x="265" y="46"/>
                      </a:cubicBezTo>
                      <a:cubicBezTo>
                        <a:pt x="227" y="29"/>
                        <a:pt x="183" y="30"/>
                        <a:pt x="145" y="48"/>
                      </a:cubicBezTo>
                      <a:cubicBezTo>
                        <a:pt x="90" y="75"/>
                        <a:pt x="90" y="75"/>
                        <a:pt x="90" y="75"/>
                      </a:cubicBezTo>
                      <a:cubicBezTo>
                        <a:pt x="90" y="75"/>
                        <a:pt x="6" y="81"/>
                        <a:pt x="3" y="0"/>
                      </a:cubicBezTo>
                      <a:cubicBezTo>
                        <a:pt x="1" y="41"/>
                        <a:pt x="1" y="41"/>
                        <a:pt x="1" y="41"/>
                      </a:cubicBezTo>
                      <a:cubicBezTo>
                        <a:pt x="0" y="86"/>
                        <a:pt x="35" y="122"/>
                        <a:pt x="79" y="122"/>
                      </a:cubicBezTo>
                      <a:cubicBezTo>
                        <a:pt x="79" y="122"/>
                        <a:pt x="79" y="122"/>
                        <a:pt x="79" y="122"/>
                      </a:cubicBezTo>
                      <a:cubicBezTo>
                        <a:pt x="111" y="122"/>
                        <a:pt x="142" y="109"/>
                        <a:pt x="164" y="86"/>
                      </a:cubicBezTo>
                      <a:cubicBezTo>
                        <a:pt x="165" y="85"/>
                        <a:pt x="165" y="85"/>
                        <a:pt x="165" y="85"/>
                      </a:cubicBezTo>
                      <a:cubicBezTo>
                        <a:pt x="398" y="85"/>
                        <a:pt x="398" y="85"/>
                        <a:pt x="398" y="85"/>
                      </a:cubicBezTo>
                      <a:cubicBezTo>
                        <a:pt x="407" y="85"/>
                        <a:pt x="416" y="88"/>
                        <a:pt x="424" y="93"/>
                      </a:cubicBezTo>
                      <a:cubicBezTo>
                        <a:pt x="424" y="93"/>
                        <a:pt x="424" y="93"/>
                        <a:pt x="424" y="93"/>
                      </a:cubicBezTo>
                      <a:cubicBezTo>
                        <a:pt x="442" y="104"/>
                        <a:pt x="465" y="102"/>
                        <a:pt x="481" y="88"/>
                      </a:cubicBezTo>
                      <a:cubicBezTo>
                        <a:pt x="488" y="82"/>
                        <a:pt x="488" y="82"/>
                        <a:pt x="488" y="82"/>
                      </a:cubicBezTo>
                      <a:cubicBezTo>
                        <a:pt x="488" y="15"/>
                        <a:pt x="488" y="15"/>
                        <a:pt x="488" y="15"/>
                      </a:cubicBezTo>
                      <a:cubicBezTo>
                        <a:pt x="458" y="58"/>
                        <a:pt x="458" y="58"/>
                        <a:pt x="458" y="58"/>
                      </a:cubicBezTo>
                      <a:lnTo>
                        <a:pt x="445" y="51"/>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32" name="Freeform 174">
                  <a:extLst>
                    <a:ext uri="{FF2B5EF4-FFF2-40B4-BE49-F238E27FC236}">
                      <a16:creationId xmlns:a16="http://schemas.microsoft.com/office/drawing/2014/main" id="{2A470F10-F836-4961-88A9-84CC57F8F99E}"/>
                    </a:ext>
                  </a:extLst>
                </p:cNvPr>
                <p:cNvSpPr>
                  <a:spLocks/>
                </p:cNvSpPr>
                <p:nvPr/>
              </p:nvSpPr>
              <p:spPr bwMode="auto">
                <a:xfrm>
                  <a:off x="3997" y="2550"/>
                  <a:ext cx="241" cy="111"/>
                </a:xfrm>
                <a:custGeom>
                  <a:avLst/>
                  <a:gdLst>
                    <a:gd name="T0" fmla="*/ 0 w 102"/>
                    <a:gd name="T1" fmla="*/ 47 h 47"/>
                    <a:gd name="T2" fmla="*/ 102 w 102"/>
                    <a:gd name="T3" fmla="*/ 47 h 47"/>
                    <a:gd name="T4" fmla="*/ 50 w 102"/>
                    <a:gd name="T5" fmla="*/ 0 h 47"/>
                    <a:gd name="T6" fmla="*/ 0 w 102"/>
                    <a:gd name="T7" fmla="*/ 47 h 47"/>
                  </a:gdLst>
                  <a:ahLst/>
                  <a:cxnLst>
                    <a:cxn ang="0">
                      <a:pos x="T0" y="T1"/>
                    </a:cxn>
                    <a:cxn ang="0">
                      <a:pos x="T2" y="T3"/>
                    </a:cxn>
                    <a:cxn ang="0">
                      <a:pos x="T4" y="T5"/>
                    </a:cxn>
                    <a:cxn ang="0">
                      <a:pos x="T6" y="T7"/>
                    </a:cxn>
                  </a:cxnLst>
                  <a:rect l="0" t="0" r="r" b="b"/>
                  <a:pathLst>
                    <a:path w="102" h="47">
                      <a:moveTo>
                        <a:pt x="0" y="47"/>
                      </a:moveTo>
                      <a:cubicBezTo>
                        <a:pt x="102" y="47"/>
                        <a:pt x="102" y="47"/>
                        <a:pt x="102" y="47"/>
                      </a:cubicBezTo>
                      <a:cubicBezTo>
                        <a:pt x="102" y="47"/>
                        <a:pt x="100" y="0"/>
                        <a:pt x="50" y="0"/>
                      </a:cubicBezTo>
                      <a:cubicBezTo>
                        <a:pt x="0" y="0"/>
                        <a:pt x="0" y="47"/>
                        <a:pt x="0" y="47"/>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grpSp>
          <p:grpSp>
            <p:nvGrpSpPr>
              <p:cNvPr id="154" name="Group 595">
                <a:extLst>
                  <a:ext uri="{FF2B5EF4-FFF2-40B4-BE49-F238E27FC236}">
                    <a16:creationId xmlns:a16="http://schemas.microsoft.com/office/drawing/2014/main" id="{A7EFE925-FA56-4351-8196-91CF4B894972}"/>
                  </a:ext>
                </a:extLst>
              </p:cNvPr>
              <p:cNvGrpSpPr>
                <a:grpSpLocks noChangeAspect="1"/>
              </p:cNvGrpSpPr>
              <p:nvPr/>
            </p:nvGrpSpPr>
            <p:grpSpPr bwMode="auto">
              <a:xfrm>
                <a:off x="10169025" y="2667763"/>
                <a:ext cx="412442" cy="412150"/>
                <a:chOff x="2499" y="790"/>
                <a:chExt cx="2832" cy="2830"/>
              </a:xfrm>
            </p:grpSpPr>
            <p:sp>
              <p:nvSpPr>
                <p:cNvPr id="135" name="Oval 596">
                  <a:extLst>
                    <a:ext uri="{FF2B5EF4-FFF2-40B4-BE49-F238E27FC236}">
                      <a16:creationId xmlns:a16="http://schemas.microsoft.com/office/drawing/2014/main" id="{8EEB03CA-3D8B-4462-8014-714D382C0FCD}"/>
                    </a:ext>
                  </a:extLst>
                </p:cNvPr>
                <p:cNvSpPr>
                  <a:spLocks noChangeArrowheads="1"/>
                </p:cNvSpPr>
                <p:nvPr/>
              </p:nvSpPr>
              <p:spPr bwMode="auto">
                <a:xfrm>
                  <a:off x="2499" y="790"/>
                  <a:ext cx="2832" cy="283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36" name="Freeform 597">
                  <a:extLst>
                    <a:ext uri="{FF2B5EF4-FFF2-40B4-BE49-F238E27FC236}">
                      <a16:creationId xmlns:a16="http://schemas.microsoft.com/office/drawing/2014/main" id="{1914BC34-83AD-462D-A863-9B0EDDC44008}"/>
                    </a:ext>
                  </a:extLst>
                </p:cNvPr>
                <p:cNvSpPr>
                  <a:spLocks/>
                </p:cNvSpPr>
                <p:nvPr/>
              </p:nvSpPr>
              <p:spPr bwMode="auto">
                <a:xfrm>
                  <a:off x="3530" y="2748"/>
                  <a:ext cx="838" cy="658"/>
                </a:xfrm>
                <a:custGeom>
                  <a:avLst/>
                  <a:gdLst>
                    <a:gd name="T0" fmla="*/ 751 w 838"/>
                    <a:gd name="T1" fmla="*/ 42 h 658"/>
                    <a:gd name="T2" fmla="*/ 838 w 838"/>
                    <a:gd name="T3" fmla="*/ 658 h 658"/>
                    <a:gd name="T4" fmla="*/ 0 w 838"/>
                    <a:gd name="T5" fmla="*/ 658 h 658"/>
                    <a:gd name="T6" fmla="*/ 123 w 838"/>
                    <a:gd name="T7" fmla="*/ 42 h 658"/>
                    <a:gd name="T8" fmla="*/ 401 w 838"/>
                    <a:gd name="T9" fmla="*/ 0 h 658"/>
                    <a:gd name="T10" fmla="*/ 751 w 838"/>
                    <a:gd name="T11" fmla="*/ 42 h 658"/>
                  </a:gdLst>
                  <a:ahLst/>
                  <a:cxnLst>
                    <a:cxn ang="0">
                      <a:pos x="T0" y="T1"/>
                    </a:cxn>
                    <a:cxn ang="0">
                      <a:pos x="T2" y="T3"/>
                    </a:cxn>
                    <a:cxn ang="0">
                      <a:pos x="T4" y="T5"/>
                    </a:cxn>
                    <a:cxn ang="0">
                      <a:pos x="T6" y="T7"/>
                    </a:cxn>
                    <a:cxn ang="0">
                      <a:pos x="T8" y="T9"/>
                    </a:cxn>
                    <a:cxn ang="0">
                      <a:pos x="T10" y="T11"/>
                    </a:cxn>
                  </a:cxnLst>
                  <a:rect l="0" t="0" r="r" b="b"/>
                  <a:pathLst>
                    <a:path w="838" h="658">
                      <a:moveTo>
                        <a:pt x="751" y="42"/>
                      </a:moveTo>
                      <a:lnTo>
                        <a:pt x="838" y="658"/>
                      </a:lnTo>
                      <a:lnTo>
                        <a:pt x="0" y="658"/>
                      </a:lnTo>
                      <a:lnTo>
                        <a:pt x="123" y="42"/>
                      </a:lnTo>
                      <a:lnTo>
                        <a:pt x="401" y="0"/>
                      </a:lnTo>
                      <a:lnTo>
                        <a:pt x="751" y="42"/>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37" name="Freeform 598">
                  <a:extLst>
                    <a:ext uri="{FF2B5EF4-FFF2-40B4-BE49-F238E27FC236}">
                      <a16:creationId xmlns:a16="http://schemas.microsoft.com/office/drawing/2014/main" id="{9E774169-A6A1-4715-B2CE-7792D07E32D2}"/>
                    </a:ext>
                  </a:extLst>
                </p:cNvPr>
                <p:cNvSpPr>
                  <a:spLocks/>
                </p:cNvSpPr>
                <p:nvPr/>
              </p:nvSpPr>
              <p:spPr bwMode="auto">
                <a:xfrm>
                  <a:off x="3105" y="2062"/>
                  <a:ext cx="241" cy="358"/>
                </a:xfrm>
                <a:custGeom>
                  <a:avLst/>
                  <a:gdLst>
                    <a:gd name="T0" fmla="*/ 102 w 102"/>
                    <a:gd name="T1" fmla="*/ 149 h 152"/>
                    <a:gd name="T2" fmla="*/ 78 w 102"/>
                    <a:gd name="T3" fmla="*/ 150 h 152"/>
                    <a:gd name="T4" fmla="*/ 3 w 102"/>
                    <a:gd name="T5" fmla="*/ 81 h 152"/>
                    <a:gd name="T6" fmla="*/ 1 w 102"/>
                    <a:gd name="T7" fmla="*/ 51 h 152"/>
                    <a:gd name="T8" fmla="*/ 47 w 102"/>
                    <a:gd name="T9" fmla="*/ 1 h 152"/>
                    <a:gd name="T10" fmla="*/ 47 w 102"/>
                    <a:gd name="T11" fmla="*/ 1 h 152"/>
                    <a:gd name="T12" fmla="*/ 97 w 102"/>
                    <a:gd name="T13" fmla="*/ 46 h 152"/>
                    <a:gd name="T14" fmla="*/ 102 w 102"/>
                    <a:gd name="T15" fmla="*/ 149 h 1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52">
                      <a:moveTo>
                        <a:pt x="102" y="149"/>
                      </a:moveTo>
                      <a:cubicBezTo>
                        <a:pt x="78" y="150"/>
                        <a:pt x="78" y="150"/>
                        <a:pt x="78" y="150"/>
                      </a:cubicBezTo>
                      <a:cubicBezTo>
                        <a:pt x="38" y="152"/>
                        <a:pt x="5" y="121"/>
                        <a:pt x="3" y="81"/>
                      </a:cubicBezTo>
                      <a:cubicBezTo>
                        <a:pt x="1" y="51"/>
                        <a:pt x="1" y="51"/>
                        <a:pt x="1" y="51"/>
                      </a:cubicBezTo>
                      <a:cubicBezTo>
                        <a:pt x="0" y="24"/>
                        <a:pt x="20" y="2"/>
                        <a:pt x="47" y="1"/>
                      </a:cubicBezTo>
                      <a:cubicBezTo>
                        <a:pt x="47" y="1"/>
                        <a:pt x="47" y="1"/>
                        <a:pt x="47" y="1"/>
                      </a:cubicBezTo>
                      <a:cubicBezTo>
                        <a:pt x="73" y="0"/>
                        <a:pt x="95" y="20"/>
                        <a:pt x="97" y="46"/>
                      </a:cubicBezTo>
                      <a:lnTo>
                        <a:pt x="102" y="149"/>
                      </a:ln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38" name="Freeform 599">
                  <a:extLst>
                    <a:ext uri="{FF2B5EF4-FFF2-40B4-BE49-F238E27FC236}">
                      <a16:creationId xmlns:a16="http://schemas.microsoft.com/office/drawing/2014/main" id="{C37A9272-1E70-4BF5-91B3-EF8A4229477F}"/>
                    </a:ext>
                  </a:extLst>
                </p:cNvPr>
                <p:cNvSpPr>
                  <a:spLocks/>
                </p:cNvSpPr>
                <p:nvPr/>
              </p:nvSpPr>
              <p:spPr bwMode="auto">
                <a:xfrm>
                  <a:off x="4528" y="1993"/>
                  <a:ext cx="236" cy="363"/>
                </a:xfrm>
                <a:custGeom>
                  <a:avLst/>
                  <a:gdLst>
                    <a:gd name="T0" fmla="*/ 6 w 100"/>
                    <a:gd name="T1" fmla="*/ 154 h 154"/>
                    <a:gd name="T2" fmla="*/ 29 w 100"/>
                    <a:gd name="T3" fmla="*/ 153 h 154"/>
                    <a:gd name="T4" fmla="*/ 98 w 100"/>
                    <a:gd name="T5" fmla="*/ 77 h 154"/>
                    <a:gd name="T6" fmla="*/ 96 w 100"/>
                    <a:gd name="T7" fmla="*/ 47 h 154"/>
                    <a:gd name="T8" fmla="*/ 46 w 100"/>
                    <a:gd name="T9" fmla="*/ 1 h 154"/>
                    <a:gd name="T10" fmla="*/ 46 w 100"/>
                    <a:gd name="T11" fmla="*/ 1 h 154"/>
                    <a:gd name="T12" fmla="*/ 1 w 100"/>
                    <a:gd name="T13" fmla="*/ 51 h 154"/>
                    <a:gd name="T14" fmla="*/ 6 w 100"/>
                    <a:gd name="T15" fmla="*/ 154 h 1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54">
                      <a:moveTo>
                        <a:pt x="6" y="154"/>
                      </a:moveTo>
                      <a:cubicBezTo>
                        <a:pt x="29" y="153"/>
                        <a:pt x="29" y="153"/>
                        <a:pt x="29" y="153"/>
                      </a:cubicBezTo>
                      <a:cubicBezTo>
                        <a:pt x="69" y="151"/>
                        <a:pt x="100" y="117"/>
                        <a:pt x="98" y="77"/>
                      </a:cubicBezTo>
                      <a:cubicBezTo>
                        <a:pt x="96" y="47"/>
                        <a:pt x="96" y="47"/>
                        <a:pt x="96" y="47"/>
                      </a:cubicBezTo>
                      <a:cubicBezTo>
                        <a:pt x="95" y="20"/>
                        <a:pt x="73" y="0"/>
                        <a:pt x="46" y="1"/>
                      </a:cubicBezTo>
                      <a:cubicBezTo>
                        <a:pt x="46" y="1"/>
                        <a:pt x="46" y="1"/>
                        <a:pt x="46" y="1"/>
                      </a:cubicBezTo>
                      <a:cubicBezTo>
                        <a:pt x="20" y="3"/>
                        <a:pt x="0" y="25"/>
                        <a:pt x="1" y="51"/>
                      </a:cubicBezTo>
                      <a:lnTo>
                        <a:pt x="6" y="154"/>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39" name="Freeform 600">
                  <a:extLst>
                    <a:ext uri="{FF2B5EF4-FFF2-40B4-BE49-F238E27FC236}">
                      <a16:creationId xmlns:a16="http://schemas.microsoft.com/office/drawing/2014/main" id="{E430C2A7-ED5A-49F7-BAB7-67265E97C36C}"/>
                    </a:ext>
                  </a:extLst>
                </p:cNvPr>
                <p:cNvSpPr>
                  <a:spLocks/>
                </p:cNvSpPr>
                <p:nvPr/>
              </p:nvSpPr>
              <p:spPr bwMode="auto">
                <a:xfrm>
                  <a:off x="3266" y="1257"/>
                  <a:ext cx="1326" cy="1632"/>
                </a:xfrm>
                <a:custGeom>
                  <a:avLst/>
                  <a:gdLst>
                    <a:gd name="T0" fmla="*/ 297 w 562"/>
                    <a:gd name="T1" fmla="*/ 685 h 692"/>
                    <a:gd name="T2" fmla="*/ 297 w 562"/>
                    <a:gd name="T3" fmla="*/ 685 h 692"/>
                    <a:gd name="T4" fmla="*/ 14 w 562"/>
                    <a:gd name="T5" fmla="*/ 427 h 692"/>
                    <a:gd name="T6" fmla="*/ 7 w 562"/>
                    <a:gd name="T7" fmla="*/ 290 h 692"/>
                    <a:gd name="T8" fmla="*/ 265 w 562"/>
                    <a:gd name="T9" fmla="*/ 7 h 692"/>
                    <a:gd name="T10" fmla="*/ 265 w 562"/>
                    <a:gd name="T11" fmla="*/ 7 h 692"/>
                    <a:gd name="T12" fmla="*/ 548 w 562"/>
                    <a:gd name="T13" fmla="*/ 264 h 692"/>
                    <a:gd name="T14" fmla="*/ 555 w 562"/>
                    <a:gd name="T15" fmla="*/ 402 h 692"/>
                    <a:gd name="T16" fmla="*/ 297 w 562"/>
                    <a:gd name="T17" fmla="*/ 685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692">
                      <a:moveTo>
                        <a:pt x="297" y="685"/>
                      </a:moveTo>
                      <a:cubicBezTo>
                        <a:pt x="297" y="685"/>
                        <a:pt x="297" y="685"/>
                        <a:pt x="297" y="685"/>
                      </a:cubicBezTo>
                      <a:cubicBezTo>
                        <a:pt x="148" y="692"/>
                        <a:pt x="21" y="577"/>
                        <a:pt x="14" y="427"/>
                      </a:cubicBezTo>
                      <a:cubicBezTo>
                        <a:pt x="7" y="290"/>
                        <a:pt x="7" y="290"/>
                        <a:pt x="7" y="290"/>
                      </a:cubicBezTo>
                      <a:cubicBezTo>
                        <a:pt x="0" y="141"/>
                        <a:pt x="115" y="14"/>
                        <a:pt x="265" y="7"/>
                      </a:cubicBezTo>
                      <a:cubicBezTo>
                        <a:pt x="265" y="7"/>
                        <a:pt x="265" y="7"/>
                        <a:pt x="265" y="7"/>
                      </a:cubicBezTo>
                      <a:cubicBezTo>
                        <a:pt x="414" y="0"/>
                        <a:pt x="541" y="115"/>
                        <a:pt x="548" y="264"/>
                      </a:cubicBezTo>
                      <a:cubicBezTo>
                        <a:pt x="555" y="402"/>
                        <a:pt x="555" y="402"/>
                        <a:pt x="555" y="402"/>
                      </a:cubicBezTo>
                      <a:cubicBezTo>
                        <a:pt x="562" y="551"/>
                        <a:pt x="446" y="678"/>
                        <a:pt x="297" y="685"/>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40" name="Freeform 601">
                  <a:extLst>
                    <a:ext uri="{FF2B5EF4-FFF2-40B4-BE49-F238E27FC236}">
                      <a16:creationId xmlns:a16="http://schemas.microsoft.com/office/drawing/2014/main" id="{49816109-A964-46B0-B803-4B205CA69765}"/>
                    </a:ext>
                  </a:extLst>
                </p:cNvPr>
                <p:cNvSpPr>
                  <a:spLocks/>
                </p:cNvSpPr>
                <p:nvPr/>
              </p:nvSpPr>
              <p:spPr bwMode="auto">
                <a:xfrm>
                  <a:off x="3266" y="1257"/>
                  <a:ext cx="1326" cy="1630"/>
                </a:xfrm>
                <a:custGeom>
                  <a:avLst/>
                  <a:gdLst>
                    <a:gd name="T0" fmla="*/ 265 w 562"/>
                    <a:gd name="T1" fmla="*/ 7 h 691"/>
                    <a:gd name="T2" fmla="*/ 7 w 562"/>
                    <a:gd name="T3" fmla="*/ 290 h 691"/>
                    <a:gd name="T4" fmla="*/ 8 w 562"/>
                    <a:gd name="T5" fmla="*/ 316 h 691"/>
                    <a:gd name="T6" fmla="*/ 17 w 562"/>
                    <a:gd name="T7" fmla="*/ 455 h 691"/>
                    <a:gd name="T8" fmla="*/ 297 w 562"/>
                    <a:gd name="T9" fmla="*/ 685 h 691"/>
                    <a:gd name="T10" fmla="*/ 555 w 562"/>
                    <a:gd name="T11" fmla="*/ 402 h 691"/>
                    <a:gd name="T12" fmla="*/ 548 w 562"/>
                    <a:gd name="T13" fmla="*/ 264 h 691"/>
                    <a:gd name="T14" fmla="*/ 265 w 562"/>
                    <a:gd name="T15" fmla="*/ 7 h 6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2" h="691">
                      <a:moveTo>
                        <a:pt x="265" y="7"/>
                      </a:moveTo>
                      <a:cubicBezTo>
                        <a:pt x="115" y="14"/>
                        <a:pt x="0" y="141"/>
                        <a:pt x="7" y="290"/>
                      </a:cubicBezTo>
                      <a:cubicBezTo>
                        <a:pt x="8" y="316"/>
                        <a:pt x="8" y="316"/>
                        <a:pt x="8" y="316"/>
                      </a:cubicBezTo>
                      <a:cubicBezTo>
                        <a:pt x="17" y="455"/>
                        <a:pt x="17" y="455"/>
                        <a:pt x="17" y="455"/>
                      </a:cubicBezTo>
                      <a:cubicBezTo>
                        <a:pt x="37" y="591"/>
                        <a:pt x="157" y="691"/>
                        <a:pt x="297" y="685"/>
                      </a:cubicBezTo>
                      <a:cubicBezTo>
                        <a:pt x="446" y="678"/>
                        <a:pt x="562" y="551"/>
                        <a:pt x="555" y="402"/>
                      </a:cubicBezTo>
                      <a:cubicBezTo>
                        <a:pt x="548" y="264"/>
                        <a:pt x="548" y="264"/>
                        <a:pt x="548" y="264"/>
                      </a:cubicBezTo>
                      <a:cubicBezTo>
                        <a:pt x="541" y="115"/>
                        <a:pt x="414" y="0"/>
                        <a:pt x="265" y="7"/>
                      </a:cubicBez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41" name="Freeform 602">
                  <a:extLst>
                    <a:ext uri="{FF2B5EF4-FFF2-40B4-BE49-F238E27FC236}">
                      <a16:creationId xmlns:a16="http://schemas.microsoft.com/office/drawing/2014/main" id="{EF08B6D0-9CDD-4EED-99D2-04BD02C20648}"/>
                    </a:ext>
                  </a:extLst>
                </p:cNvPr>
                <p:cNvSpPr>
                  <a:spLocks/>
                </p:cNvSpPr>
                <p:nvPr/>
              </p:nvSpPr>
              <p:spPr bwMode="auto">
                <a:xfrm>
                  <a:off x="3927" y="1967"/>
                  <a:ext cx="646" cy="932"/>
                </a:xfrm>
                <a:custGeom>
                  <a:avLst/>
                  <a:gdLst>
                    <a:gd name="T0" fmla="*/ 259 w 274"/>
                    <a:gd name="T1" fmla="*/ 55 h 395"/>
                    <a:gd name="T2" fmla="*/ 259 w 274"/>
                    <a:gd name="T3" fmla="*/ 55 h 395"/>
                    <a:gd name="T4" fmla="*/ 205 w 274"/>
                    <a:gd name="T5" fmla="*/ 11 h 395"/>
                    <a:gd name="T6" fmla="*/ 140 w 274"/>
                    <a:gd name="T7" fmla="*/ 0 h 395"/>
                    <a:gd name="T8" fmla="*/ 61 w 274"/>
                    <a:gd name="T9" fmla="*/ 80 h 395"/>
                    <a:gd name="T10" fmla="*/ 79 w 274"/>
                    <a:gd name="T11" fmla="*/ 151 h 395"/>
                    <a:gd name="T12" fmla="*/ 49 w 274"/>
                    <a:gd name="T13" fmla="*/ 191 h 395"/>
                    <a:gd name="T14" fmla="*/ 43 w 274"/>
                    <a:gd name="T15" fmla="*/ 191 h 395"/>
                    <a:gd name="T16" fmla="*/ 18 w 274"/>
                    <a:gd name="T17" fmla="*/ 219 h 395"/>
                    <a:gd name="T18" fmla="*/ 20 w 274"/>
                    <a:gd name="T19" fmla="*/ 279 h 395"/>
                    <a:gd name="T20" fmla="*/ 27 w 274"/>
                    <a:gd name="T21" fmla="*/ 279 h 395"/>
                    <a:gd name="T22" fmla="*/ 63 w 274"/>
                    <a:gd name="T23" fmla="*/ 312 h 395"/>
                    <a:gd name="T24" fmla="*/ 22 w 274"/>
                    <a:gd name="T25" fmla="*/ 314 h 395"/>
                    <a:gd name="T26" fmla="*/ 23 w 274"/>
                    <a:gd name="T27" fmla="*/ 325 h 395"/>
                    <a:gd name="T28" fmla="*/ 0 w 274"/>
                    <a:gd name="T29" fmla="*/ 395 h 395"/>
                    <a:gd name="T30" fmla="*/ 123 w 274"/>
                    <a:gd name="T31" fmla="*/ 369 h 395"/>
                    <a:gd name="T32" fmla="*/ 149 w 274"/>
                    <a:gd name="T33" fmla="*/ 342 h 395"/>
                    <a:gd name="T34" fmla="*/ 274 w 274"/>
                    <a:gd name="T35" fmla="*/ 129 h 395"/>
                    <a:gd name="T36" fmla="*/ 259 w 274"/>
                    <a:gd name="T37" fmla="*/ 55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 h="395">
                      <a:moveTo>
                        <a:pt x="259" y="55"/>
                      </a:moveTo>
                      <a:cubicBezTo>
                        <a:pt x="259" y="55"/>
                        <a:pt x="259" y="55"/>
                        <a:pt x="259" y="55"/>
                      </a:cubicBezTo>
                      <a:cubicBezTo>
                        <a:pt x="243" y="12"/>
                        <a:pt x="205" y="11"/>
                        <a:pt x="205" y="11"/>
                      </a:cubicBezTo>
                      <a:cubicBezTo>
                        <a:pt x="140" y="0"/>
                        <a:pt x="140" y="0"/>
                        <a:pt x="140" y="0"/>
                      </a:cubicBezTo>
                      <a:cubicBezTo>
                        <a:pt x="102" y="2"/>
                        <a:pt x="51" y="43"/>
                        <a:pt x="61" y="80"/>
                      </a:cubicBezTo>
                      <a:cubicBezTo>
                        <a:pt x="79" y="151"/>
                        <a:pt x="79" y="151"/>
                        <a:pt x="79" y="151"/>
                      </a:cubicBezTo>
                      <a:cubicBezTo>
                        <a:pt x="84" y="171"/>
                        <a:pt x="70" y="190"/>
                        <a:pt x="49" y="191"/>
                      </a:cubicBezTo>
                      <a:cubicBezTo>
                        <a:pt x="43" y="191"/>
                        <a:pt x="43" y="191"/>
                        <a:pt x="43" y="191"/>
                      </a:cubicBezTo>
                      <a:cubicBezTo>
                        <a:pt x="28" y="192"/>
                        <a:pt x="17" y="204"/>
                        <a:pt x="18" y="219"/>
                      </a:cubicBezTo>
                      <a:cubicBezTo>
                        <a:pt x="20" y="279"/>
                        <a:pt x="20" y="279"/>
                        <a:pt x="20" y="279"/>
                      </a:cubicBezTo>
                      <a:cubicBezTo>
                        <a:pt x="27" y="279"/>
                        <a:pt x="27" y="279"/>
                        <a:pt x="27" y="279"/>
                      </a:cubicBezTo>
                      <a:cubicBezTo>
                        <a:pt x="46" y="278"/>
                        <a:pt x="62" y="293"/>
                        <a:pt x="63" y="312"/>
                      </a:cubicBezTo>
                      <a:cubicBezTo>
                        <a:pt x="22" y="314"/>
                        <a:pt x="22" y="314"/>
                        <a:pt x="22" y="314"/>
                      </a:cubicBezTo>
                      <a:cubicBezTo>
                        <a:pt x="23" y="325"/>
                        <a:pt x="23" y="325"/>
                        <a:pt x="23" y="325"/>
                      </a:cubicBezTo>
                      <a:cubicBezTo>
                        <a:pt x="24" y="347"/>
                        <a:pt x="16" y="380"/>
                        <a:pt x="0" y="395"/>
                      </a:cubicBezTo>
                      <a:cubicBezTo>
                        <a:pt x="123" y="369"/>
                        <a:pt x="123" y="369"/>
                        <a:pt x="123" y="369"/>
                      </a:cubicBezTo>
                      <a:cubicBezTo>
                        <a:pt x="149" y="342"/>
                        <a:pt x="149" y="342"/>
                        <a:pt x="149" y="342"/>
                      </a:cubicBezTo>
                      <a:cubicBezTo>
                        <a:pt x="221" y="297"/>
                        <a:pt x="269" y="218"/>
                        <a:pt x="274" y="129"/>
                      </a:cubicBezTo>
                      <a:lnTo>
                        <a:pt x="259" y="55"/>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42" name="Freeform 603">
                  <a:extLst>
                    <a:ext uri="{FF2B5EF4-FFF2-40B4-BE49-F238E27FC236}">
                      <a16:creationId xmlns:a16="http://schemas.microsoft.com/office/drawing/2014/main" id="{E7A364B1-FE71-44FC-8180-5B29D43F0219}"/>
                    </a:ext>
                  </a:extLst>
                </p:cNvPr>
                <p:cNvSpPr>
                  <a:spLocks/>
                </p:cNvSpPr>
                <p:nvPr/>
              </p:nvSpPr>
              <p:spPr bwMode="auto">
                <a:xfrm>
                  <a:off x="3655" y="2418"/>
                  <a:ext cx="139" cy="120"/>
                </a:xfrm>
                <a:custGeom>
                  <a:avLst/>
                  <a:gdLst>
                    <a:gd name="T0" fmla="*/ 59 w 59"/>
                    <a:gd name="T1" fmla="*/ 6 h 51"/>
                    <a:gd name="T2" fmla="*/ 17 w 59"/>
                    <a:gd name="T3" fmla="*/ 51 h 51"/>
                    <a:gd name="T4" fmla="*/ 59 w 59"/>
                    <a:gd name="T5" fmla="*/ 6 h 51"/>
                  </a:gdLst>
                  <a:ahLst/>
                  <a:cxnLst>
                    <a:cxn ang="0">
                      <a:pos x="T0" y="T1"/>
                    </a:cxn>
                    <a:cxn ang="0">
                      <a:pos x="T2" y="T3"/>
                    </a:cxn>
                    <a:cxn ang="0">
                      <a:pos x="T4" y="T5"/>
                    </a:cxn>
                  </a:cxnLst>
                  <a:rect l="0" t="0" r="r" b="b"/>
                  <a:pathLst>
                    <a:path w="59" h="51">
                      <a:moveTo>
                        <a:pt x="59" y="6"/>
                      </a:moveTo>
                      <a:cubicBezTo>
                        <a:pt x="17" y="51"/>
                        <a:pt x="17" y="51"/>
                        <a:pt x="17" y="51"/>
                      </a:cubicBezTo>
                      <a:cubicBezTo>
                        <a:pt x="17" y="51"/>
                        <a:pt x="0" y="0"/>
                        <a:pt x="59" y="6"/>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43" name="Freeform 604">
                  <a:extLst>
                    <a:ext uri="{FF2B5EF4-FFF2-40B4-BE49-F238E27FC236}">
                      <a16:creationId xmlns:a16="http://schemas.microsoft.com/office/drawing/2014/main" id="{E7385C81-9353-452A-A592-24A11BA1578E}"/>
                    </a:ext>
                  </a:extLst>
                </p:cNvPr>
                <p:cNvSpPr>
                  <a:spLocks/>
                </p:cNvSpPr>
                <p:nvPr/>
              </p:nvSpPr>
              <p:spPr bwMode="auto">
                <a:xfrm>
                  <a:off x="2966" y="2833"/>
                  <a:ext cx="1930" cy="787"/>
                </a:xfrm>
                <a:custGeom>
                  <a:avLst/>
                  <a:gdLst>
                    <a:gd name="T0" fmla="*/ 402 w 818"/>
                    <a:gd name="T1" fmla="*/ 334 h 334"/>
                    <a:gd name="T2" fmla="*/ 818 w 818"/>
                    <a:gd name="T3" fmla="*/ 167 h 334"/>
                    <a:gd name="T4" fmla="*/ 589 w 818"/>
                    <a:gd name="T5" fmla="*/ 100 h 334"/>
                    <a:gd name="T6" fmla="*/ 567 w 818"/>
                    <a:gd name="T7" fmla="*/ 0 h 334"/>
                    <a:gd name="T8" fmla="*/ 501 w 818"/>
                    <a:gd name="T9" fmla="*/ 27 h 334"/>
                    <a:gd name="T10" fmla="*/ 418 w 818"/>
                    <a:gd name="T11" fmla="*/ 176 h 334"/>
                    <a:gd name="T12" fmla="*/ 349 w 818"/>
                    <a:gd name="T13" fmla="*/ 38 h 334"/>
                    <a:gd name="T14" fmla="*/ 282 w 818"/>
                    <a:gd name="T15" fmla="*/ 2 h 334"/>
                    <a:gd name="T16" fmla="*/ 247 w 818"/>
                    <a:gd name="T17" fmla="*/ 105 h 334"/>
                    <a:gd name="T18" fmla="*/ 3 w 818"/>
                    <a:gd name="T19" fmla="*/ 179 h 334"/>
                    <a:gd name="T20" fmla="*/ 0 w 818"/>
                    <a:gd name="T21" fmla="*/ 179 h 334"/>
                    <a:gd name="T22" fmla="*/ 402 w 818"/>
                    <a:gd name="T23"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8" h="334">
                      <a:moveTo>
                        <a:pt x="402" y="334"/>
                      </a:moveTo>
                      <a:cubicBezTo>
                        <a:pt x="563" y="334"/>
                        <a:pt x="710" y="270"/>
                        <a:pt x="818" y="167"/>
                      </a:cubicBezTo>
                      <a:cubicBezTo>
                        <a:pt x="589" y="100"/>
                        <a:pt x="589" y="100"/>
                        <a:pt x="589" y="100"/>
                      </a:cubicBezTo>
                      <a:cubicBezTo>
                        <a:pt x="567" y="0"/>
                        <a:pt x="567" y="0"/>
                        <a:pt x="567" y="0"/>
                      </a:cubicBezTo>
                      <a:cubicBezTo>
                        <a:pt x="501" y="27"/>
                        <a:pt x="501" y="27"/>
                        <a:pt x="501" y="27"/>
                      </a:cubicBezTo>
                      <a:cubicBezTo>
                        <a:pt x="418" y="176"/>
                        <a:pt x="418" y="176"/>
                        <a:pt x="418" y="176"/>
                      </a:cubicBezTo>
                      <a:cubicBezTo>
                        <a:pt x="349" y="38"/>
                        <a:pt x="349" y="38"/>
                        <a:pt x="349" y="38"/>
                      </a:cubicBezTo>
                      <a:cubicBezTo>
                        <a:pt x="282" y="2"/>
                        <a:pt x="282" y="2"/>
                        <a:pt x="282" y="2"/>
                      </a:cubicBezTo>
                      <a:cubicBezTo>
                        <a:pt x="247" y="105"/>
                        <a:pt x="247" y="105"/>
                        <a:pt x="247" y="105"/>
                      </a:cubicBezTo>
                      <a:cubicBezTo>
                        <a:pt x="3" y="179"/>
                        <a:pt x="3" y="179"/>
                        <a:pt x="3" y="179"/>
                      </a:cubicBezTo>
                      <a:cubicBezTo>
                        <a:pt x="2" y="179"/>
                        <a:pt x="1" y="179"/>
                        <a:pt x="0" y="179"/>
                      </a:cubicBezTo>
                      <a:cubicBezTo>
                        <a:pt x="106" y="275"/>
                        <a:pt x="247" y="334"/>
                        <a:pt x="402" y="33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44" name="Freeform 605">
                  <a:extLst>
                    <a:ext uri="{FF2B5EF4-FFF2-40B4-BE49-F238E27FC236}">
                      <a16:creationId xmlns:a16="http://schemas.microsoft.com/office/drawing/2014/main" id="{EFCC22CE-D60E-4484-BE3B-354BDFC19D84}"/>
                    </a:ext>
                  </a:extLst>
                </p:cNvPr>
                <p:cNvSpPr>
                  <a:spLocks/>
                </p:cNvSpPr>
                <p:nvPr/>
              </p:nvSpPr>
              <p:spPr bwMode="auto">
                <a:xfrm>
                  <a:off x="3223" y="1121"/>
                  <a:ext cx="1357" cy="1254"/>
                </a:xfrm>
                <a:custGeom>
                  <a:avLst/>
                  <a:gdLst>
                    <a:gd name="T0" fmla="*/ 399 w 575"/>
                    <a:gd name="T1" fmla="*/ 54 h 532"/>
                    <a:gd name="T2" fmla="*/ 121 w 575"/>
                    <a:gd name="T3" fmla="*/ 17 h 532"/>
                    <a:gd name="T4" fmla="*/ 140 w 575"/>
                    <a:gd name="T5" fmla="*/ 55 h 532"/>
                    <a:gd name="T6" fmla="*/ 41 w 575"/>
                    <a:gd name="T7" fmla="*/ 59 h 532"/>
                    <a:gd name="T8" fmla="*/ 86 w 575"/>
                    <a:gd name="T9" fmla="*/ 86 h 532"/>
                    <a:gd name="T10" fmla="*/ 5 w 575"/>
                    <a:gd name="T11" fmla="*/ 225 h 532"/>
                    <a:gd name="T12" fmla="*/ 10 w 575"/>
                    <a:gd name="T13" fmla="*/ 316 h 532"/>
                    <a:gd name="T14" fmla="*/ 26 w 575"/>
                    <a:gd name="T15" fmla="*/ 374 h 532"/>
                    <a:gd name="T16" fmla="*/ 32 w 575"/>
                    <a:gd name="T17" fmla="*/ 498 h 532"/>
                    <a:gd name="T18" fmla="*/ 69 w 575"/>
                    <a:gd name="T19" fmla="*/ 531 h 532"/>
                    <a:gd name="T20" fmla="*/ 76 w 575"/>
                    <a:gd name="T21" fmla="*/ 531 h 532"/>
                    <a:gd name="T22" fmla="*/ 67 w 575"/>
                    <a:gd name="T23" fmla="*/ 337 h 532"/>
                    <a:gd name="T24" fmla="*/ 149 w 575"/>
                    <a:gd name="T25" fmla="*/ 214 h 532"/>
                    <a:gd name="T26" fmla="*/ 161 w 575"/>
                    <a:gd name="T27" fmla="*/ 210 h 532"/>
                    <a:gd name="T28" fmla="*/ 418 w 575"/>
                    <a:gd name="T29" fmla="*/ 198 h 532"/>
                    <a:gd name="T30" fmla="*/ 430 w 575"/>
                    <a:gd name="T31" fmla="*/ 201 h 532"/>
                    <a:gd name="T32" fmla="*/ 523 w 575"/>
                    <a:gd name="T33" fmla="*/ 315 h 532"/>
                    <a:gd name="T34" fmla="*/ 532 w 575"/>
                    <a:gd name="T35" fmla="*/ 507 h 532"/>
                    <a:gd name="T36" fmla="*/ 541 w 575"/>
                    <a:gd name="T37" fmla="*/ 506 h 532"/>
                    <a:gd name="T38" fmla="*/ 574 w 575"/>
                    <a:gd name="T39" fmla="*/ 469 h 532"/>
                    <a:gd name="T40" fmla="*/ 562 w 575"/>
                    <a:gd name="T41" fmla="*/ 212 h 532"/>
                    <a:gd name="T42" fmla="*/ 399 w 575"/>
                    <a:gd name="T43" fmla="*/ 54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5" h="532">
                      <a:moveTo>
                        <a:pt x="399" y="54"/>
                      </a:moveTo>
                      <a:cubicBezTo>
                        <a:pt x="399" y="54"/>
                        <a:pt x="257" y="0"/>
                        <a:pt x="121" y="17"/>
                      </a:cubicBezTo>
                      <a:cubicBezTo>
                        <a:pt x="140" y="55"/>
                        <a:pt x="140" y="55"/>
                        <a:pt x="140" y="55"/>
                      </a:cubicBezTo>
                      <a:cubicBezTo>
                        <a:pt x="41" y="59"/>
                        <a:pt x="41" y="59"/>
                        <a:pt x="41" y="59"/>
                      </a:cubicBezTo>
                      <a:cubicBezTo>
                        <a:pt x="86" y="86"/>
                        <a:pt x="86" y="86"/>
                        <a:pt x="86" y="86"/>
                      </a:cubicBezTo>
                      <a:cubicBezTo>
                        <a:pt x="42" y="120"/>
                        <a:pt x="13" y="170"/>
                        <a:pt x="5" y="225"/>
                      </a:cubicBezTo>
                      <a:cubicBezTo>
                        <a:pt x="0" y="256"/>
                        <a:pt x="2" y="287"/>
                        <a:pt x="10" y="316"/>
                      </a:cubicBezTo>
                      <a:cubicBezTo>
                        <a:pt x="26" y="374"/>
                        <a:pt x="26" y="374"/>
                        <a:pt x="26" y="374"/>
                      </a:cubicBezTo>
                      <a:cubicBezTo>
                        <a:pt x="32" y="498"/>
                        <a:pt x="32" y="498"/>
                        <a:pt x="32" y="498"/>
                      </a:cubicBezTo>
                      <a:cubicBezTo>
                        <a:pt x="33" y="517"/>
                        <a:pt x="50" y="532"/>
                        <a:pt x="69" y="531"/>
                      </a:cubicBezTo>
                      <a:cubicBezTo>
                        <a:pt x="76" y="531"/>
                        <a:pt x="76" y="531"/>
                        <a:pt x="76" y="531"/>
                      </a:cubicBezTo>
                      <a:cubicBezTo>
                        <a:pt x="67" y="337"/>
                        <a:pt x="67" y="337"/>
                        <a:pt x="67" y="337"/>
                      </a:cubicBezTo>
                      <a:cubicBezTo>
                        <a:pt x="64" y="282"/>
                        <a:pt x="97" y="233"/>
                        <a:pt x="149" y="214"/>
                      </a:cubicBezTo>
                      <a:cubicBezTo>
                        <a:pt x="161" y="210"/>
                        <a:pt x="161" y="210"/>
                        <a:pt x="161" y="210"/>
                      </a:cubicBezTo>
                      <a:cubicBezTo>
                        <a:pt x="243" y="180"/>
                        <a:pt x="333" y="176"/>
                        <a:pt x="418" y="198"/>
                      </a:cubicBezTo>
                      <a:cubicBezTo>
                        <a:pt x="430" y="201"/>
                        <a:pt x="430" y="201"/>
                        <a:pt x="430" y="201"/>
                      </a:cubicBezTo>
                      <a:cubicBezTo>
                        <a:pt x="483" y="214"/>
                        <a:pt x="521" y="260"/>
                        <a:pt x="523" y="315"/>
                      </a:cubicBezTo>
                      <a:cubicBezTo>
                        <a:pt x="532" y="507"/>
                        <a:pt x="532" y="507"/>
                        <a:pt x="532" y="507"/>
                      </a:cubicBezTo>
                      <a:cubicBezTo>
                        <a:pt x="541" y="506"/>
                        <a:pt x="541" y="506"/>
                        <a:pt x="541" y="506"/>
                      </a:cubicBezTo>
                      <a:cubicBezTo>
                        <a:pt x="560" y="505"/>
                        <a:pt x="575" y="489"/>
                        <a:pt x="574" y="469"/>
                      </a:cubicBezTo>
                      <a:cubicBezTo>
                        <a:pt x="562" y="212"/>
                        <a:pt x="562" y="212"/>
                        <a:pt x="562" y="212"/>
                      </a:cubicBezTo>
                      <a:cubicBezTo>
                        <a:pt x="552" y="9"/>
                        <a:pt x="399" y="54"/>
                        <a:pt x="399" y="5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45" name="Freeform 606">
                  <a:extLst>
                    <a:ext uri="{FF2B5EF4-FFF2-40B4-BE49-F238E27FC236}">
                      <a16:creationId xmlns:a16="http://schemas.microsoft.com/office/drawing/2014/main" id="{B81B0E38-62C2-463B-8E4C-1EB65CC18C84}"/>
                    </a:ext>
                  </a:extLst>
                </p:cNvPr>
                <p:cNvSpPr>
                  <a:spLocks/>
                </p:cNvSpPr>
                <p:nvPr/>
              </p:nvSpPr>
              <p:spPr bwMode="auto">
                <a:xfrm>
                  <a:off x="3667" y="2922"/>
                  <a:ext cx="234" cy="279"/>
                </a:xfrm>
                <a:custGeom>
                  <a:avLst/>
                  <a:gdLst>
                    <a:gd name="T0" fmla="*/ 234 w 234"/>
                    <a:gd name="T1" fmla="*/ 224 h 279"/>
                    <a:gd name="T2" fmla="*/ 123 w 234"/>
                    <a:gd name="T3" fmla="*/ 0 h 279"/>
                    <a:gd name="T4" fmla="*/ 0 w 234"/>
                    <a:gd name="T5" fmla="*/ 279 h 279"/>
                    <a:gd name="T6" fmla="*/ 158 w 234"/>
                    <a:gd name="T7" fmla="*/ 175 h 279"/>
                    <a:gd name="T8" fmla="*/ 234 w 234"/>
                    <a:gd name="T9" fmla="*/ 224 h 279"/>
                  </a:gdLst>
                  <a:ahLst/>
                  <a:cxnLst>
                    <a:cxn ang="0">
                      <a:pos x="T0" y="T1"/>
                    </a:cxn>
                    <a:cxn ang="0">
                      <a:pos x="T2" y="T3"/>
                    </a:cxn>
                    <a:cxn ang="0">
                      <a:pos x="T4" y="T5"/>
                    </a:cxn>
                    <a:cxn ang="0">
                      <a:pos x="T6" y="T7"/>
                    </a:cxn>
                    <a:cxn ang="0">
                      <a:pos x="T8" y="T9"/>
                    </a:cxn>
                  </a:cxnLst>
                  <a:rect l="0" t="0" r="r" b="b"/>
                  <a:pathLst>
                    <a:path w="234" h="279">
                      <a:moveTo>
                        <a:pt x="234" y="224"/>
                      </a:moveTo>
                      <a:lnTo>
                        <a:pt x="123" y="0"/>
                      </a:lnTo>
                      <a:lnTo>
                        <a:pt x="0" y="279"/>
                      </a:lnTo>
                      <a:lnTo>
                        <a:pt x="158" y="175"/>
                      </a:lnTo>
                      <a:lnTo>
                        <a:pt x="234" y="224"/>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46" name="Freeform 607">
                  <a:extLst>
                    <a:ext uri="{FF2B5EF4-FFF2-40B4-BE49-F238E27FC236}">
                      <a16:creationId xmlns:a16="http://schemas.microsoft.com/office/drawing/2014/main" id="{A4DAF5D5-CC0F-48A5-9C68-4F7A8D42CE91}"/>
                    </a:ext>
                  </a:extLst>
                </p:cNvPr>
                <p:cNvSpPr>
                  <a:spLocks/>
                </p:cNvSpPr>
                <p:nvPr/>
              </p:nvSpPr>
              <p:spPr bwMode="auto">
                <a:xfrm>
                  <a:off x="4009" y="2896"/>
                  <a:ext cx="267" cy="305"/>
                </a:xfrm>
                <a:custGeom>
                  <a:avLst/>
                  <a:gdLst>
                    <a:gd name="T0" fmla="*/ 139 w 267"/>
                    <a:gd name="T1" fmla="*/ 0 h 305"/>
                    <a:gd name="T2" fmla="*/ 267 w 267"/>
                    <a:gd name="T3" fmla="*/ 305 h 305"/>
                    <a:gd name="T4" fmla="*/ 132 w 267"/>
                    <a:gd name="T5" fmla="*/ 187 h 305"/>
                    <a:gd name="T6" fmla="*/ 0 w 267"/>
                    <a:gd name="T7" fmla="*/ 250 h 305"/>
                    <a:gd name="T8" fmla="*/ 139 w 267"/>
                    <a:gd name="T9" fmla="*/ 0 h 305"/>
                  </a:gdLst>
                  <a:ahLst/>
                  <a:cxnLst>
                    <a:cxn ang="0">
                      <a:pos x="T0" y="T1"/>
                    </a:cxn>
                    <a:cxn ang="0">
                      <a:pos x="T2" y="T3"/>
                    </a:cxn>
                    <a:cxn ang="0">
                      <a:pos x="T4" y="T5"/>
                    </a:cxn>
                    <a:cxn ang="0">
                      <a:pos x="T6" y="T7"/>
                    </a:cxn>
                    <a:cxn ang="0">
                      <a:pos x="T8" y="T9"/>
                    </a:cxn>
                  </a:cxnLst>
                  <a:rect l="0" t="0" r="r" b="b"/>
                  <a:pathLst>
                    <a:path w="267" h="305">
                      <a:moveTo>
                        <a:pt x="139" y="0"/>
                      </a:moveTo>
                      <a:lnTo>
                        <a:pt x="267" y="305"/>
                      </a:lnTo>
                      <a:lnTo>
                        <a:pt x="132" y="187"/>
                      </a:lnTo>
                      <a:lnTo>
                        <a:pt x="0" y="250"/>
                      </a:lnTo>
                      <a:lnTo>
                        <a:pt x="139"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47" name="Oval 608">
                  <a:extLst>
                    <a:ext uri="{FF2B5EF4-FFF2-40B4-BE49-F238E27FC236}">
                      <a16:creationId xmlns:a16="http://schemas.microsoft.com/office/drawing/2014/main" id="{E0DD8046-EF04-484C-B7A5-7A8F7E74BC7C}"/>
                    </a:ext>
                  </a:extLst>
                </p:cNvPr>
                <p:cNvSpPr>
                  <a:spLocks noChangeArrowheads="1"/>
                </p:cNvSpPr>
                <p:nvPr/>
              </p:nvSpPr>
              <p:spPr bwMode="auto">
                <a:xfrm>
                  <a:off x="3952" y="3359"/>
                  <a:ext cx="90" cy="92"/>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48" name="Freeform 609">
                  <a:extLst>
                    <a:ext uri="{FF2B5EF4-FFF2-40B4-BE49-F238E27FC236}">
                      <a16:creationId xmlns:a16="http://schemas.microsoft.com/office/drawing/2014/main" id="{B91AB24E-AAA6-48C2-A980-FA562C6D005E}"/>
                    </a:ext>
                  </a:extLst>
                </p:cNvPr>
                <p:cNvSpPr>
                  <a:spLocks/>
                </p:cNvSpPr>
                <p:nvPr/>
              </p:nvSpPr>
              <p:spPr bwMode="auto">
                <a:xfrm>
                  <a:off x="3426" y="1920"/>
                  <a:ext cx="340" cy="151"/>
                </a:xfrm>
                <a:custGeom>
                  <a:avLst/>
                  <a:gdLst>
                    <a:gd name="T0" fmla="*/ 10 w 144"/>
                    <a:gd name="T1" fmla="*/ 64 h 64"/>
                    <a:gd name="T2" fmla="*/ 3 w 144"/>
                    <a:gd name="T3" fmla="*/ 61 h 64"/>
                    <a:gd name="T4" fmla="*/ 4 w 144"/>
                    <a:gd name="T5" fmla="*/ 47 h 64"/>
                    <a:gd name="T6" fmla="*/ 138 w 144"/>
                    <a:gd name="T7" fmla="*/ 40 h 64"/>
                    <a:gd name="T8" fmla="*/ 142 w 144"/>
                    <a:gd name="T9" fmla="*/ 53 h 64"/>
                    <a:gd name="T10" fmla="*/ 128 w 144"/>
                    <a:gd name="T11" fmla="*/ 57 h 64"/>
                    <a:gd name="T12" fmla="*/ 16 w 144"/>
                    <a:gd name="T13" fmla="*/ 62 h 64"/>
                    <a:gd name="T14" fmla="*/ 10 w 144"/>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64">
                      <a:moveTo>
                        <a:pt x="10" y="64"/>
                      </a:moveTo>
                      <a:cubicBezTo>
                        <a:pt x="8" y="64"/>
                        <a:pt x="5" y="63"/>
                        <a:pt x="3" y="61"/>
                      </a:cubicBezTo>
                      <a:cubicBezTo>
                        <a:pt x="0" y="56"/>
                        <a:pt x="0" y="50"/>
                        <a:pt x="4" y="47"/>
                      </a:cubicBezTo>
                      <a:cubicBezTo>
                        <a:pt x="7" y="45"/>
                        <a:pt x="62" y="0"/>
                        <a:pt x="138" y="40"/>
                      </a:cubicBezTo>
                      <a:cubicBezTo>
                        <a:pt x="142" y="43"/>
                        <a:pt x="144" y="48"/>
                        <a:pt x="142" y="53"/>
                      </a:cubicBezTo>
                      <a:cubicBezTo>
                        <a:pt x="139" y="58"/>
                        <a:pt x="133" y="60"/>
                        <a:pt x="128" y="57"/>
                      </a:cubicBezTo>
                      <a:cubicBezTo>
                        <a:pt x="65" y="23"/>
                        <a:pt x="18" y="60"/>
                        <a:pt x="16" y="62"/>
                      </a:cubicBezTo>
                      <a:cubicBezTo>
                        <a:pt x="15" y="63"/>
                        <a:pt x="13" y="64"/>
                        <a:pt x="10" y="6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49" name="Freeform 610">
                  <a:extLst>
                    <a:ext uri="{FF2B5EF4-FFF2-40B4-BE49-F238E27FC236}">
                      <a16:creationId xmlns:a16="http://schemas.microsoft.com/office/drawing/2014/main" id="{83F23308-97CA-460F-9F05-146B7FC2407B}"/>
                    </a:ext>
                  </a:extLst>
                </p:cNvPr>
                <p:cNvSpPr>
                  <a:spLocks/>
                </p:cNvSpPr>
                <p:nvPr/>
              </p:nvSpPr>
              <p:spPr bwMode="auto">
                <a:xfrm>
                  <a:off x="4078" y="1889"/>
                  <a:ext cx="342" cy="151"/>
                </a:xfrm>
                <a:custGeom>
                  <a:avLst/>
                  <a:gdLst>
                    <a:gd name="T0" fmla="*/ 11 w 145"/>
                    <a:gd name="T1" fmla="*/ 64 h 64"/>
                    <a:gd name="T2" fmla="*/ 4 w 145"/>
                    <a:gd name="T3" fmla="*/ 60 h 64"/>
                    <a:gd name="T4" fmla="*/ 5 w 145"/>
                    <a:gd name="T5" fmla="*/ 47 h 64"/>
                    <a:gd name="T6" fmla="*/ 138 w 145"/>
                    <a:gd name="T7" fmla="*/ 40 h 64"/>
                    <a:gd name="T8" fmla="*/ 142 w 145"/>
                    <a:gd name="T9" fmla="*/ 53 h 64"/>
                    <a:gd name="T10" fmla="*/ 129 w 145"/>
                    <a:gd name="T11" fmla="*/ 57 h 64"/>
                    <a:gd name="T12" fmla="*/ 17 w 145"/>
                    <a:gd name="T13" fmla="*/ 62 h 64"/>
                    <a:gd name="T14" fmla="*/ 11 w 145"/>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64">
                      <a:moveTo>
                        <a:pt x="11" y="64"/>
                      </a:moveTo>
                      <a:cubicBezTo>
                        <a:pt x="9" y="64"/>
                        <a:pt x="6" y="63"/>
                        <a:pt x="4" y="60"/>
                      </a:cubicBezTo>
                      <a:cubicBezTo>
                        <a:pt x="0" y="56"/>
                        <a:pt x="1" y="50"/>
                        <a:pt x="5" y="47"/>
                      </a:cubicBezTo>
                      <a:cubicBezTo>
                        <a:pt x="7" y="45"/>
                        <a:pt x="63" y="0"/>
                        <a:pt x="138" y="40"/>
                      </a:cubicBezTo>
                      <a:cubicBezTo>
                        <a:pt x="143" y="42"/>
                        <a:pt x="145" y="48"/>
                        <a:pt x="142" y="53"/>
                      </a:cubicBezTo>
                      <a:cubicBezTo>
                        <a:pt x="140" y="58"/>
                        <a:pt x="134" y="60"/>
                        <a:pt x="129" y="57"/>
                      </a:cubicBezTo>
                      <a:cubicBezTo>
                        <a:pt x="66" y="23"/>
                        <a:pt x="19" y="60"/>
                        <a:pt x="17" y="62"/>
                      </a:cubicBezTo>
                      <a:cubicBezTo>
                        <a:pt x="16" y="63"/>
                        <a:pt x="13" y="64"/>
                        <a:pt x="11" y="6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50" name="Freeform 611">
                  <a:extLst>
                    <a:ext uri="{FF2B5EF4-FFF2-40B4-BE49-F238E27FC236}">
                      <a16:creationId xmlns:a16="http://schemas.microsoft.com/office/drawing/2014/main" id="{9DF71142-D9CD-4AA1-8099-63AC7D823A5E}"/>
                    </a:ext>
                  </a:extLst>
                </p:cNvPr>
                <p:cNvSpPr>
                  <a:spLocks/>
                </p:cNvSpPr>
                <p:nvPr/>
              </p:nvSpPr>
              <p:spPr bwMode="auto">
                <a:xfrm>
                  <a:off x="3539" y="2083"/>
                  <a:ext cx="121" cy="80"/>
                </a:xfrm>
                <a:custGeom>
                  <a:avLst/>
                  <a:gdLst>
                    <a:gd name="T0" fmla="*/ 50 w 51"/>
                    <a:gd name="T1" fmla="*/ 32 h 34"/>
                    <a:gd name="T2" fmla="*/ 51 w 51"/>
                    <a:gd name="T3" fmla="*/ 25 h 34"/>
                    <a:gd name="T4" fmla="*/ 25 w 51"/>
                    <a:gd name="T5" fmla="*/ 1 h 34"/>
                    <a:gd name="T6" fmla="*/ 1 w 51"/>
                    <a:gd name="T7" fmla="*/ 27 h 34"/>
                    <a:gd name="T8" fmla="*/ 2 w 51"/>
                    <a:gd name="T9" fmla="*/ 34 h 34"/>
                    <a:gd name="T10" fmla="*/ 50 w 51"/>
                    <a:gd name="T11" fmla="*/ 32 h 34"/>
                  </a:gdLst>
                  <a:ahLst/>
                  <a:cxnLst>
                    <a:cxn ang="0">
                      <a:pos x="T0" y="T1"/>
                    </a:cxn>
                    <a:cxn ang="0">
                      <a:pos x="T2" y="T3"/>
                    </a:cxn>
                    <a:cxn ang="0">
                      <a:pos x="T4" y="T5"/>
                    </a:cxn>
                    <a:cxn ang="0">
                      <a:pos x="T6" y="T7"/>
                    </a:cxn>
                    <a:cxn ang="0">
                      <a:pos x="T8" y="T9"/>
                    </a:cxn>
                    <a:cxn ang="0">
                      <a:pos x="T10" y="T11"/>
                    </a:cxn>
                  </a:cxnLst>
                  <a:rect l="0" t="0" r="r" b="b"/>
                  <a:pathLst>
                    <a:path w="51" h="34">
                      <a:moveTo>
                        <a:pt x="50" y="32"/>
                      </a:moveTo>
                      <a:cubicBezTo>
                        <a:pt x="51" y="29"/>
                        <a:pt x="51" y="27"/>
                        <a:pt x="51" y="25"/>
                      </a:cubicBezTo>
                      <a:cubicBezTo>
                        <a:pt x="50" y="11"/>
                        <a:pt x="38" y="0"/>
                        <a:pt x="25" y="1"/>
                      </a:cubicBezTo>
                      <a:cubicBezTo>
                        <a:pt x="11" y="2"/>
                        <a:pt x="0" y="14"/>
                        <a:pt x="1" y="27"/>
                      </a:cubicBezTo>
                      <a:cubicBezTo>
                        <a:pt x="1" y="30"/>
                        <a:pt x="1" y="32"/>
                        <a:pt x="2" y="34"/>
                      </a:cubicBezTo>
                      <a:lnTo>
                        <a:pt x="50" y="32"/>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51" name="Freeform 612">
                  <a:extLst>
                    <a:ext uri="{FF2B5EF4-FFF2-40B4-BE49-F238E27FC236}">
                      <a16:creationId xmlns:a16="http://schemas.microsoft.com/office/drawing/2014/main" id="{E8741DC7-A220-4C6C-AEDD-B091CB57D9A5}"/>
                    </a:ext>
                  </a:extLst>
                </p:cNvPr>
                <p:cNvSpPr>
                  <a:spLocks/>
                </p:cNvSpPr>
                <p:nvPr/>
              </p:nvSpPr>
              <p:spPr bwMode="auto">
                <a:xfrm>
                  <a:off x="4181" y="2054"/>
                  <a:ext cx="121" cy="78"/>
                </a:xfrm>
                <a:custGeom>
                  <a:avLst/>
                  <a:gdLst>
                    <a:gd name="T0" fmla="*/ 51 w 51"/>
                    <a:gd name="T1" fmla="*/ 31 h 33"/>
                    <a:gd name="T2" fmla="*/ 51 w 51"/>
                    <a:gd name="T3" fmla="*/ 24 h 33"/>
                    <a:gd name="T4" fmla="*/ 25 w 51"/>
                    <a:gd name="T5" fmla="*/ 0 h 33"/>
                    <a:gd name="T6" fmla="*/ 1 w 51"/>
                    <a:gd name="T7" fmla="*/ 27 h 33"/>
                    <a:gd name="T8" fmla="*/ 2 w 51"/>
                    <a:gd name="T9" fmla="*/ 33 h 33"/>
                    <a:gd name="T10" fmla="*/ 51 w 51"/>
                    <a:gd name="T11" fmla="*/ 31 h 33"/>
                  </a:gdLst>
                  <a:ahLst/>
                  <a:cxnLst>
                    <a:cxn ang="0">
                      <a:pos x="T0" y="T1"/>
                    </a:cxn>
                    <a:cxn ang="0">
                      <a:pos x="T2" y="T3"/>
                    </a:cxn>
                    <a:cxn ang="0">
                      <a:pos x="T4" y="T5"/>
                    </a:cxn>
                    <a:cxn ang="0">
                      <a:pos x="T6" y="T7"/>
                    </a:cxn>
                    <a:cxn ang="0">
                      <a:pos x="T8" y="T9"/>
                    </a:cxn>
                    <a:cxn ang="0">
                      <a:pos x="T10" y="T11"/>
                    </a:cxn>
                  </a:cxnLst>
                  <a:rect l="0" t="0" r="r" b="b"/>
                  <a:pathLst>
                    <a:path w="51" h="33">
                      <a:moveTo>
                        <a:pt x="51" y="31"/>
                      </a:moveTo>
                      <a:cubicBezTo>
                        <a:pt x="51" y="29"/>
                        <a:pt x="51" y="26"/>
                        <a:pt x="51" y="24"/>
                      </a:cubicBezTo>
                      <a:cubicBezTo>
                        <a:pt x="51" y="10"/>
                        <a:pt x="39" y="0"/>
                        <a:pt x="25" y="0"/>
                      </a:cubicBezTo>
                      <a:cubicBezTo>
                        <a:pt x="11" y="1"/>
                        <a:pt x="0" y="13"/>
                        <a:pt x="1" y="27"/>
                      </a:cubicBezTo>
                      <a:cubicBezTo>
                        <a:pt x="1" y="29"/>
                        <a:pt x="1" y="31"/>
                        <a:pt x="2" y="33"/>
                      </a:cubicBezTo>
                      <a:lnTo>
                        <a:pt x="51" y="31"/>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52" name="Freeform 613">
                  <a:extLst>
                    <a:ext uri="{FF2B5EF4-FFF2-40B4-BE49-F238E27FC236}">
                      <a16:creationId xmlns:a16="http://schemas.microsoft.com/office/drawing/2014/main" id="{A7798CE4-0C73-4FC0-9505-9BA707D259E5}"/>
                    </a:ext>
                  </a:extLst>
                </p:cNvPr>
                <p:cNvSpPr>
                  <a:spLocks/>
                </p:cNvSpPr>
                <p:nvPr/>
              </p:nvSpPr>
              <p:spPr bwMode="auto">
                <a:xfrm>
                  <a:off x="3747" y="2486"/>
                  <a:ext cx="434" cy="116"/>
                </a:xfrm>
                <a:custGeom>
                  <a:avLst/>
                  <a:gdLst>
                    <a:gd name="T0" fmla="*/ 90 w 184"/>
                    <a:gd name="T1" fmla="*/ 37 h 49"/>
                    <a:gd name="T2" fmla="*/ 4 w 184"/>
                    <a:gd name="T3" fmla="*/ 20 h 49"/>
                    <a:gd name="T4" fmla="*/ 1 w 184"/>
                    <a:gd name="T5" fmla="*/ 12 h 49"/>
                    <a:gd name="T6" fmla="*/ 9 w 184"/>
                    <a:gd name="T7" fmla="*/ 9 h 49"/>
                    <a:gd name="T8" fmla="*/ 175 w 184"/>
                    <a:gd name="T9" fmla="*/ 2 h 49"/>
                    <a:gd name="T10" fmla="*/ 183 w 184"/>
                    <a:gd name="T11" fmla="*/ 3 h 49"/>
                    <a:gd name="T12" fmla="*/ 181 w 184"/>
                    <a:gd name="T13" fmla="*/ 11 h 49"/>
                    <a:gd name="T14" fmla="*/ 90 w 184"/>
                    <a:gd name="T15" fmla="*/ 37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49">
                      <a:moveTo>
                        <a:pt x="90" y="37"/>
                      </a:moveTo>
                      <a:cubicBezTo>
                        <a:pt x="43" y="37"/>
                        <a:pt x="7" y="21"/>
                        <a:pt x="4" y="20"/>
                      </a:cubicBezTo>
                      <a:cubicBezTo>
                        <a:pt x="1" y="19"/>
                        <a:pt x="0" y="15"/>
                        <a:pt x="1" y="12"/>
                      </a:cubicBezTo>
                      <a:cubicBezTo>
                        <a:pt x="3" y="9"/>
                        <a:pt x="6" y="8"/>
                        <a:pt x="9" y="9"/>
                      </a:cubicBezTo>
                      <a:cubicBezTo>
                        <a:pt x="10" y="10"/>
                        <a:pt x="101" y="49"/>
                        <a:pt x="175" y="2"/>
                      </a:cubicBezTo>
                      <a:cubicBezTo>
                        <a:pt x="177" y="0"/>
                        <a:pt x="181" y="1"/>
                        <a:pt x="183" y="3"/>
                      </a:cubicBezTo>
                      <a:cubicBezTo>
                        <a:pt x="184" y="6"/>
                        <a:pt x="184" y="10"/>
                        <a:pt x="181" y="11"/>
                      </a:cubicBezTo>
                      <a:cubicBezTo>
                        <a:pt x="151" y="31"/>
                        <a:pt x="118" y="37"/>
                        <a:pt x="90" y="37"/>
                      </a:cubicBez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53" name="Freeform 614">
                  <a:extLst>
                    <a:ext uri="{FF2B5EF4-FFF2-40B4-BE49-F238E27FC236}">
                      <a16:creationId xmlns:a16="http://schemas.microsoft.com/office/drawing/2014/main" id="{643EE3FF-FE1F-491A-B857-F67B11DF4002}"/>
                    </a:ext>
                  </a:extLst>
                </p:cNvPr>
                <p:cNvSpPr>
                  <a:spLocks/>
                </p:cNvSpPr>
                <p:nvPr/>
              </p:nvSpPr>
              <p:spPr bwMode="auto">
                <a:xfrm>
                  <a:off x="3370" y="1264"/>
                  <a:ext cx="1210" cy="1052"/>
                </a:xfrm>
                <a:custGeom>
                  <a:avLst/>
                  <a:gdLst>
                    <a:gd name="T0" fmla="*/ 87 w 513"/>
                    <a:gd name="T1" fmla="*/ 153 h 446"/>
                    <a:gd name="T2" fmla="*/ 99 w 513"/>
                    <a:gd name="T3" fmla="*/ 149 h 446"/>
                    <a:gd name="T4" fmla="*/ 356 w 513"/>
                    <a:gd name="T5" fmla="*/ 137 h 446"/>
                    <a:gd name="T6" fmla="*/ 368 w 513"/>
                    <a:gd name="T7" fmla="*/ 140 h 446"/>
                    <a:gd name="T8" fmla="*/ 461 w 513"/>
                    <a:gd name="T9" fmla="*/ 254 h 446"/>
                    <a:gd name="T10" fmla="*/ 470 w 513"/>
                    <a:gd name="T11" fmla="*/ 446 h 446"/>
                    <a:gd name="T12" fmla="*/ 479 w 513"/>
                    <a:gd name="T13" fmla="*/ 445 h 446"/>
                    <a:gd name="T14" fmla="*/ 512 w 513"/>
                    <a:gd name="T15" fmla="*/ 408 h 446"/>
                    <a:gd name="T16" fmla="*/ 502 w 513"/>
                    <a:gd name="T17" fmla="*/ 196 h 446"/>
                    <a:gd name="T18" fmla="*/ 330 w 513"/>
                    <a:gd name="T19" fmla="*/ 43 h 446"/>
                    <a:gd name="T20" fmla="*/ 134 w 513"/>
                    <a:gd name="T21" fmla="*/ 0 h 446"/>
                    <a:gd name="T22" fmla="*/ 172 w 513"/>
                    <a:gd name="T23" fmla="*/ 40 h 446"/>
                    <a:gd name="T24" fmla="*/ 24 w 513"/>
                    <a:gd name="T25" fmla="*/ 25 h 446"/>
                    <a:gd name="T26" fmla="*/ 24 w 513"/>
                    <a:gd name="T27" fmla="*/ 25 h 446"/>
                    <a:gd name="T28" fmla="*/ 24 w 513"/>
                    <a:gd name="T29" fmla="*/ 25 h 446"/>
                    <a:gd name="T30" fmla="*/ 24 w 513"/>
                    <a:gd name="T31" fmla="*/ 25 h 446"/>
                    <a:gd name="T32" fmla="*/ 83 w 513"/>
                    <a:gd name="T33" fmla="*/ 72 h 446"/>
                    <a:gd name="T34" fmla="*/ 7 w 513"/>
                    <a:gd name="T35" fmla="*/ 247 h 446"/>
                    <a:gd name="T36" fmla="*/ 7 w 513"/>
                    <a:gd name="T37" fmla="*/ 248 h 446"/>
                    <a:gd name="T38" fmla="*/ 87 w 513"/>
                    <a:gd name="T39" fmla="*/ 153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3" h="446">
                      <a:moveTo>
                        <a:pt x="87" y="153"/>
                      </a:moveTo>
                      <a:cubicBezTo>
                        <a:pt x="99" y="149"/>
                        <a:pt x="99" y="149"/>
                        <a:pt x="99" y="149"/>
                      </a:cubicBezTo>
                      <a:cubicBezTo>
                        <a:pt x="181" y="119"/>
                        <a:pt x="271" y="115"/>
                        <a:pt x="356" y="137"/>
                      </a:cubicBezTo>
                      <a:cubicBezTo>
                        <a:pt x="368" y="140"/>
                        <a:pt x="368" y="140"/>
                        <a:pt x="368" y="140"/>
                      </a:cubicBezTo>
                      <a:cubicBezTo>
                        <a:pt x="421" y="153"/>
                        <a:pt x="459" y="199"/>
                        <a:pt x="461" y="254"/>
                      </a:cubicBezTo>
                      <a:cubicBezTo>
                        <a:pt x="470" y="446"/>
                        <a:pt x="470" y="446"/>
                        <a:pt x="470" y="446"/>
                      </a:cubicBezTo>
                      <a:cubicBezTo>
                        <a:pt x="479" y="445"/>
                        <a:pt x="479" y="445"/>
                        <a:pt x="479" y="445"/>
                      </a:cubicBezTo>
                      <a:cubicBezTo>
                        <a:pt x="498" y="444"/>
                        <a:pt x="513" y="428"/>
                        <a:pt x="512" y="408"/>
                      </a:cubicBezTo>
                      <a:cubicBezTo>
                        <a:pt x="502" y="196"/>
                        <a:pt x="502" y="196"/>
                        <a:pt x="502" y="196"/>
                      </a:cubicBezTo>
                      <a:cubicBezTo>
                        <a:pt x="497" y="83"/>
                        <a:pt x="407" y="29"/>
                        <a:pt x="330" y="43"/>
                      </a:cubicBezTo>
                      <a:cubicBezTo>
                        <a:pt x="287" y="19"/>
                        <a:pt x="134" y="0"/>
                        <a:pt x="134" y="0"/>
                      </a:cubicBezTo>
                      <a:cubicBezTo>
                        <a:pt x="172" y="40"/>
                        <a:pt x="172" y="40"/>
                        <a:pt x="172" y="40"/>
                      </a:cubicBezTo>
                      <a:cubicBezTo>
                        <a:pt x="24" y="25"/>
                        <a:pt x="24" y="25"/>
                        <a:pt x="24" y="25"/>
                      </a:cubicBezTo>
                      <a:cubicBezTo>
                        <a:pt x="24" y="25"/>
                        <a:pt x="24" y="25"/>
                        <a:pt x="24" y="25"/>
                      </a:cubicBezTo>
                      <a:cubicBezTo>
                        <a:pt x="24" y="25"/>
                        <a:pt x="24" y="25"/>
                        <a:pt x="24" y="25"/>
                      </a:cubicBezTo>
                      <a:cubicBezTo>
                        <a:pt x="24" y="25"/>
                        <a:pt x="24" y="25"/>
                        <a:pt x="24" y="25"/>
                      </a:cubicBezTo>
                      <a:cubicBezTo>
                        <a:pt x="83" y="72"/>
                        <a:pt x="83" y="72"/>
                        <a:pt x="83" y="72"/>
                      </a:cubicBezTo>
                      <a:cubicBezTo>
                        <a:pt x="83" y="72"/>
                        <a:pt x="0" y="110"/>
                        <a:pt x="7" y="247"/>
                      </a:cubicBezTo>
                      <a:cubicBezTo>
                        <a:pt x="7" y="248"/>
                        <a:pt x="7" y="248"/>
                        <a:pt x="7" y="248"/>
                      </a:cubicBezTo>
                      <a:cubicBezTo>
                        <a:pt x="14" y="205"/>
                        <a:pt x="44" y="168"/>
                        <a:pt x="87" y="15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grpSp>
          <p:grpSp>
            <p:nvGrpSpPr>
              <p:cNvPr id="174" name="Group 925">
                <a:extLst>
                  <a:ext uri="{FF2B5EF4-FFF2-40B4-BE49-F238E27FC236}">
                    <a16:creationId xmlns:a16="http://schemas.microsoft.com/office/drawing/2014/main" id="{FB1AC2FD-8A24-4709-A4FD-4E0A89AEC4AF}"/>
                  </a:ext>
                </a:extLst>
              </p:cNvPr>
              <p:cNvGrpSpPr>
                <a:grpSpLocks noChangeAspect="1"/>
              </p:cNvGrpSpPr>
              <p:nvPr/>
            </p:nvGrpSpPr>
            <p:grpSpPr bwMode="auto">
              <a:xfrm>
                <a:off x="11109908" y="2667763"/>
                <a:ext cx="411515" cy="412150"/>
                <a:chOff x="2619" y="903"/>
                <a:chExt cx="2592" cy="2596"/>
              </a:xfrm>
            </p:grpSpPr>
            <p:sp>
              <p:nvSpPr>
                <p:cNvPr id="156" name="Oval 926">
                  <a:extLst>
                    <a:ext uri="{FF2B5EF4-FFF2-40B4-BE49-F238E27FC236}">
                      <a16:creationId xmlns:a16="http://schemas.microsoft.com/office/drawing/2014/main" id="{9553D6BA-B9B9-417F-B634-D811EEFBA558}"/>
                    </a:ext>
                  </a:extLst>
                </p:cNvPr>
                <p:cNvSpPr>
                  <a:spLocks noChangeArrowheads="1"/>
                </p:cNvSpPr>
                <p:nvPr/>
              </p:nvSpPr>
              <p:spPr bwMode="auto">
                <a:xfrm>
                  <a:off x="2619" y="903"/>
                  <a:ext cx="2592" cy="2596"/>
                </a:xfrm>
                <a:prstGeom prst="ellipse">
                  <a:avLst/>
                </a:pr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57" name="Freeform 927">
                  <a:extLst>
                    <a:ext uri="{FF2B5EF4-FFF2-40B4-BE49-F238E27FC236}">
                      <a16:creationId xmlns:a16="http://schemas.microsoft.com/office/drawing/2014/main" id="{2ED14B93-6B8B-4DA4-BD99-3BD061C4E9B1}"/>
                    </a:ext>
                  </a:extLst>
                </p:cNvPr>
                <p:cNvSpPr>
                  <a:spLocks/>
                </p:cNvSpPr>
                <p:nvPr/>
              </p:nvSpPr>
              <p:spPr bwMode="auto">
                <a:xfrm>
                  <a:off x="3504" y="2666"/>
                  <a:ext cx="748" cy="609"/>
                </a:xfrm>
                <a:custGeom>
                  <a:avLst/>
                  <a:gdLst>
                    <a:gd name="T0" fmla="*/ 647 w 748"/>
                    <a:gd name="T1" fmla="*/ 0 h 609"/>
                    <a:gd name="T2" fmla="*/ 748 w 748"/>
                    <a:gd name="T3" fmla="*/ 609 h 609"/>
                    <a:gd name="T4" fmla="*/ 0 w 748"/>
                    <a:gd name="T5" fmla="*/ 609 h 609"/>
                    <a:gd name="T6" fmla="*/ 120 w 748"/>
                    <a:gd name="T7" fmla="*/ 0 h 609"/>
                    <a:gd name="T8" fmla="*/ 359 w 748"/>
                    <a:gd name="T9" fmla="*/ 19 h 609"/>
                    <a:gd name="T10" fmla="*/ 647 w 748"/>
                    <a:gd name="T11" fmla="*/ 0 h 609"/>
                    <a:gd name="T12" fmla="*/ 647 w 748"/>
                    <a:gd name="T13" fmla="*/ 0 h 609"/>
                    <a:gd name="T14" fmla="*/ 647 w 748"/>
                    <a:gd name="T15" fmla="*/ 0 h 6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8" h="609">
                      <a:moveTo>
                        <a:pt x="647" y="0"/>
                      </a:moveTo>
                      <a:lnTo>
                        <a:pt x="748" y="609"/>
                      </a:lnTo>
                      <a:lnTo>
                        <a:pt x="0" y="609"/>
                      </a:lnTo>
                      <a:lnTo>
                        <a:pt x="120" y="0"/>
                      </a:lnTo>
                      <a:lnTo>
                        <a:pt x="359" y="19"/>
                      </a:lnTo>
                      <a:lnTo>
                        <a:pt x="647" y="0"/>
                      </a:lnTo>
                      <a:lnTo>
                        <a:pt x="647" y="0"/>
                      </a:lnTo>
                      <a:lnTo>
                        <a:pt x="647" y="0"/>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58" name="Freeform 928">
                  <a:extLst>
                    <a:ext uri="{FF2B5EF4-FFF2-40B4-BE49-F238E27FC236}">
                      <a16:creationId xmlns:a16="http://schemas.microsoft.com/office/drawing/2014/main" id="{DA9563FE-0AD3-4535-B026-FED0515E1AF1}"/>
                    </a:ext>
                  </a:extLst>
                </p:cNvPr>
                <p:cNvSpPr>
                  <a:spLocks/>
                </p:cNvSpPr>
                <p:nvPr/>
              </p:nvSpPr>
              <p:spPr bwMode="auto">
                <a:xfrm>
                  <a:off x="3185" y="2008"/>
                  <a:ext cx="217" cy="326"/>
                </a:xfrm>
                <a:custGeom>
                  <a:avLst/>
                  <a:gdLst>
                    <a:gd name="T0" fmla="*/ 85 w 92"/>
                    <a:gd name="T1" fmla="*/ 138 h 138"/>
                    <a:gd name="T2" fmla="*/ 63 w 92"/>
                    <a:gd name="T3" fmla="*/ 136 h 138"/>
                    <a:gd name="T4" fmla="*/ 2 w 92"/>
                    <a:gd name="T5" fmla="*/ 69 h 138"/>
                    <a:gd name="T6" fmla="*/ 4 w 92"/>
                    <a:gd name="T7" fmla="*/ 41 h 138"/>
                    <a:gd name="T8" fmla="*/ 49 w 92"/>
                    <a:gd name="T9" fmla="*/ 2 h 138"/>
                    <a:gd name="T10" fmla="*/ 49 w 92"/>
                    <a:gd name="T11" fmla="*/ 2 h 138"/>
                    <a:gd name="T12" fmla="*/ 90 w 92"/>
                    <a:gd name="T13" fmla="*/ 47 h 138"/>
                    <a:gd name="T14" fmla="*/ 85 w 92"/>
                    <a:gd name="T15" fmla="*/ 138 h 138"/>
                    <a:gd name="T16" fmla="*/ 85 w 92"/>
                    <a:gd name="T17"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8">
                      <a:moveTo>
                        <a:pt x="85" y="138"/>
                      </a:moveTo>
                      <a:cubicBezTo>
                        <a:pt x="63" y="136"/>
                        <a:pt x="63" y="136"/>
                        <a:pt x="63" y="136"/>
                      </a:cubicBezTo>
                      <a:cubicBezTo>
                        <a:pt x="28" y="134"/>
                        <a:pt x="0" y="104"/>
                        <a:pt x="2" y="69"/>
                      </a:cubicBezTo>
                      <a:cubicBezTo>
                        <a:pt x="4" y="41"/>
                        <a:pt x="4" y="41"/>
                        <a:pt x="4" y="41"/>
                      </a:cubicBezTo>
                      <a:cubicBezTo>
                        <a:pt x="6" y="19"/>
                        <a:pt x="26" y="0"/>
                        <a:pt x="49" y="2"/>
                      </a:cubicBezTo>
                      <a:cubicBezTo>
                        <a:pt x="49" y="2"/>
                        <a:pt x="49" y="2"/>
                        <a:pt x="49" y="2"/>
                      </a:cubicBezTo>
                      <a:cubicBezTo>
                        <a:pt x="74" y="3"/>
                        <a:pt x="92" y="23"/>
                        <a:pt x="90" y="47"/>
                      </a:cubicBezTo>
                      <a:cubicBezTo>
                        <a:pt x="85" y="138"/>
                        <a:pt x="85" y="138"/>
                        <a:pt x="85" y="138"/>
                      </a:cubicBezTo>
                      <a:cubicBezTo>
                        <a:pt x="85" y="138"/>
                        <a:pt x="85" y="138"/>
                        <a:pt x="85" y="138"/>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59" name="Freeform 929">
                  <a:extLst>
                    <a:ext uri="{FF2B5EF4-FFF2-40B4-BE49-F238E27FC236}">
                      <a16:creationId xmlns:a16="http://schemas.microsoft.com/office/drawing/2014/main" id="{0DEF1D5A-C706-4E95-A796-418E63097A4E}"/>
                    </a:ext>
                  </a:extLst>
                </p:cNvPr>
                <p:cNvSpPr>
                  <a:spLocks/>
                </p:cNvSpPr>
                <p:nvPr/>
              </p:nvSpPr>
              <p:spPr bwMode="auto">
                <a:xfrm>
                  <a:off x="4453" y="2084"/>
                  <a:ext cx="217" cy="316"/>
                </a:xfrm>
                <a:custGeom>
                  <a:avLst/>
                  <a:gdLst>
                    <a:gd name="T0" fmla="*/ 0 w 92"/>
                    <a:gd name="T1" fmla="*/ 131 h 134"/>
                    <a:gd name="T2" fmla="*/ 20 w 92"/>
                    <a:gd name="T3" fmla="*/ 132 h 134"/>
                    <a:gd name="T4" fmla="*/ 89 w 92"/>
                    <a:gd name="T5" fmla="*/ 73 h 134"/>
                    <a:gd name="T6" fmla="*/ 90 w 92"/>
                    <a:gd name="T7" fmla="*/ 46 h 134"/>
                    <a:gd name="T8" fmla="*/ 51 w 92"/>
                    <a:gd name="T9" fmla="*/ 2 h 134"/>
                    <a:gd name="T10" fmla="*/ 51 w 92"/>
                    <a:gd name="T11" fmla="*/ 2 h 134"/>
                    <a:gd name="T12" fmla="*/ 6 w 92"/>
                    <a:gd name="T13" fmla="*/ 41 h 134"/>
                    <a:gd name="T14" fmla="*/ 0 w 92"/>
                    <a:gd name="T15" fmla="*/ 131 h 134"/>
                    <a:gd name="T16" fmla="*/ 0 w 92"/>
                    <a:gd name="T17" fmla="*/ 13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4">
                      <a:moveTo>
                        <a:pt x="0" y="131"/>
                      </a:moveTo>
                      <a:cubicBezTo>
                        <a:pt x="20" y="132"/>
                        <a:pt x="20" y="132"/>
                        <a:pt x="20" y="132"/>
                      </a:cubicBezTo>
                      <a:cubicBezTo>
                        <a:pt x="56" y="134"/>
                        <a:pt x="86" y="108"/>
                        <a:pt x="89" y="73"/>
                      </a:cubicBezTo>
                      <a:cubicBezTo>
                        <a:pt x="90" y="46"/>
                        <a:pt x="90" y="46"/>
                        <a:pt x="90" y="46"/>
                      </a:cubicBezTo>
                      <a:cubicBezTo>
                        <a:pt x="92" y="23"/>
                        <a:pt x="74" y="3"/>
                        <a:pt x="51" y="2"/>
                      </a:cubicBezTo>
                      <a:cubicBezTo>
                        <a:pt x="51" y="2"/>
                        <a:pt x="51" y="2"/>
                        <a:pt x="51" y="2"/>
                      </a:cubicBezTo>
                      <a:cubicBezTo>
                        <a:pt x="27" y="0"/>
                        <a:pt x="7" y="18"/>
                        <a:pt x="6" y="41"/>
                      </a:cubicBezTo>
                      <a:cubicBezTo>
                        <a:pt x="0" y="131"/>
                        <a:pt x="0" y="131"/>
                        <a:pt x="0" y="131"/>
                      </a:cubicBezTo>
                      <a:cubicBezTo>
                        <a:pt x="0" y="131"/>
                        <a:pt x="0" y="131"/>
                        <a:pt x="0" y="13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60" name="Freeform 930">
                  <a:extLst>
                    <a:ext uri="{FF2B5EF4-FFF2-40B4-BE49-F238E27FC236}">
                      <a16:creationId xmlns:a16="http://schemas.microsoft.com/office/drawing/2014/main" id="{67992C08-6D24-4BF4-AE79-1EF9F7C04442}"/>
                    </a:ext>
                  </a:extLst>
                </p:cNvPr>
                <p:cNvSpPr>
                  <a:spLocks/>
                </p:cNvSpPr>
                <p:nvPr/>
              </p:nvSpPr>
              <p:spPr bwMode="auto">
                <a:xfrm>
                  <a:off x="3336" y="1353"/>
                  <a:ext cx="1199" cy="1464"/>
                </a:xfrm>
                <a:custGeom>
                  <a:avLst/>
                  <a:gdLst>
                    <a:gd name="T0" fmla="*/ 236 w 508"/>
                    <a:gd name="T1" fmla="*/ 612 h 621"/>
                    <a:gd name="T2" fmla="*/ 236 w 508"/>
                    <a:gd name="T3" fmla="*/ 612 h 621"/>
                    <a:gd name="T4" fmla="*/ 7 w 508"/>
                    <a:gd name="T5" fmla="*/ 357 h 621"/>
                    <a:gd name="T6" fmla="*/ 15 w 508"/>
                    <a:gd name="T7" fmla="*/ 234 h 621"/>
                    <a:gd name="T8" fmla="*/ 273 w 508"/>
                    <a:gd name="T9" fmla="*/ 7 h 621"/>
                    <a:gd name="T10" fmla="*/ 273 w 508"/>
                    <a:gd name="T11" fmla="*/ 7 h 621"/>
                    <a:gd name="T12" fmla="*/ 501 w 508"/>
                    <a:gd name="T13" fmla="*/ 263 h 621"/>
                    <a:gd name="T14" fmla="*/ 494 w 508"/>
                    <a:gd name="T15" fmla="*/ 386 h 621"/>
                    <a:gd name="T16" fmla="*/ 236 w 508"/>
                    <a:gd name="T17" fmla="*/ 612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8" h="621">
                      <a:moveTo>
                        <a:pt x="236" y="612"/>
                      </a:moveTo>
                      <a:cubicBezTo>
                        <a:pt x="236" y="612"/>
                        <a:pt x="236" y="612"/>
                        <a:pt x="236" y="612"/>
                      </a:cubicBezTo>
                      <a:cubicBezTo>
                        <a:pt x="102" y="605"/>
                        <a:pt x="0" y="491"/>
                        <a:pt x="7" y="357"/>
                      </a:cubicBezTo>
                      <a:cubicBezTo>
                        <a:pt x="15" y="234"/>
                        <a:pt x="15" y="234"/>
                        <a:pt x="15" y="234"/>
                      </a:cubicBezTo>
                      <a:cubicBezTo>
                        <a:pt x="23" y="101"/>
                        <a:pt x="138" y="0"/>
                        <a:pt x="273" y="7"/>
                      </a:cubicBezTo>
                      <a:cubicBezTo>
                        <a:pt x="273" y="7"/>
                        <a:pt x="273" y="7"/>
                        <a:pt x="273" y="7"/>
                      </a:cubicBezTo>
                      <a:cubicBezTo>
                        <a:pt x="406" y="15"/>
                        <a:pt x="508" y="130"/>
                        <a:pt x="501" y="263"/>
                      </a:cubicBezTo>
                      <a:cubicBezTo>
                        <a:pt x="494" y="386"/>
                        <a:pt x="494" y="386"/>
                        <a:pt x="494" y="386"/>
                      </a:cubicBezTo>
                      <a:cubicBezTo>
                        <a:pt x="485" y="519"/>
                        <a:pt x="370" y="621"/>
                        <a:pt x="236" y="612"/>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61" name="Freeform 931">
                  <a:extLst>
                    <a:ext uri="{FF2B5EF4-FFF2-40B4-BE49-F238E27FC236}">
                      <a16:creationId xmlns:a16="http://schemas.microsoft.com/office/drawing/2014/main" id="{1C66D3E9-0F13-405C-917A-A586A4703C88}"/>
                    </a:ext>
                  </a:extLst>
                </p:cNvPr>
                <p:cNvSpPr>
                  <a:spLocks/>
                </p:cNvSpPr>
                <p:nvPr/>
              </p:nvSpPr>
              <p:spPr bwMode="auto">
                <a:xfrm>
                  <a:off x="3353" y="1353"/>
                  <a:ext cx="1182" cy="1464"/>
                </a:xfrm>
                <a:custGeom>
                  <a:avLst/>
                  <a:gdLst>
                    <a:gd name="T0" fmla="*/ 265 w 501"/>
                    <a:gd name="T1" fmla="*/ 7 h 621"/>
                    <a:gd name="T2" fmla="*/ 7 w 501"/>
                    <a:gd name="T3" fmla="*/ 234 h 621"/>
                    <a:gd name="T4" fmla="*/ 6 w 501"/>
                    <a:gd name="T5" fmla="*/ 257 h 621"/>
                    <a:gd name="T6" fmla="*/ 0 w 501"/>
                    <a:gd name="T7" fmla="*/ 382 h 621"/>
                    <a:gd name="T8" fmla="*/ 229 w 501"/>
                    <a:gd name="T9" fmla="*/ 612 h 621"/>
                    <a:gd name="T10" fmla="*/ 487 w 501"/>
                    <a:gd name="T11" fmla="*/ 386 h 621"/>
                    <a:gd name="T12" fmla="*/ 494 w 501"/>
                    <a:gd name="T13" fmla="*/ 263 h 621"/>
                    <a:gd name="T14" fmla="*/ 265 w 501"/>
                    <a:gd name="T15" fmla="*/ 7 h 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1" h="621">
                      <a:moveTo>
                        <a:pt x="265" y="7"/>
                      </a:moveTo>
                      <a:cubicBezTo>
                        <a:pt x="131" y="0"/>
                        <a:pt x="16" y="101"/>
                        <a:pt x="7" y="234"/>
                      </a:cubicBezTo>
                      <a:cubicBezTo>
                        <a:pt x="6" y="257"/>
                        <a:pt x="6" y="257"/>
                        <a:pt x="6" y="257"/>
                      </a:cubicBezTo>
                      <a:cubicBezTo>
                        <a:pt x="0" y="382"/>
                        <a:pt x="0" y="382"/>
                        <a:pt x="0" y="382"/>
                      </a:cubicBezTo>
                      <a:cubicBezTo>
                        <a:pt x="5" y="504"/>
                        <a:pt x="103" y="605"/>
                        <a:pt x="229" y="612"/>
                      </a:cubicBezTo>
                      <a:cubicBezTo>
                        <a:pt x="363" y="621"/>
                        <a:pt x="478" y="519"/>
                        <a:pt x="487" y="386"/>
                      </a:cubicBezTo>
                      <a:cubicBezTo>
                        <a:pt x="494" y="263"/>
                        <a:pt x="494" y="263"/>
                        <a:pt x="494" y="263"/>
                      </a:cubicBezTo>
                      <a:cubicBezTo>
                        <a:pt x="501" y="130"/>
                        <a:pt x="399" y="15"/>
                        <a:pt x="265" y="7"/>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62" name="Freeform 932">
                  <a:extLst>
                    <a:ext uri="{FF2B5EF4-FFF2-40B4-BE49-F238E27FC236}">
                      <a16:creationId xmlns:a16="http://schemas.microsoft.com/office/drawing/2014/main" id="{DA921C3F-51F4-4AF3-809B-F0D9BD6FCDBC}"/>
                    </a:ext>
                  </a:extLst>
                </p:cNvPr>
                <p:cNvSpPr>
                  <a:spLocks/>
                </p:cNvSpPr>
                <p:nvPr/>
              </p:nvSpPr>
              <p:spPr bwMode="auto">
                <a:xfrm>
                  <a:off x="3853" y="2018"/>
                  <a:ext cx="642" cy="799"/>
                </a:xfrm>
                <a:custGeom>
                  <a:avLst/>
                  <a:gdLst>
                    <a:gd name="T0" fmla="*/ 266 w 272"/>
                    <a:gd name="T1" fmla="*/ 62 h 339"/>
                    <a:gd name="T2" fmla="*/ 266 w 272"/>
                    <a:gd name="T3" fmla="*/ 62 h 339"/>
                    <a:gd name="T4" fmla="*/ 221 w 272"/>
                    <a:gd name="T5" fmla="*/ 18 h 339"/>
                    <a:gd name="T6" fmla="*/ 164 w 272"/>
                    <a:gd name="T7" fmla="*/ 2 h 339"/>
                    <a:gd name="T8" fmla="*/ 85 w 272"/>
                    <a:gd name="T9" fmla="*/ 65 h 339"/>
                    <a:gd name="T10" fmla="*/ 95 w 272"/>
                    <a:gd name="T11" fmla="*/ 130 h 339"/>
                    <a:gd name="T12" fmla="*/ 65 w 272"/>
                    <a:gd name="T13" fmla="*/ 163 h 339"/>
                    <a:gd name="T14" fmla="*/ 58 w 272"/>
                    <a:gd name="T15" fmla="*/ 162 h 339"/>
                    <a:gd name="T16" fmla="*/ 33 w 272"/>
                    <a:gd name="T17" fmla="*/ 184 h 339"/>
                    <a:gd name="T18" fmla="*/ 28 w 272"/>
                    <a:gd name="T19" fmla="*/ 269 h 339"/>
                    <a:gd name="T20" fmla="*/ 28 w 272"/>
                    <a:gd name="T21" fmla="*/ 279 h 339"/>
                    <a:gd name="T22" fmla="*/ 0 w 272"/>
                    <a:gd name="T23" fmla="*/ 339 h 339"/>
                    <a:gd name="T24" fmla="*/ 114 w 272"/>
                    <a:gd name="T25" fmla="*/ 328 h 339"/>
                    <a:gd name="T26" fmla="*/ 139 w 272"/>
                    <a:gd name="T27" fmla="*/ 307 h 339"/>
                    <a:gd name="T28" fmla="*/ 272 w 272"/>
                    <a:gd name="T29" fmla="*/ 129 h 339"/>
                    <a:gd name="T30" fmla="*/ 266 w 272"/>
                    <a:gd name="T31" fmla="*/ 62 h 339"/>
                    <a:gd name="T32" fmla="*/ 266 w 272"/>
                    <a:gd name="T33" fmla="*/ 6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2" h="339">
                      <a:moveTo>
                        <a:pt x="266" y="62"/>
                      </a:moveTo>
                      <a:cubicBezTo>
                        <a:pt x="266" y="62"/>
                        <a:pt x="266" y="62"/>
                        <a:pt x="266" y="62"/>
                      </a:cubicBezTo>
                      <a:cubicBezTo>
                        <a:pt x="256" y="22"/>
                        <a:pt x="221" y="18"/>
                        <a:pt x="221" y="18"/>
                      </a:cubicBezTo>
                      <a:cubicBezTo>
                        <a:pt x="164" y="2"/>
                        <a:pt x="164" y="2"/>
                        <a:pt x="164" y="2"/>
                      </a:cubicBezTo>
                      <a:cubicBezTo>
                        <a:pt x="129" y="0"/>
                        <a:pt x="80" y="32"/>
                        <a:pt x="85" y="65"/>
                      </a:cubicBezTo>
                      <a:cubicBezTo>
                        <a:pt x="95" y="130"/>
                        <a:pt x="95" y="130"/>
                        <a:pt x="95" y="130"/>
                      </a:cubicBezTo>
                      <a:cubicBezTo>
                        <a:pt x="97" y="148"/>
                        <a:pt x="83" y="164"/>
                        <a:pt x="65" y="163"/>
                      </a:cubicBezTo>
                      <a:cubicBezTo>
                        <a:pt x="58" y="162"/>
                        <a:pt x="58" y="162"/>
                        <a:pt x="58" y="162"/>
                      </a:cubicBezTo>
                      <a:cubicBezTo>
                        <a:pt x="45" y="161"/>
                        <a:pt x="34" y="171"/>
                        <a:pt x="33" y="184"/>
                      </a:cubicBezTo>
                      <a:cubicBezTo>
                        <a:pt x="28" y="269"/>
                        <a:pt x="28" y="269"/>
                        <a:pt x="28" y="269"/>
                      </a:cubicBezTo>
                      <a:cubicBezTo>
                        <a:pt x="28" y="279"/>
                        <a:pt x="28" y="279"/>
                        <a:pt x="28" y="279"/>
                      </a:cubicBezTo>
                      <a:cubicBezTo>
                        <a:pt x="26" y="298"/>
                        <a:pt x="16" y="328"/>
                        <a:pt x="0" y="339"/>
                      </a:cubicBezTo>
                      <a:cubicBezTo>
                        <a:pt x="114" y="328"/>
                        <a:pt x="114" y="328"/>
                        <a:pt x="114" y="328"/>
                      </a:cubicBezTo>
                      <a:cubicBezTo>
                        <a:pt x="139" y="307"/>
                        <a:pt x="139" y="307"/>
                        <a:pt x="139" y="307"/>
                      </a:cubicBezTo>
                      <a:cubicBezTo>
                        <a:pt x="208" y="273"/>
                        <a:pt x="259" y="208"/>
                        <a:pt x="272" y="129"/>
                      </a:cubicBezTo>
                      <a:cubicBezTo>
                        <a:pt x="266" y="62"/>
                        <a:pt x="266" y="62"/>
                        <a:pt x="266" y="62"/>
                      </a:cubicBezTo>
                      <a:cubicBezTo>
                        <a:pt x="266" y="62"/>
                        <a:pt x="266" y="62"/>
                        <a:pt x="266" y="6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63" name="Freeform 933">
                  <a:extLst>
                    <a:ext uri="{FF2B5EF4-FFF2-40B4-BE49-F238E27FC236}">
                      <a16:creationId xmlns:a16="http://schemas.microsoft.com/office/drawing/2014/main" id="{03709732-545E-4C34-B833-40240EDC321A}"/>
                    </a:ext>
                  </a:extLst>
                </p:cNvPr>
                <p:cNvSpPr>
                  <a:spLocks/>
                </p:cNvSpPr>
                <p:nvPr/>
              </p:nvSpPr>
              <p:spPr bwMode="auto">
                <a:xfrm>
                  <a:off x="3010" y="2758"/>
                  <a:ext cx="1792" cy="741"/>
                </a:xfrm>
                <a:custGeom>
                  <a:avLst/>
                  <a:gdLst>
                    <a:gd name="T0" fmla="*/ 384 w 759"/>
                    <a:gd name="T1" fmla="*/ 314 h 314"/>
                    <a:gd name="T2" fmla="*/ 759 w 759"/>
                    <a:gd name="T3" fmla="*/ 166 h 314"/>
                    <a:gd name="T4" fmla="*/ 733 w 759"/>
                    <a:gd name="T5" fmla="*/ 151 h 314"/>
                    <a:gd name="T6" fmla="*/ 521 w 759"/>
                    <a:gd name="T7" fmla="*/ 89 h 314"/>
                    <a:gd name="T8" fmla="*/ 502 w 759"/>
                    <a:gd name="T9" fmla="*/ 0 h 314"/>
                    <a:gd name="T10" fmla="*/ 443 w 759"/>
                    <a:gd name="T11" fmla="*/ 24 h 314"/>
                    <a:gd name="T12" fmla="*/ 367 w 759"/>
                    <a:gd name="T13" fmla="*/ 158 h 314"/>
                    <a:gd name="T14" fmla="*/ 306 w 759"/>
                    <a:gd name="T15" fmla="*/ 33 h 314"/>
                    <a:gd name="T16" fmla="*/ 246 w 759"/>
                    <a:gd name="T17" fmla="*/ 1 h 314"/>
                    <a:gd name="T18" fmla="*/ 214 w 759"/>
                    <a:gd name="T19" fmla="*/ 94 h 314"/>
                    <a:gd name="T20" fmla="*/ 0 w 759"/>
                    <a:gd name="T21" fmla="*/ 158 h 314"/>
                    <a:gd name="T22" fmla="*/ 384 w 759"/>
                    <a:gd name="T23"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9" h="314">
                      <a:moveTo>
                        <a:pt x="384" y="314"/>
                      </a:moveTo>
                      <a:cubicBezTo>
                        <a:pt x="529" y="314"/>
                        <a:pt x="661" y="257"/>
                        <a:pt x="759" y="166"/>
                      </a:cubicBezTo>
                      <a:cubicBezTo>
                        <a:pt x="752" y="160"/>
                        <a:pt x="743" y="154"/>
                        <a:pt x="733" y="151"/>
                      </a:cubicBezTo>
                      <a:cubicBezTo>
                        <a:pt x="521" y="89"/>
                        <a:pt x="521" y="89"/>
                        <a:pt x="521" y="89"/>
                      </a:cubicBezTo>
                      <a:cubicBezTo>
                        <a:pt x="502" y="0"/>
                        <a:pt x="502" y="0"/>
                        <a:pt x="502" y="0"/>
                      </a:cubicBezTo>
                      <a:cubicBezTo>
                        <a:pt x="443" y="24"/>
                        <a:pt x="443" y="24"/>
                        <a:pt x="443" y="24"/>
                      </a:cubicBezTo>
                      <a:cubicBezTo>
                        <a:pt x="367" y="158"/>
                        <a:pt x="367" y="158"/>
                        <a:pt x="367" y="158"/>
                      </a:cubicBezTo>
                      <a:cubicBezTo>
                        <a:pt x="306" y="33"/>
                        <a:pt x="306" y="33"/>
                        <a:pt x="306" y="33"/>
                      </a:cubicBezTo>
                      <a:cubicBezTo>
                        <a:pt x="246" y="1"/>
                        <a:pt x="246" y="1"/>
                        <a:pt x="246" y="1"/>
                      </a:cubicBezTo>
                      <a:cubicBezTo>
                        <a:pt x="214" y="94"/>
                        <a:pt x="214" y="94"/>
                        <a:pt x="214" y="94"/>
                      </a:cubicBezTo>
                      <a:cubicBezTo>
                        <a:pt x="0" y="158"/>
                        <a:pt x="0" y="158"/>
                        <a:pt x="0" y="158"/>
                      </a:cubicBezTo>
                      <a:cubicBezTo>
                        <a:pt x="100" y="255"/>
                        <a:pt x="235" y="314"/>
                        <a:pt x="384" y="314"/>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64" name="Freeform 934">
                  <a:extLst>
                    <a:ext uri="{FF2B5EF4-FFF2-40B4-BE49-F238E27FC236}">
                      <a16:creationId xmlns:a16="http://schemas.microsoft.com/office/drawing/2014/main" id="{598104E6-6623-4D59-8E4F-BFD611E7FCD8}"/>
                    </a:ext>
                  </a:extLst>
                </p:cNvPr>
                <p:cNvSpPr>
                  <a:spLocks/>
                </p:cNvSpPr>
                <p:nvPr/>
              </p:nvSpPr>
              <p:spPr bwMode="auto">
                <a:xfrm>
                  <a:off x="3620" y="2841"/>
                  <a:ext cx="217" cy="250"/>
                </a:xfrm>
                <a:custGeom>
                  <a:avLst/>
                  <a:gdLst>
                    <a:gd name="T0" fmla="*/ 217 w 217"/>
                    <a:gd name="T1" fmla="*/ 200 h 250"/>
                    <a:gd name="T2" fmla="*/ 113 w 217"/>
                    <a:gd name="T3" fmla="*/ 0 h 250"/>
                    <a:gd name="T4" fmla="*/ 0 w 217"/>
                    <a:gd name="T5" fmla="*/ 250 h 250"/>
                    <a:gd name="T6" fmla="*/ 148 w 217"/>
                    <a:gd name="T7" fmla="*/ 155 h 250"/>
                    <a:gd name="T8" fmla="*/ 217 w 217"/>
                    <a:gd name="T9" fmla="*/ 200 h 250"/>
                    <a:gd name="T10" fmla="*/ 217 w 217"/>
                    <a:gd name="T11" fmla="*/ 200 h 250"/>
                    <a:gd name="T12" fmla="*/ 217 w 217"/>
                    <a:gd name="T13" fmla="*/ 200 h 250"/>
                  </a:gdLst>
                  <a:ahLst/>
                  <a:cxnLst>
                    <a:cxn ang="0">
                      <a:pos x="T0" y="T1"/>
                    </a:cxn>
                    <a:cxn ang="0">
                      <a:pos x="T2" y="T3"/>
                    </a:cxn>
                    <a:cxn ang="0">
                      <a:pos x="T4" y="T5"/>
                    </a:cxn>
                    <a:cxn ang="0">
                      <a:pos x="T6" y="T7"/>
                    </a:cxn>
                    <a:cxn ang="0">
                      <a:pos x="T8" y="T9"/>
                    </a:cxn>
                    <a:cxn ang="0">
                      <a:pos x="T10" y="T11"/>
                    </a:cxn>
                    <a:cxn ang="0">
                      <a:pos x="T12" y="T13"/>
                    </a:cxn>
                  </a:cxnLst>
                  <a:rect l="0" t="0" r="r" b="b"/>
                  <a:pathLst>
                    <a:path w="217" h="250">
                      <a:moveTo>
                        <a:pt x="217" y="200"/>
                      </a:moveTo>
                      <a:lnTo>
                        <a:pt x="113" y="0"/>
                      </a:lnTo>
                      <a:lnTo>
                        <a:pt x="0" y="250"/>
                      </a:lnTo>
                      <a:lnTo>
                        <a:pt x="148" y="155"/>
                      </a:lnTo>
                      <a:lnTo>
                        <a:pt x="217" y="200"/>
                      </a:lnTo>
                      <a:lnTo>
                        <a:pt x="217" y="200"/>
                      </a:lnTo>
                      <a:lnTo>
                        <a:pt x="217" y="200"/>
                      </a:lnTo>
                      <a:close/>
                    </a:path>
                  </a:pathLst>
                </a:custGeom>
                <a:solidFill>
                  <a:srgbClr val="008C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65" name="Freeform 935">
                  <a:extLst>
                    <a:ext uri="{FF2B5EF4-FFF2-40B4-BE49-F238E27FC236}">
                      <a16:creationId xmlns:a16="http://schemas.microsoft.com/office/drawing/2014/main" id="{BA06B772-F6A3-40CE-AFEF-CADF2EA9C6EC}"/>
                    </a:ext>
                  </a:extLst>
                </p:cNvPr>
                <p:cNvSpPr>
                  <a:spLocks/>
                </p:cNvSpPr>
                <p:nvPr/>
              </p:nvSpPr>
              <p:spPr bwMode="auto">
                <a:xfrm>
                  <a:off x="3929" y="2817"/>
                  <a:ext cx="241" cy="274"/>
                </a:xfrm>
                <a:custGeom>
                  <a:avLst/>
                  <a:gdLst>
                    <a:gd name="T0" fmla="*/ 127 w 241"/>
                    <a:gd name="T1" fmla="*/ 0 h 274"/>
                    <a:gd name="T2" fmla="*/ 241 w 241"/>
                    <a:gd name="T3" fmla="*/ 274 h 274"/>
                    <a:gd name="T4" fmla="*/ 120 w 241"/>
                    <a:gd name="T5" fmla="*/ 168 h 274"/>
                    <a:gd name="T6" fmla="*/ 0 w 241"/>
                    <a:gd name="T7" fmla="*/ 224 h 274"/>
                    <a:gd name="T8" fmla="*/ 127 w 241"/>
                    <a:gd name="T9" fmla="*/ 0 h 274"/>
                    <a:gd name="T10" fmla="*/ 127 w 241"/>
                    <a:gd name="T11" fmla="*/ 0 h 274"/>
                    <a:gd name="T12" fmla="*/ 127 w 241"/>
                    <a:gd name="T13" fmla="*/ 0 h 274"/>
                  </a:gdLst>
                  <a:ahLst/>
                  <a:cxnLst>
                    <a:cxn ang="0">
                      <a:pos x="T0" y="T1"/>
                    </a:cxn>
                    <a:cxn ang="0">
                      <a:pos x="T2" y="T3"/>
                    </a:cxn>
                    <a:cxn ang="0">
                      <a:pos x="T4" y="T5"/>
                    </a:cxn>
                    <a:cxn ang="0">
                      <a:pos x="T6" y="T7"/>
                    </a:cxn>
                    <a:cxn ang="0">
                      <a:pos x="T8" y="T9"/>
                    </a:cxn>
                    <a:cxn ang="0">
                      <a:pos x="T10" y="T11"/>
                    </a:cxn>
                    <a:cxn ang="0">
                      <a:pos x="T12" y="T13"/>
                    </a:cxn>
                  </a:cxnLst>
                  <a:rect l="0" t="0" r="r" b="b"/>
                  <a:pathLst>
                    <a:path w="241" h="274">
                      <a:moveTo>
                        <a:pt x="127" y="0"/>
                      </a:moveTo>
                      <a:lnTo>
                        <a:pt x="241" y="274"/>
                      </a:lnTo>
                      <a:lnTo>
                        <a:pt x="120" y="168"/>
                      </a:lnTo>
                      <a:lnTo>
                        <a:pt x="0" y="224"/>
                      </a:lnTo>
                      <a:lnTo>
                        <a:pt x="127" y="0"/>
                      </a:lnTo>
                      <a:lnTo>
                        <a:pt x="127" y="0"/>
                      </a:lnTo>
                      <a:lnTo>
                        <a:pt x="127" y="0"/>
                      </a:lnTo>
                      <a:close/>
                    </a:path>
                  </a:pathLst>
                </a:custGeom>
                <a:solidFill>
                  <a:srgbClr val="008C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66" name="Freeform 936">
                  <a:extLst>
                    <a:ext uri="{FF2B5EF4-FFF2-40B4-BE49-F238E27FC236}">
                      <a16:creationId xmlns:a16="http://schemas.microsoft.com/office/drawing/2014/main" id="{AEA2151C-DB4F-4EF3-97ED-0084CB1EBC84}"/>
                    </a:ext>
                  </a:extLst>
                </p:cNvPr>
                <p:cNvSpPr>
                  <a:spLocks/>
                </p:cNvSpPr>
                <p:nvPr/>
              </p:nvSpPr>
              <p:spPr bwMode="auto">
                <a:xfrm>
                  <a:off x="3473" y="1905"/>
                  <a:ext cx="335" cy="162"/>
                </a:xfrm>
                <a:custGeom>
                  <a:avLst/>
                  <a:gdLst>
                    <a:gd name="T0" fmla="*/ 126 w 142"/>
                    <a:gd name="T1" fmla="*/ 69 h 69"/>
                    <a:gd name="T2" fmla="*/ 118 w 142"/>
                    <a:gd name="T3" fmla="*/ 67 h 69"/>
                    <a:gd name="T4" fmla="*/ 24 w 142"/>
                    <a:gd name="T5" fmla="*/ 61 h 69"/>
                    <a:gd name="T6" fmla="*/ 4 w 142"/>
                    <a:gd name="T7" fmla="*/ 56 h 69"/>
                    <a:gd name="T8" fmla="*/ 8 w 142"/>
                    <a:gd name="T9" fmla="*/ 37 h 69"/>
                    <a:gd name="T10" fmla="*/ 133 w 142"/>
                    <a:gd name="T11" fmla="*/ 43 h 69"/>
                    <a:gd name="T12" fmla="*/ 137 w 142"/>
                    <a:gd name="T13" fmla="*/ 63 h 69"/>
                    <a:gd name="T14" fmla="*/ 126 w 142"/>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9">
                      <a:moveTo>
                        <a:pt x="126" y="69"/>
                      </a:moveTo>
                      <a:cubicBezTo>
                        <a:pt x="123" y="69"/>
                        <a:pt x="120" y="68"/>
                        <a:pt x="118" y="67"/>
                      </a:cubicBezTo>
                      <a:cubicBezTo>
                        <a:pt x="67" y="33"/>
                        <a:pt x="24" y="60"/>
                        <a:pt x="24" y="61"/>
                      </a:cubicBezTo>
                      <a:cubicBezTo>
                        <a:pt x="17" y="65"/>
                        <a:pt x="8" y="63"/>
                        <a:pt x="4" y="56"/>
                      </a:cubicBezTo>
                      <a:cubicBezTo>
                        <a:pt x="0" y="50"/>
                        <a:pt x="2" y="41"/>
                        <a:pt x="8" y="37"/>
                      </a:cubicBezTo>
                      <a:cubicBezTo>
                        <a:pt x="11" y="35"/>
                        <a:pt x="67" y="0"/>
                        <a:pt x="133" y="43"/>
                      </a:cubicBezTo>
                      <a:cubicBezTo>
                        <a:pt x="140" y="47"/>
                        <a:pt x="142" y="56"/>
                        <a:pt x="137" y="63"/>
                      </a:cubicBezTo>
                      <a:cubicBezTo>
                        <a:pt x="135" y="67"/>
                        <a:pt x="130" y="69"/>
                        <a:pt x="126" y="69"/>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67" name="Freeform 937">
                  <a:extLst>
                    <a:ext uri="{FF2B5EF4-FFF2-40B4-BE49-F238E27FC236}">
                      <a16:creationId xmlns:a16="http://schemas.microsoft.com/office/drawing/2014/main" id="{631718AD-A45B-4F56-BA57-C4184FDCDC76}"/>
                    </a:ext>
                  </a:extLst>
                </p:cNvPr>
                <p:cNvSpPr>
                  <a:spLocks/>
                </p:cNvSpPr>
                <p:nvPr/>
              </p:nvSpPr>
              <p:spPr bwMode="auto">
                <a:xfrm>
                  <a:off x="4066" y="1938"/>
                  <a:ext cx="325" cy="162"/>
                </a:xfrm>
                <a:custGeom>
                  <a:avLst/>
                  <a:gdLst>
                    <a:gd name="T0" fmla="*/ 122 w 138"/>
                    <a:gd name="T1" fmla="*/ 69 h 69"/>
                    <a:gd name="T2" fmla="*/ 114 w 138"/>
                    <a:gd name="T3" fmla="*/ 67 h 69"/>
                    <a:gd name="T4" fmla="*/ 24 w 138"/>
                    <a:gd name="T5" fmla="*/ 61 h 69"/>
                    <a:gd name="T6" fmla="*/ 4 w 138"/>
                    <a:gd name="T7" fmla="*/ 56 h 69"/>
                    <a:gd name="T8" fmla="*/ 8 w 138"/>
                    <a:gd name="T9" fmla="*/ 37 h 69"/>
                    <a:gd name="T10" fmla="*/ 130 w 138"/>
                    <a:gd name="T11" fmla="*/ 43 h 69"/>
                    <a:gd name="T12" fmla="*/ 133 w 138"/>
                    <a:gd name="T13" fmla="*/ 63 h 69"/>
                    <a:gd name="T14" fmla="*/ 122 w 138"/>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69">
                      <a:moveTo>
                        <a:pt x="122" y="69"/>
                      </a:moveTo>
                      <a:cubicBezTo>
                        <a:pt x="119" y="69"/>
                        <a:pt x="116" y="68"/>
                        <a:pt x="114" y="67"/>
                      </a:cubicBezTo>
                      <a:cubicBezTo>
                        <a:pt x="66" y="34"/>
                        <a:pt x="25" y="59"/>
                        <a:pt x="24" y="61"/>
                      </a:cubicBezTo>
                      <a:cubicBezTo>
                        <a:pt x="17" y="65"/>
                        <a:pt x="8" y="63"/>
                        <a:pt x="4" y="56"/>
                      </a:cubicBezTo>
                      <a:cubicBezTo>
                        <a:pt x="0" y="50"/>
                        <a:pt x="2" y="41"/>
                        <a:pt x="8" y="37"/>
                      </a:cubicBezTo>
                      <a:cubicBezTo>
                        <a:pt x="10" y="35"/>
                        <a:pt x="66" y="0"/>
                        <a:pt x="130" y="43"/>
                      </a:cubicBezTo>
                      <a:cubicBezTo>
                        <a:pt x="136" y="48"/>
                        <a:pt x="138" y="57"/>
                        <a:pt x="133" y="63"/>
                      </a:cubicBezTo>
                      <a:cubicBezTo>
                        <a:pt x="131" y="67"/>
                        <a:pt x="126" y="69"/>
                        <a:pt x="122" y="69"/>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68" name="Freeform 938">
                  <a:extLst>
                    <a:ext uri="{FF2B5EF4-FFF2-40B4-BE49-F238E27FC236}">
                      <a16:creationId xmlns:a16="http://schemas.microsoft.com/office/drawing/2014/main" id="{EA191A87-193D-44E3-9DF4-87271C40E142}"/>
                    </a:ext>
                  </a:extLst>
                </p:cNvPr>
                <p:cNvSpPr>
                  <a:spLocks/>
                </p:cNvSpPr>
                <p:nvPr/>
              </p:nvSpPr>
              <p:spPr bwMode="auto">
                <a:xfrm>
                  <a:off x="3379" y="1202"/>
                  <a:ext cx="1173" cy="1158"/>
                </a:xfrm>
                <a:custGeom>
                  <a:avLst/>
                  <a:gdLst>
                    <a:gd name="T0" fmla="*/ 268 w 497"/>
                    <a:gd name="T1" fmla="*/ 30 h 491"/>
                    <a:gd name="T2" fmla="*/ 273 w 497"/>
                    <a:gd name="T3" fmla="*/ 0 h 491"/>
                    <a:gd name="T4" fmla="*/ 208 w 497"/>
                    <a:gd name="T5" fmla="*/ 31 h 491"/>
                    <a:gd name="T6" fmla="*/ 12 w 497"/>
                    <a:gd name="T7" fmla="*/ 193 h 491"/>
                    <a:gd name="T8" fmla="*/ 5 w 497"/>
                    <a:gd name="T9" fmla="*/ 353 h 491"/>
                    <a:gd name="T10" fmla="*/ 0 w 497"/>
                    <a:gd name="T11" fmla="*/ 426 h 491"/>
                    <a:gd name="T12" fmla="*/ 17 w 497"/>
                    <a:gd name="T13" fmla="*/ 437 h 491"/>
                    <a:gd name="T14" fmla="*/ 31 w 497"/>
                    <a:gd name="T15" fmla="*/ 280 h 491"/>
                    <a:gd name="T16" fmla="*/ 120 w 497"/>
                    <a:gd name="T17" fmla="*/ 192 h 491"/>
                    <a:gd name="T18" fmla="*/ 131 w 497"/>
                    <a:gd name="T19" fmla="*/ 190 h 491"/>
                    <a:gd name="T20" fmla="*/ 252 w 497"/>
                    <a:gd name="T21" fmla="*/ 214 h 491"/>
                    <a:gd name="T22" fmla="*/ 362 w 497"/>
                    <a:gd name="T23" fmla="*/ 204 h 491"/>
                    <a:gd name="T24" fmla="*/ 372 w 497"/>
                    <a:gd name="T25" fmla="*/ 208 h 491"/>
                    <a:gd name="T26" fmla="*/ 445 w 497"/>
                    <a:gd name="T27" fmla="*/ 318 h 491"/>
                    <a:gd name="T28" fmla="*/ 435 w 497"/>
                    <a:gd name="T29" fmla="*/ 489 h 491"/>
                    <a:gd name="T30" fmla="*/ 442 w 497"/>
                    <a:gd name="T31" fmla="*/ 490 h 491"/>
                    <a:gd name="T32" fmla="*/ 475 w 497"/>
                    <a:gd name="T33" fmla="*/ 459 h 491"/>
                    <a:gd name="T34" fmla="*/ 489 w 497"/>
                    <a:gd name="T35" fmla="*/ 231 h 491"/>
                    <a:gd name="T36" fmla="*/ 268 w 497"/>
                    <a:gd name="T37" fmla="*/ 3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7" h="491">
                      <a:moveTo>
                        <a:pt x="268" y="30"/>
                      </a:moveTo>
                      <a:cubicBezTo>
                        <a:pt x="276" y="5"/>
                        <a:pt x="273" y="0"/>
                        <a:pt x="273" y="0"/>
                      </a:cubicBezTo>
                      <a:cubicBezTo>
                        <a:pt x="273" y="0"/>
                        <a:pt x="260" y="25"/>
                        <a:pt x="208" y="31"/>
                      </a:cubicBezTo>
                      <a:cubicBezTo>
                        <a:pt x="155" y="38"/>
                        <a:pt x="58" y="67"/>
                        <a:pt x="12" y="193"/>
                      </a:cubicBezTo>
                      <a:cubicBezTo>
                        <a:pt x="4" y="219"/>
                        <a:pt x="5" y="353"/>
                        <a:pt x="5" y="353"/>
                      </a:cubicBezTo>
                      <a:cubicBezTo>
                        <a:pt x="0" y="426"/>
                        <a:pt x="0" y="426"/>
                        <a:pt x="0" y="426"/>
                      </a:cubicBezTo>
                      <a:cubicBezTo>
                        <a:pt x="0" y="443"/>
                        <a:pt x="17" y="437"/>
                        <a:pt x="17" y="437"/>
                      </a:cubicBezTo>
                      <a:cubicBezTo>
                        <a:pt x="31" y="280"/>
                        <a:pt x="31" y="280"/>
                        <a:pt x="31" y="280"/>
                      </a:cubicBezTo>
                      <a:cubicBezTo>
                        <a:pt x="34" y="232"/>
                        <a:pt x="72" y="204"/>
                        <a:pt x="120" y="192"/>
                      </a:cubicBezTo>
                      <a:cubicBezTo>
                        <a:pt x="131" y="190"/>
                        <a:pt x="131" y="190"/>
                        <a:pt x="131" y="190"/>
                      </a:cubicBezTo>
                      <a:cubicBezTo>
                        <a:pt x="171" y="180"/>
                        <a:pt x="212" y="212"/>
                        <a:pt x="252" y="214"/>
                      </a:cubicBezTo>
                      <a:cubicBezTo>
                        <a:pt x="289" y="217"/>
                        <a:pt x="326" y="190"/>
                        <a:pt x="362" y="204"/>
                      </a:cubicBezTo>
                      <a:cubicBezTo>
                        <a:pt x="372" y="208"/>
                        <a:pt x="372" y="208"/>
                        <a:pt x="372" y="208"/>
                      </a:cubicBezTo>
                      <a:cubicBezTo>
                        <a:pt x="418" y="224"/>
                        <a:pt x="448" y="269"/>
                        <a:pt x="445" y="318"/>
                      </a:cubicBezTo>
                      <a:cubicBezTo>
                        <a:pt x="435" y="489"/>
                        <a:pt x="435" y="489"/>
                        <a:pt x="435" y="489"/>
                      </a:cubicBezTo>
                      <a:cubicBezTo>
                        <a:pt x="442" y="490"/>
                        <a:pt x="442" y="490"/>
                        <a:pt x="442" y="490"/>
                      </a:cubicBezTo>
                      <a:cubicBezTo>
                        <a:pt x="460" y="491"/>
                        <a:pt x="474" y="477"/>
                        <a:pt x="475" y="459"/>
                      </a:cubicBezTo>
                      <a:cubicBezTo>
                        <a:pt x="489" y="231"/>
                        <a:pt x="489" y="231"/>
                        <a:pt x="489" y="231"/>
                      </a:cubicBezTo>
                      <a:cubicBezTo>
                        <a:pt x="497" y="104"/>
                        <a:pt x="353" y="51"/>
                        <a:pt x="268" y="30"/>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69" name="Oval 939">
                  <a:extLst>
                    <a:ext uri="{FF2B5EF4-FFF2-40B4-BE49-F238E27FC236}">
                      <a16:creationId xmlns:a16="http://schemas.microsoft.com/office/drawing/2014/main" id="{AB123EA0-3C72-4D5A-A817-0F94D8C18436}"/>
                    </a:ext>
                  </a:extLst>
                </p:cNvPr>
                <p:cNvSpPr>
                  <a:spLocks noChangeArrowheads="1"/>
                </p:cNvSpPr>
                <p:nvPr/>
              </p:nvSpPr>
              <p:spPr bwMode="auto">
                <a:xfrm>
                  <a:off x="3586" y="2067"/>
                  <a:ext cx="100" cy="99"/>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70" name="Oval 940">
                  <a:extLst>
                    <a:ext uri="{FF2B5EF4-FFF2-40B4-BE49-F238E27FC236}">
                      <a16:creationId xmlns:a16="http://schemas.microsoft.com/office/drawing/2014/main" id="{302EFB5A-9DE2-48E8-AA51-E210DD37DCE1}"/>
                    </a:ext>
                  </a:extLst>
                </p:cNvPr>
                <p:cNvSpPr>
                  <a:spLocks noChangeArrowheads="1"/>
                </p:cNvSpPr>
                <p:nvPr/>
              </p:nvSpPr>
              <p:spPr bwMode="auto">
                <a:xfrm>
                  <a:off x="4170" y="2100"/>
                  <a:ext cx="99" cy="102"/>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71" name="Freeform 941">
                  <a:extLst>
                    <a:ext uri="{FF2B5EF4-FFF2-40B4-BE49-F238E27FC236}">
                      <a16:creationId xmlns:a16="http://schemas.microsoft.com/office/drawing/2014/main" id="{85F2F673-1C7B-4FF4-A466-980CC5D2D487}"/>
                    </a:ext>
                  </a:extLst>
                </p:cNvPr>
                <p:cNvSpPr>
                  <a:spLocks/>
                </p:cNvSpPr>
                <p:nvPr/>
              </p:nvSpPr>
              <p:spPr bwMode="auto">
                <a:xfrm>
                  <a:off x="3811" y="2591"/>
                  <a:ext cx="207" cy="118"/>
                </a:xfrm>
                <a:custGeom>
                  <a:avLst/>
                  <a:gdLst>
                    <a:gd name="T0" fmla="*/ 79 w 88"/>
                    <a:gd name="T1" fmla="*/ 2 h 50"/>
                    <a:gd name="T2" fmla="*/ 88 w 88"/>
                    <a:gd name="T3" fmla="*/ 42 h 50"/>
                    <a:gd name="T4" fmla="*/ 88 w 88"/>
                    <a:gd name="T5" fmla="*/ 42 h 50"/>
                    <a:gd name="T6" fmla="*/ 2 w 88"/>
                    <a:gd name="T7" fmla="*/ 35 h 50"/>
                    <a:gd name="T8" fmla="*/ 0 w 88"/>
                    <a:gd name="T9" fmla="*/ 34 h 50"/>
                    <a:gd name="T10" fmla="*/ 15 w 88"/>
                    <a:gd name="T11" fmla="*/ 0 h 50"/>
                    <a:gd name="T12" fmla="*/ 15 w 88"/>
                    <a:gd name="T13" fmla="*/ 0 h 50"/>
                    <a:gd name="T14" fmla="*/ 76 w 88"/>
                    <a:gd name="T15" fmla="*/ 3 h 50"/>
                    <a:gd name="T16" fmla="*/ 79 w 88"/>
                    <a:gd name="T17" fmla="*/ 2 h 50"/>
                    <a:gd name="T18" fmla="*/ 79 w 88"/>
                    <a:gd name="T19"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50">
                      <a:moveTo>
                        <a:pt x="79" y="2"/>
                      </a:moveTo>
                      <a:cubicBezTo>
                        <a:pt x="88" y="42"/>
                        <a:pt x="88" y="42"/>
                        <a:pt x="88" y="42"/>
                      </a:cubicBezTo>
                      <a:cubicBezTo>
                        <a:pt x="88" y="42"/>
                        <a:pt x="88" y="42"/>
                        <a:pt x="88" y="42"/>
                      </a:cubicBezTo>
                      <a:cubicBezTo>
                        <a:pt x="60" y="50"/>
                        <a:pt x="29" y="47"/>
                        <a:pt x="2" y="35"/>
                      </a:cubicBezTo>
                      <a:cubicBezTo>
                        <a:pt x="0" y="34"/>
                        <a:pt x="0" y="34"/>
                        <a:pt x="0" y="34"/>
                      </a:cubicBezTo>
                      <a:cubicBezTo>
                        <a:pt x="15" y="0"/>
                        <a:pt x="15" y="0"/>
                        <a:pt x="15" y="0"/>
                      </a:cubicBezTo>
                      <a:cubicBezTo>
                        <a:pt x="15" y="0"/>
                        <a:pt x="15" y="0"/>
                        <a:pt x="15" y="0"/>
                      </a:cubicBezTo>
                      <a:cubicBezTo>
                        <a:pt x="34" y="6"/>
                        <a:pt x="55" y="7"/>
                        <a:pt x="76" y="3"/>
                      </a:cubicBezTo>
                      <a:cubicBezTo>
                        <a:pt x="79" y="2"/>
                        <a:pt x="79" y="2"/>
                        <a:pt x="79" y="2"/>
                      </a:cubicBezTo>
                      <a:cubicBezTo>
                        <a:pt x="79" y="2"/>
                        <a:pt x="79" y="2"/>
                        <a:pt x="79" y="2"/>
                      </a:cubicBezTo>
                      <a:close/>
                    </a:path>
                  </a:pathLst>
                </a:custGeom>
                <a:solidFill>
                  <a:srgbClr val="8E7A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72" name="Freeform 942">
                  <a:extLst>
                    <a:ext uri="{FF2B5EF4-FFF2-40B4-BE49-F238E27FC236}">
                      <a16:creationId xmlns:a16="http://schemas.microsoft.com/office/drawing/2014/main" id="{55574189-86CC-43D8-BD13-D778FB284D7C}"/>
                    </a:ext>
                  </a:extLst>
                </p:cNvPr>
                <p:cNvSpPr>
                  <a:spLocks/>
                </p:cNvSpPr>
                <p:nvPr/>
              </p:nvSpPr>
              <p:spPr bwMode="auto">
                <a:xfrm>
                  <a:off x="3761" y="2475"/>
                  <a:ext cx="333" cy="92"/>
                </a:xfrm>
                <a:custGeom>
                  <a:avLst/>
                  <a:gdLst>
                    <a:gd name="T0" fmla="*/ 0 w 141"/>
                    <a:gd name="T1" fmla="*/ 0 h 39"/>
                    <a:gd name="T2" fmla="*/ 69 w 141"/>
                    <a:gd name="T3" fmla="*/ 38 h 39"/>
                    <a:gd name="T4" fmla="*/ 141 w 141"/>
                    <a:gd name="T5" fmla="*/ 6 h 39"/>
                    <a:gd name="T6" fmla="*/ 0 w 141"/>
                    <a:gd name="T7" fmla="*/ 0 h 39"/>
                    <a:gd name="T8" fmla="*/ 0 w 141"/>
                    <a:gd name="T9" fmla="*/ 0 h 39"/>
                  </a:gdLst>
                  <a:ahLst/>
                  <a:cxnLst>
                    <a:cxn ang="0">
                      <a:pos x="T0" y="T1"/>
                    </a:cxn>
                    <a:cxn ang="0">
                      <a:pos x="T2" y="T3"/>
                    </a:cxn>
                    <a:cxn ang="0">
                      <a:pos x="T4" y="T5"/>
                    </a:cxn>
                    <a:cxn ang="0">
                      <a:pos x="T6" y="T7"/>
                    </a:cxn>
                    <a:cxn ang="0">
                      <a:pos x="T8" y="T9"/>
                    </a:cxn>
                  </a:cxnLst>
                  <a:rect l="0" t="0" r="r" b="b"/>
                  <a:pathLst>
                    <a:path w="141" h="39">
                      <a:moveTo>
                        <a:pt x="0" y="0"/>
                      </a:moveTo>
                      <a:cubicBezTo>
                        <a:pt x="15" y="22"/>
                        <a:pt x="40" y="36"/>
                        <a:pt x="69" y="38"/>
                      </a:cubicBezTo>
                      <a:cubicBezTo>
                        <a:pt x="98" y="39"/>
                        <a:pt x="124" y="27"/>
                        <a:pt x="141" y="6"/>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73" name="Freeform 943">
                  <a:extLst>
                    <a:ext uri="{FF2B5EF4-FFF2-40B4-BE49-F238E27FC236}">
                      <a16:creationId xmlns:a16="http://schemas.microsoft.com/office/drawing/2014/main" id="{3293727B-E210-467F-B76F-6B53B6028C88}"/>
                    </a:ext>
                  </a:extLst>
                </p:cNvPr>
                <p:cNvSpPr>
                  <a:spLocks/>
                </p:cNvSpPr>
                <p:nvPr/>
              </p:nvSpPr>
              <p:spPr bwMode="auto">
                <a:xfrm>
                  <a:off x="3353" y="1153"/>
                  <a:ext cx="783" cy="1148"/>
                </a:xfrm>
                <a:custGeom>
                  <a:avLst/>
                  <a:gdLst>
                    <a:gd name="T0" fmla="*/ 332 w 332"/>
                    <a:gd name="T1" fmla="*/ 64 h 487"/>
                    <a:gd name="T2" fmla="*/ 287 w 332"/>
                    <a:gd name="T3" fmla="*/ 51 h 487"/>
                    <a:gd name="T4" fmla="*/ 289 w 332"/>
                    <a:gd name="T5" fmla="*/ 0 h 487"/>
                    <a:gd name="T6" fmla="*/ 219 w 332"/>
                    <a:gd name="T7" fmla="*/ 40 h 487"/>
                    <a:gd name="T8" fmla="*/ 12 w 332"/>
                    <a:gd name="T9" fmla="*/ 203 h 487"/>
                    <a:gd name="T10" fmla="*/ 7 w 332"/>
                    <a:gd name="T11" fmla="*/ 343 h 487"/>
                    <a:gd name="T12" fmla="*/ 1 w 332"/>
                    <a:gd name="T13" fmla="*/ 453 h 487"/>
                    <a:gd name="T14" fmla="*/ 30 w 332"/>
                    <a:gd name="T15" fmla="*/ 486 h 487"/>
                    <a:gd name="T16" fmla="*/ 36 w 332"/>
                    <a:gd name="T17" fmla="*/ 487 h 487"/>
                    <a:gd name="T18" fmla="*/ 47 w 332"/>
                    <a:gd name="T19" fmla="*/ 313 h 487"/>
                    <a:gd name="T20" fmla="*/ 119 w 332"/>
                    <a:gd name="T21" fmla="*/ 217 h 487"/>
                    <a:gd name="T22" fmla="*/ 151 w 332"/>
                    <a:gd name="T23" fmla="*/ 163 h 487"/>
                    <a:gd name="T24" fmla="*/ 317 w 332"/>
                    <a:gd name="T25" fmla="*/ 139 h 487"/>
                    <a:gd name="T26" fmla="*/ 260 w 332"/>
                    <a:gd name="T27" fmla="*/ 103 h 487"/>
                    <a:gd name="T28" fmla="*/ 332 w 332"/>
                    <a:gd name="T29" fmla="*/ 64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2" h="487">
                      <a:moveTo>
                        <a:pt x="332" y="64"/>
                      </a:moveTo>
                      <a:cubicBezTo>
                        <a:pt x="316" y="58"/>
                        <a:pt x="301" y="55"/>
                        <a:pt x="287" y="51"/>
                      </a:cubicBezTo>
                      <a:cubicBezTo>
                        <a:pt x="295" y="25"/>
                        <a:pt x="289" y="0"/>
                        <a:pt x="289" y="0"/>
                      </a:cubicBezTo>
                      <a:cubicBezTo>
                        <a:pt x="289" y="0"/>
                        <a:pt x="272" y="33"/>
                        <a:pt x="219" y="40"/>
                      </a:cubicBezTo>
                      <a:cubicBezTo>
                        <a:pt x="167" y="47"/>
                        <a:pt x="56" y="77"/>
                        <a:pt x="12" y="203"/>
                      </a:cubicBezTo>
                      <a:cubicBezTo>
                        <a:pt x="3" y="228"/>
                        <a:pt x="7" y="343"/>
                        <a:pt x="7" y="343"/>
                      </a:cubicBezTo>
                      <a:cubicBezTo>
                        <a:pt x="1" y="453"/>
                        <a:pt x="1" y="453"/>
                        <a:pt x="1" y="453"/>
                      </a:cubicBezTo>
                      <a:cubicBezTo>
                        <a:pt x="0" y="470"/>
                        <a:pt x="13" y="485"/>
                        <a:pt x="30" y="486"/>
                      </a:cubicBezTo>
                      <a:cubicBezTo>
                        <a:pt x="36" y="487"/>
                        <a:pt x="36" y="487"/>
                        <a:pt x="36" y="487"/>
                      </a:cubicBezTo>
                      <a:cubicBezTo>
                        <a:pt x="47" y="313"/>
                        <a:pt x="47" y="313"/>
                        <a:pt x="47" y="313"/>
                      </a:cubicBezTo>
                      <a:cubicBezTo>
                        <a:pt x="50" y="269"/>
                        <a:pt x="78" y="232"/>
                        <a:pt x="119" y="217"/>
                      </a:cubicBezTo>
                      <a:cubicBezTo>
                        <a:pt x="129" y="194"/>
                        <a:pt x="140" y="174"/>
                        <a:pt x="151" y="163"/>
                      </a:cubicBezTo>
                      <a:cubicBezTo>
                        <a:pt x="206" y="103"/>
                        <a:pt x="223" y="177"/>
                        <a:pt x="317" y="139"/>
                      </a:cubicBezTo>
                      <a:cubicBezTo>
                        <a:pt x="272" y="127"/>
                        <a:pt x="260" y="103"/>
                        <a:pt x="260" y="103"/>
                      </a:cubicBezTo>
                      <a:cubicBezTo>
                        <a:pt x="260" y="103"/>
                        <a:pt x="305" y="102"/>
                        <a:pt x="332" y="64"/>
                      </a:cubicBezTo>
                      <a:close/>
                    </a:path>
                  </a:pathLst>
                </a:custGeom>
                <a:solidFill>
                  <a:srgbClr val="8E7A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grpSp>
          <p:sp>
            <p:nvSpPr>
              <p:cNvPr id="180" name="Right Brace 179">
                <a:extLst>
                  <a:ext uri="{FF2B5EF4-FFF2-40B4-BE49-F238E27FC236}">
                    <a16:creationId xmlns:a16="http://schemas.microsoft.com/office/drawing/2014/main" id="{8DE3BB89-D7A6-4CAB-B165-6DA834A1650A}"/>
                  </a:ext>
                </a:extLst>
              </p:cNvPr>
              <p:cNvSpPr/>
              <p:nvPr/>
            </p:nvSpPr>
            <p:spPr>
              <a:xfrm rot="5400000">
                <a:off x="5820139" y="2920938"/>
                <a:ext cx="183947" cy="583689"/>
              </a:xfrm>
              <a:prstGeom prst="rightBrace">
                <a:avLst>
                  <a:gd name="adj1" fmla="val 0"/>
                  <a:gd name="adj2" fmla="val 50000"/>
                </a:avLst>
              </a:prstGeom>
              <a:ln w="1270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000000"/>
                  </a:solidFill>
                  <a:latin typeface="Segoe UI"/>
                </a:endParaRPr>
              </a:p>
            </p:txBody>
          </p:sp>
          <p:sp>
            <p:nvSpPr>
              <p:cNvPr id="182" name="Right Brace 181">
                <a:extLst>
                  <a:ext uri="{FF2B5EF4-FFF2-40B4-BE49-F238E27FC236}">
                    <a16:creationId xmlns:a16="http://schemas.microsoft.com/office/drawing/2014/main" id="{1FFE49A6-2A03-4E31-BE92-7C081C65A1B7}"/>
                  </a:ext>
                </a:extLst>
              </p:cNvPr>
              <p:cNvSpPr/>
              <p:nvPr/>
            </p:nvSpPr>
            <p:spPr>
              <a:xfrm rot="5400000">
                <a:off x="6760754" y="2920938"/>
                <a:ext cx="183947" cy="583689"/>
              </a:xfrm>
              <a:prstGeom prst="rightBrace">
                <a:avLst>
                  <a:gd name="adj1" fmla="val 0"/>
                  <a:gd name="adj2" fmla="val 50000"/>
                </a:avLst>
              </a:prstGeom>
              <a:ln w="1270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000000"/>
                  </a:solidFill>
                  <a:latin typeface="Segoe UI"/>
                </a:endParaRPr>
              </a:p>
            </p:txBody>
          </p:sp>
          <p:sp>
            <p:nvSpPr>
              <p:cNvPr id="184" name="Right Brace 183">
                <a:extLst>
                  <a:ext uri="{FF2B5EF4-FFF2-40B4-BE49-F238E27FC236}">
                    <a16:creationId xmlns:a16="http://schemas.microsoft.com/office/drawing/2014/main" id="{3A8699D5-030F-4D16-894C-D6DACDB46E14}"/>
                  </a:ext>
                </a:extLst>
              </p:cNvPr>
              <p:cNvSpPr/>
              <p:nvPr/>
            </p:nvSpPr>
            <p:spPr>
              <a:xfrm rot="5400000">
                <a:off x="7701368" y="2920938"/>
                <a:ext cx="183947" cy="583689"/>
              </a:xfrm>
              <a:prstGeom prst="rightBrace">
                <a:avLst>
                  <a:gd name="adj1" fmla="val 0"/>
                  <a:gd name="adj2" fmla="val 50000"/>
                </a:avLst>
              </a:prstGeom>
              <a:ln w="1270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000000"/>
                  </a:solidFill>
                  <a:latin typeface="Segoe UI"/>
                </a:endParaRPr>
              </a:p>
            </p:txBody>
          </p:sp>
          <p:sp>
            <p:nvSpPr>
              <p:cNvPr id="186" name="Right Brace 185">
                <a:extLst>
                  <a:ext uri="{FF2B5EF4-FFF2-40B4-BE49-F238E27FC236}">
                    <a16:creationId xmlns:a16="http://schemas.microsoft.com/office/drawing/2014/main" id="{B7E5CABC-0233-4A64-B53C-1BCA2F974A08}"/>
                  </a:ext>
                </a:extLst>
              </p:cNvPr>
              <p:cNvSpPr/>
              <p:nvPr/>
            </p:nvSpPr>
            <p:spPr>
              <a:xfrm rot="5400000">
                <a:off x="10282419" y="2065752"/>
                <a:ext cx="183947" cy="2294060"/>
              </a:xfrm>
              <a:prstGeom prst="rightBrace">
                <a:avLst>
                  <a:gd name="adj1" fmla="val 0"/>
                  <a:gd name="adj2" fmla="val 50000"/>
                </a:avLst>
              </a:prstGeom>
              <a:ln w="1270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000000"/>
                  </a:solidFill>
                  <a:latin typeface="Segoe UI"/>
                </a:endParaRPr>
              </a:p>
            </p:txBody>
          </p:sp>
          <p:sp>
            <p:nvSpPr>
              <p:cNvPr id="188" name="Rectangle 187">
                <a:extLst>
                  <a:ext uri="{FF2B5EF4-FFF2-40B4-BE49-F238E27FC236}">
                    <a16:creationId xmlns:a16="http://schemas.microsoft.com/office/drawing/2014/main" id="{B4BCD82D-890A-4BFD-B51F-31625DF6556B}"/>
                  </a:ext>
                </a:extLst>
              </p:cNvPr>
              <p:cNvSpPr/>
              <p:nvPr/>
            </p:nvSpPr>
            <p:spPr bwMode="auto">
              <a:xfrm>
                <a:off x="5570934" y="4883597"/>
                <a:ext cx="131568" cy="88450"/>
              </a:xfrm>
              <a:prstGeom prst="rect">
                <a:avLst/>
              </a:prstGeom>
              <a:solidFill>
                <a:schemeClr val="accent4">
                  <a:lumMod val="60000"/>
                  <a:lumOff val="4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68927" tIns="0" rIns="0" bIns="0" numCol="1" spcCol="0" rtlCol="0" fromWordArt="0" anchor="ctr" anchorCtr="0" forceAA="0" compatLnSpc="1">
                <a:prstTxWarp prst="textNoShape">
                  <a:avLst/>
                </a:prstTxWarp>
                <a:noAutofit/>
              </a:bodyPr>
              <a:lstStyle/>
              <a:p>
                <a:pPr defTabSz="914102" fontAlgn="base">
                  <a:spcBef>
                    <a:spcPct val="0"/>
                  </a:spcBef>
                  <a:spcAft>
                    <a:spcPct val="0"/>
                  </a:spcAft>
                </a:pPr>
                <a:r>
                  <a:rPr lang="en-US" sz="882">
                    <a:solidFill>
                      <a:srgbClr val="000000"/>
                    </a:solidFill>
                    <a:latin typeface="Segoe UI"/>
                    <a:ea typeface="Segoe UI" pitchFamily="34" charset="0"/>
                    <a:cs typeface="Segoe UI" pitchFamily="34" charset="0"/>
                  </a:rPr>
                  <a:t>Utilization</a:t>
                </a:r>
              </a:p>
            </p:txBody>
          </p:sp>
          <p:grpSp>
            <p:nvGrpSpPr>
              <p:cNvPr id="199" name="Group 198">
                <a:extLst>
                  <a:ext uri="{FF2B5EF4-FFF2-40B4-BE49-F238E27FC236}">
                    <a16:creationId xmlns:a16="http://schemas.microsoft.com/office/drawing/2014/main" id="{E59B13A5-77E1-456F-BF86-B863AB6F191F}"/>
                  </a:ext>
                </a:extLst>
              </p:cNvPr>
              <p:cNvGrpSpPr/>
              <p:nvPr/>
            </p:nvGrpSpPr>
            <p:grpSpPr>
              <a:xfrm>
                <a:off x="10033086" y="3593350"/>
                <a:ext cx="731797" cy="914896"/>
                <a:chOff x="5997806" y="4552950"/>
                <a:chExt cx="330020" cy="815480"/>
              </a:xfrm>
            </p:grpSpPr>
            <p:pic>
              <p:nvPicPr>
                <p:cNvPr id="190" name="Picture 189">
                  <a:extLst>
                    <a:ext uri="{FF2B5EF4-FFF2-40B4-BE49-F238E27FC236}">
                      <a16:creationId xmlns:a16="http://schemas.microsoft.com/office/drawing/2014/main" id="{F9AA8233-E860-456E-ACF2-4C81D9886AAD}"/>
                    </a:ext>
                  </a:extLst>
                </p:cNvPr>
                <p:cNvPicPr>
                  <a:picLocks noChangeAspect="1"/>
                </p:cNvPicPr>
                <p:nvPr/>
              </p:nvPicPr>
              <p:blipFill>
                <a:blip r:embed="rId3"/>
                <a:stretch>
                  <a:fillRect/>
                </a:stretch>
              </p:blipFill>
              <p:spPr>
                <a:xfrm>
                  <a:off x="5997806" y="4552950"/>
                  <a:ext cx="330020" cy="815480"/>
                </a:xfrm>
                <a:prstGeom prst="rect">
                  <a:avLst/>
                </a:prstGeom>
              </p:spPr>
            </p:pic>
            <p:sp>
              <p:nvSpPr>
                <p:cNvPr id="191" name="Rectangle 190">
                  <a:extLst>
                    <a:ext uri="{FF2B5EF4-FFF2-40B4-BE49-F238E27FC236}">
                      <a16:creationId xmlns:a16="http://schemas.microsoft.com/office/drawing/2014/main" id="{E4558F4C-E509-4B5E-AFEA-FCE846DBE1D3}"/>
                    </a:ext>
                  </a:extLst>
                </p:cNvPr>
                <p:cNvSpPr/>
                <p:nvPr/>
              </p:nvSpPr>
              <p:spPr bwMode="auto">
                <a:xfrm>
                  <a:off x="6101306" y="5293989"/>
                  <a:ext cx="121634" cy="74441"/>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2" name="Rectangle 191">
                  <a:extLst>
                    <a:ext uri="{FF2B5EF4-FFF2-40B4-BE49-F238E27FC236}">
                      <a16:creationId xmlns:a16="http://schemas.microsoft.com/office/drawing/2014/main" id="{811997A0-F977-4942-9798-03E09A66D22E}"/>
                    </a:ext>
                  </a:extLst>
                </p:cNvPr>
                <p:cNvSpPr/>
                <p:nvPr/>
              </p:nvSpPr>
              <p:spPr bwMode="auto">
                <a:xfrm>
                  <a:off x="6101306" y="5204670"/>
                  <a:ext cx="121634" cy="74441"/>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3" name="Rectangle 192">
                  <a:extLst>
                    <a:ext uri="{FF2B5EF4-FFF2-40B4-BE49-F238E27FC236}">
                      <a16:creationId xmlns:a16="http://schemas.microsoft.com/office/drawing/2014/main" id="{0DDF9D55-BA96-4D9F-9D99-5F08F799A56C}"/>
                    </a:ext>
                  </a:extLst>
                </p:cNvPr>
                <p:cNvSpPr/>
                <p:nvPr/>
              </p:nvSpPr>
              <p:spPr bwMode="auto">
                <a:xfrm>
                  <a:off x="6101306" y="5115353"/>
                  <a:ext cx="121634" cy="74441"/>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Rectangle 193">
                  <a:extLst>
                    <a:ext uri="{FF2B5EF4-FFF2-40B4-BE49-F238E27FC236}">
                      <a16:creationId xmlns:a16="http://schemas.microsoft.com/office/drawing/2014/main" id="{E666451F-D9E6-467A-B22E-4FE50260C6BF}"/>
                    </a:ext>
                  </a:extLst>
                </p:cNvPr>
                <p:cNvSpPr/>
                <p:nvPr/>
              </p:nvSpPr>
              <p:spPr bwMode="auto">
                <a:xfrm>
                  <a:off x="6101306" y="5026036"/>
                  <a:ext cx="121634" cy="74441"/>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5" name="Rectangle 194">
                  <a:extLst>
                    <a:ext uri="{FF2B5EF4-FFF2-40B4-BE49-F238E27FC236}">
                      <a16:creationId xmlns:a16="http://schemas.microsoft.com/office/drawing/2014/main" id="{B1BD6469-D1E4-4D73-A3EA-5B6B5EFF35A4}"/>
                    </a:ext>
                  </a:extLst>
                </p:cNvPr>
                <p:cNvSpPr/>
                <p:nvPr/>
              </p:nvSpPr>
              <p:spPr bwMode="auto">
                <a:xfrm>
                  <a:off x="6101306" y="4936719"/>
                  <a:ext cx="121634" cy="74441"/>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6" name="Rectangle 195">
                  <a:extLst>
                    <a:ext uri="{FF2B5EF4-FFF2-40B4-BE49-F238E27FC236}">
                      <a16:creationId xmlns:a16="http://schemas.microsoft.com/office/drawing/2014/main" id="{6F8ADA03-21DD-4013-866D-B078E3CB7935}"/>
                    </a:ext>
                  </a:extLst>
                </p:cNvPr>
                <p:cNvSpPr/>
                <p:nvPr/>
              </p:nvSpPr>
              <p:spPr bwMode="auto">
                <a:xfrm>
                  <a:off x="6101306" y="4847402"/>
                  <a:ext cx="121634" cy="74441"/>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7" name="Rectangle 196">
                  <a:extLst>
                    <a:ext uri="{FF2B5EF4-FFF2-40B4-BE49-F238E27FC236}">
                      <a16:creationId xmlns:a16="http://schemas.microsoft.com/office/drawing/2014/main" id="{0C9A63EE-1072-49D3-A9FE-F0626156B204}"/>
                    </a:ext>
                  </a:extLst>
                </p:cNvPr>
                <p:cNvSpPr/>
                <p:nvPr/>
              </p:nvSpPr>
              <p:spPr bwMode="auto">
                <a:xfrm>
                  <a:off x="6101306" y="4758085"/>
                  <a:ext cx="121634" cy="74441"/>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8" name="Rectangle 197">
                  <a:extLst>
                    <a:ext uri="{FF2B5EF4-FFF2-40B4-BE49-F238E27FC236}">
                      <a16:creationId xmlns:a16="http://schemas.microsoft.com/office/drawing/2014/main" id="{FA397C7C-E0D7-42BE-BC96-B5B06A6AB056}"/>
                    </a:ext>
                  </a:extLst>
                </p:cNvPr>
                <p:cNvSpPr/>
                <p:nvPr/>
              </p:nvSpPr>
              <p:spPr bwMode="auto">
                <a:xfrm>
                  <a:off x="6101306" y="4668768"/>
                  <a:ext cx="121634" cy="74441"/>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16" name="Group 215">
                <a:extLst>
                  <a:ext uri="{FF2B5EF4-FFF2-40B4-BE49-F238E27FC236}">
                    <a16:creationId xmlns:a16="http://schemas.microsoft.com/office/drawing/2014/main" id="{553CC655-C079-426A-819C-C2022AB174B8}"/>
                  </a:ext>
                </a:extLst>
              </p:cNvPr>
              <p:cNvGrpSpPr/>
              <p:nvPr/>
            </p:nvGrpSpPr>
            <p:grpSpPr>
              <a:xfrm>
                <a:off x="5782804" y="3682418"/>
                <a:ext cx="2149381" cy="660139"/>
                <a:chOff x="977168" y="4552950"/>
                <a:chExt cx="2655165" cy="815480"/>
              </a:xfrm>
            </p:grpSpPr>
            <p:pic>
              <p:nvPicPr>
                <p:cNvPr id="201" name="Picture 200">
                  <a:extLst>
                    <a:ext uri="{FF2B5EF4-FFF2-40B4-BE49-F238E27FC236}">
                      <a16:creationId xmlns:a16="http://schemas.microsoft.com/office/drawing/2014/main" id="{C177E402-A2E8-48CC-A9E1-A381766A3837}"/>
                    </a:ext>
                  </a:extLst>
                </p:cNvPr>
                <p:cNvPicPr>
                  <a:picLocks noChangeAspect="1"/>
                </p:cNvPicPr>
                <p:nvPr/>
              </p:nvPicPr>
              <p:blipFill>
                <a:blip r:embed="rId3"/>
                <a:stretch>
                  <a:fillRect/>
                </a:stretch>
              </p:blipFill>
              <p:spPr>
                <a:xfrm>
                  <a:off x="977168" y="4552950"/>
                  <a:ext cx="330020" cy="815480"/>
                </a:xfrm>
                <a:prstGeom prst="rect">
                  <a:avLst/>
                </a:prstGeom>
              </p:spPr>
            </p:pic>
            <p:grpSp>
              <p:nvGrpSpPr>
                <p:cNvPr id="202" name="Group 201">
                  <a:extLst>
                    <a:ext uri="{FF2B5EF4-FFF2-40B4-BE49-F238E27FC236}">
                      <a16:creationId xmlns:a16="http://schemas.microsoft.com/office/drawing/2014/main" id="{9FE15286-099D-4693-9BC7-398D7406B1A3}"/>
                    </a:ext>
                  </a:extLst>
                </p:cNvPr>
                <p:cNvGrpSpPr/>
                <p:nvPr/>
              </p:nvGrpSpPr>
              <p:grpSpPr>
                <a:xfrm>
                  <a:off x="1075762" y="5079655"/>
                  <a:ext cx="121634" cy="272841"/>
                  <a:chOff x="8615966" y="345865"/>
                  <a:chExt cx="121634" cy="272841"/>
                </a:xfrm>
              </p:grpSpPr>
              <p:sp>
                <p:nvSpPr>
                  <p:cNvPr id="213" name="Rectangle 212">
                    <a:extLst>
                      <a:ext uri="{FF2B5EF4-FFF2-40B4-BE49-F238E27FC236}">
                        <a16:creationId xmlns:a16="http://schemas.microsoft.com/office/drawing/2014/main" id="{3406A4CD-8E8E-4947-A4D8-38A4B73FC800}"/>
                      </a:ext>
                    </a:extLst>
                  </p:cNvPr>
                  <p:cNvSpPr/>
                  <p:nvPr/>
                </p:nvSpPr>
                <p:spPr bwMode="auto">
                  <a:xfrm>
                    <a:off x="8615966" y="536934"/>
                    <a:ext cx="121634" cy="81772"/>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4" name="Rectangle 213">
                    <a:extLst>
                      <a:ext uri="{FF2B5EF4-FFF2-40B4-BE49-F238E27FC236}">
                        <a16:creationId xmlns:a16="http://schemas.microsoft.com/office/drawing/2014/main" id="{9F1AD6BD-49D1-460E-B6AD-549CA0CC451C}"/>
                      </a:ext>
                    </a:extLst>
                  </p:cNvPr>
                  <p:cNvSpPr/>
                  <p:nvPr/>
                </p:nvSpPr>
                <p:spPr bwMode="auto">
                  <a:xfrm>
                    <a:off x="8615966" y="439757"/>
                    <a:ext cx="121634" cy="81772"/>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5" name="Rectangle 214">
                    <a:extLst>
                      <a:ext uri="{FF2B5EF4-FFF2-40B4-BE49-F238E27FC236}">
                        <a16:creationId xmlns:a16="http://schemas.microsoft.com/office/drawing/2014/main" id="{1916D7E3-23FC-4F27-B7DB-E37B19BA1398}"/>
                      </a:ext>
                    </a:extLst>
                  </p:cNvPr>
                  <p:cNvSpPr/>
                  <p:nvPr/>
                </p:nvSpPr>
                <p:spPr bwMode="auto">
                  <a:xfrm>
                    <a:off x="8615966" y="345865"/>
                    <a:ext cx="121634" cy="81772"/>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203" name="Picture 202">
                  <a:extLst>
                    <a:ext uri="{FF2B5EF4-FFF2-40B4-BE49-F238E27FC236}">
                      <a16:creationId xmlns:a16="http://schemas.microsoft.com/office/drawing/2014/main" id="{408C92BF-542C-40EE-A222-2C13ECD50AC7}"/>
                    </a:ext>
                  </a:extLst>
                </p:cNvPr>
                <p:cNvPicPr>
                  <a:picLocks noChangeAspect="1"/>
                </p:cNvPicPr>
                <p:nvPr/>
              </p:nvPicPr>
              <p:blipFill>
                <a:blip r:embed="rId3"/>
                <a:stretch>
                  <a:fillRect/>
                </a:stretch>
              </p:blipFill>
              <p:spPr>
                <a:xfrm>
                  <a:off x="2140598" y="4552950"/>
                  <a:ext cx="330020" cy="815480"/>
                </a:xfrm>
                <a:prstGeom prst="rect">
                  <a:avLst/>
                </a:prstGeom>
              </p:spPr>
            </p:pic>
            <p:grpSp>
              <p:nvGrpSpPr>
                <p:cNvPr id="204" name="Group 203">
                  <a:extLst>
                    <a:ext uri="{FF2B5EF4-FFF2-40B4-BE49-F238E27FC236}">
                      <a16:creationId xmlns:a16="http://schemas.microsoft.com/office/drawing/2014/main" id="{541B1F90-48AF-40FD-95A1-8E9DE590BB55}"/>
                    </a:ext>
                  </a:extLst>
                </p:cNvPr>
                <p:cNvGrpSpPr/>
                <p:nvPr/>
              </p:nvGrpSpPr>
              <p:grpSpPr>
                <a:xfrm>
                  <a:off x="2237718" y="5079655"/>
                  <a:ext cx="121634" cy="272841"/>
                  <a:chOff x="8615966" y="345865"/>
                  <a:chExt cx="121634" cy="272841"/>
                </a:xfrm>
              </p:grpSpPr>
              <p:sp>
                <p:nvSpPr>
                  <p:cNvPr id="210" name="Rectangle 209">
                    <a:extLst>
                      <a:ext uri="{FF2B5EF4-FFF2-40B4-BE49-F238E27FC236}">
                        <a16:creationId xmlns:a16="http://schemas.microsoft.com/office/drawing/2014/main" id="{15698CA4-9F26-42A7-8FB0-F3446127FE8B}"/>
                      </a:ext>
                    </a:extLst>
                  </p:cNvPr>
                  <p:cNvSpPr/>
                  <p:nvPr/>
                </p:nvSpPr>
                <p:spPr bwMode="auto">
                  <a:xfrm>
                    <a:off x="8615966" y="536934"/>
                    <a:ext cx="121634" cy="81772"/>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1" name="Rectangle 210">
                    <a:extLst>
                      <a:ext uri="{FF2B5EF4-FFF2-40B4-BE49-F238E27FC236}">
                        <a16:creationId xmlns:a16="http://schemas.microsoft.com/office/drawing/2014/main" id="{AECED8A8-1EE6-48B8-9833-195D7DC51080}"/>
                      </a:ext>
                    </a:extLst>
                  </p:cNvPr>
                  <p:cNvSpPr/>
                  <p:nvPr/>
                </p:nvSpPr>
                <p:spPr bwMode="auto">
                  <a:xfrm>
                    <a:off x="8615966" y="439757"/>
                    <a:ext cx="121634" cy="81772"/>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2" name="Rectangle 211">
                    <a:extLst>
                      <a:ext uri="{FF2B5EF4-FFF2-40B4-BE49-F238E27FC236}">
                        <a16:creationId xmlns:a16="http://schemas.microsoft.com/office/drawing/2014/main" id="{D943724D-A525-466F-9DBC-9A9BA37162F9}"/>
                      </a:ext>
                    </a:extLst>
                  </p:cNvPr>
                  <p:cNvSpPr/>
                  <p:nvPr/>
                </p:nvSpPr>
                <p:spPr bwMode="auto">
                  <a:xfrm>
                    <a:off x="8615966" y="345865"/>
                    <a:ext cx="121634" cy="81772"/>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205" name="Picture 204">
                  <a:extLst>
                    <a:ext uri="{FF2B5EF4-FFF2-40B4-BE49-F238E27FC236}">
                      <a16:creationId xmlns:a16="http://schemas.microsoft.com/office/drawing/2014/main" id="{AC6A6158-880B-46BE-B961-79A81A356025}"/>
                    </a:ext>
                  </a:extLst>
                </p:cNvPr>
                <p:cNvPicPr>
                  <a:picLocks noChangeAspect="1"/>
                </p:cNvPicPr>
                <p:nvPr/>
              </p:nvPicPr>
              <p:blipFill>
                <a:blip r:embed="rId3"/>
                <a:stretch>
                  <a:fillRect/>
                </a:stretch>
              </p:blipFill>
              <p:spPr>
                <a:xfrm>
                  <a:off x="3302313" y="4552950"/>
                  <a:ext cx="330020" cy="815480"/>
                </a:xfrm>
                <a:prstGeom prst="rect">
                  <a:avLst/>
                </a:prstGeom>
              </p:spPr>
            </p:pic>
            <p:grpSp>
              <p:nvGrpSpPr>
                <p:cNvPr id="206" name="Group 205">
                  <a:extLst>
                    <a:ext uri="{FF2B5EF4-FFF2-40B4-BE49-F238E27FC236}">
                      <a16:creationId xmlns:a16="http://schemas.microsoft.com/office/drawing/2014/main" id="{A3AC2641-8189-4155-8BB6-151C1A1D47E3}"/>
                    </a:ext>
                  </a:extLst>
                </p:cNvPr>
                <p:cNvGrpSpPr/>
                <p:nvPr/>
              </p:nvGrpSpPr>
              <p:grpSpPr>
                <a:xfrm>
                  <a:off x="3404704" y="5079655"/>
                  <a:ext cx="121634" cy="272841"/>
                  <a:chOff x="8615966" y="345865"/>
                  <a:chExt cx="121634" cy="272841"/>
                </a:xfrm>
              </p:grpSpPr>
              <p:sp>
                <p:nvSpPr>
                  <p:cNvPr id="207" name="Rectangle 206">
                    <a:extLst>
                      <a:ext uri="{FF2B5EF4-FFF2-40B4-BE49-F238E27FC236}">
                        <a16:creationId xmlns:a16="http://schemas.microsoft.com/office/drawing/2014/main" id="{EFE0F686-443E-4000-9875-050189FC86C8}"/>
                      </a:ext>
                    </a:extLst>
                  </p:cNvPr>
                  <p:cNvSpPr/>
                  <p:nvPr/>
                </p:nvSpPr>
                <p:spPr bwMode="auto">
                  <a:xfrm>
                    <a:off x="8615966" y="536934"/>
                    <a:ext cx="121634" cy="81772"/>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8" name="Rectangle 207">
                    <a:extLst>
                      <a:ext uri="{FF2B5EF4-FFF2-40B4-BE49-F238E27FC236}">
                        <a16:creationId xmlns:a16="http://schemas.microsoft.com/office/drawing/2014/main" id="{33EB9640-17A9-419B-BB0C-BAC71C8102FE}"/>
                      </a:ext>
                    </a:extLst>
                  </p:cNvPr>
                  <p:cNvSpPr/>
                  <p:nvPr/>
                </p:nvSpPr>
                <p:spPr bwMode="auto">
                  <a:xfrm>
                    <a:off x="8615966" y="439757"/>
                    <a:ext cx="121634" cy="81772"/>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Rectangle 208">
                    <a:extLst>
                      <a:ext uri="{FF2B5EF4-FFF2-40B4-BE49-F238E27FC236}">
                        <a16:creationId xmlns:a16="http://schemas.microsoft.com/office/drawing/2014/main" id="{D59B0E47-7A42-4D6B-87A9-6A358AB03F50}"/>
                      </a:ext>
                    </a:extLst>
                  </p:cNvPr>
                  <p:cNvSpPr/>
                  <p:nvPr/>
                </p:nvSpPr>
                <p:spPr bwMode="auto">
                  <a:xfrm>
                    <a:off x="8615966" y="345865"/>
                    <a:ext cx="121634" cy="81772"/>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218" name="Rectangle 217">
                <a:extLst>
                  <a:ext uri="{FF2B5EF4-FFF2-40B4-BE49-F238E27FC236}">
                    <a16:creationId xmlns:a16="http://schemas.microsoft.com/office/drawing/2014/main" id="{3CF987B0-2818-487B-89CF-B92D3C1B4A5C}"/>
                  </a:ext>
                </a:extLst>
              </p:cNvPr>
              <p:cNvSpPr/>
              <p:nvPr/>
            </p:nvSpPr>
            <p:spPr bwMode="auto">
              <a:xfrm>
                <a:off x="9095794" y="4883597"/>
                <a:ext cx="131568" cy="88450"/>
              </a:xfrm>
              <a:prstGeom prst="rect">
                <a:avLst/>
              </a:prstGeom>
              <a:solidFill>
                <a:schemeClr val="accent4">
                  <a:lumMod val="60000"/>
                  <a:lumOff val="4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68927" tIns="0" rIns="0" bIns="0" numCol="1" spcCol="0" rtlCol="0" fromWordArt="0" anchor="ctr" anchorCtr="0" forceAA="0" compatLnSpc="1">
                <a:prstTxWarp prst="textNoShape">
                  <a:avLst/>
                </a:prstTxWarp>
                <a:noAutofit/>
              </a:bodyPr>
              <a:lstStyle/>
              <a:p>
                <a:pPr defTabSz="914102" fontAlgn="base">
                  <a:spcBef>
                    <a:spcPct val="0"/>
                  </a:spcBef>
                  <a:spcAft>
                    <a:spcPct val="0"/>
                  </a:spcAft>
                </a:pPr>
                <a:r>
                  <a:rPr lang="en-US" sz="882">
                    <a:solidFill>
                      <a:srgbClr val="000000"/>
                    </a:solidFill>
                    <a:latin typeface="Segoe UI"/>
                    <a:ea typeface="Segoe UI" pitchFamily="34" charset="0"/>
                    <a:cs typeface="Segoe UI" pitchFamily="34" charset="0"/>
                  </a:rPr>
                  <a:t>Utilization</a:t>
                </a:r>
              </a:p>
            </p:txBody>
          </p:sp>
          <p:sp>
            <p:nvSpPr>
              <p:cNvPr id="220" name="TextBox 219">
                <a:extLst>
                  <a:ext uri="{FF2B5EF4-FFF2-40B4-BE49-F238E27FC236}">
                    <a16:creationId xmlns:a16="http://schemas.microsoft.com/office/drawing/2014/main" id="{44C0C41C-9B43-4470-92A8-0D88493A0C5B}"/>
                  </a:ext>
                </a:extLst>
              </p:cNvPr>
              <p:cNvSpPr txBox="1"/>
              <p:nvPr/>
            </p:nvSpPr>
            <p:spPr>
              <a:xfrm>
                <a:off x="9051838" y="2181141"/>
                <a:ext cx="2677120" cy="384912"/>
              </a:xfrm>
              <a:prstGeom prst="rect">
                <a:avLst/>
              </a:prstGeom>
              <a:ln/>
            </p:spPr>
            <p:style>
              <a:lnRef idx="2">
                <a:schemeClr val="accent1"/>
              </a:lnRef>
              <a:fillRef idx="1">
                <a:schemeClr val="lt1"/>
              </a:fillRef>
              <a:effectRef idx="0">
                <a:schemeClr val="accent1"/>
              </a:effectRef>
              <a:fontRef idx="minor">
                <a:schemeClr val="dk1"/>
              </a:fontRef>
            </p:style>
            <p:txBody>
              <a:bodyPr wrap="square" lIns="89642" tIns="44821" rIns="89642" bIns="44821" rtlCol="0" anchor="ctr">
                <a:noAutofit/>
              </a:bodyPr>
              <a:lstStyle/>
              <a:p>
                <a:pPr algn="ctr" defTabSz="914367">
                  <a:lnSpc>
                    <a:spcPct val="90000"/>
                  </a:lnSpc>
                </a:pPr>
                <a:r>
                  <a:rPr lang="en-US" sz="1372" b="1">
                    <a:solidFill>
                      <a:schemeClr val="accent1"/>
                    </a:solidFill>
                    <a:latin typeface="Segoe UI"/>
                  </a:rPr>
                  <a:t>Pooled desktops</a:t>
                </a:r>
              </a:p>
            </p:txBody>
          </p:sp>
          <p:sp>
            <p:nvSpPr>
              <p:cNvPr id="222" name="TextBox 221">
                <a:extLst>
                  <a:ext uri="{FF2B5EF4-FFF2-40B4-BE49-F238E27FC236}">
                    <a16:creationId xmlns:a16="http://schemas.microsoft.com/office/drawing/2014/main" id="{21984D12-52C8-4C87-9AAB-ECC8C5A4BB92}"/>
                  </a:ext>
                </a:extLst>
              </p:cNvPr>
              <p:cNvSpPr txBox="1"/>
              <p:nvPr/>
            </p:nvSpPr>
            <p:spPr>
              <a:xfrm>
                <a:off x="5519167" y="2181141"/>
                <a:ext cx="2677120" cy="384912"/>
              </a:xfrm>
              <a:prstGeom prst="rect">
                <a:avLst/>
              </a:prstGeom>
              <a:solidFill>
                <a:schemeClr val="tx2"/>
              </a:solidFill>
              <a:ln w="6350">
                <a:solidFill>
                  <a:schemeClr val="tx2"/>
                </a:solidFill>
              </a:ln>
            </p:spPr>
            <p:txBody>
              <a:bodyPr wrap="square" lIns="89642" tIns="44821" rIns="89642" bIns="44821" rtlCol="0" anchor="ctr">
                <a:noAutofit/>
              </a:bodyPr>
              <a:lstStyle/>
              <a:p>
                <a:pPr algn="ctr" defTabSz="914367">
                  <a:lnSpc>
                    <a:spcPct val="90000"/>
                  </a:lnSpc>
                </a:pPr>
                <a:r>
                  <a:rPr lang="en-US" sz="1372" b="1">
                    <a:solidFill>
                      <a:srgbClr val="FFFFFF"/>
                    </a:solidFill>
                    <a:latin typeface="Segoe UI"/>
                  </a:rPr>
                  <a:t>Personal desktops</a:t>
                </a:r>
              </a:p>
            </p:txBody>
          </p:sp>
        </p:grpSp>
      </p:grpSp>
      <p:sp>
        <p:nvSpPr>
          <p:cNvPr id="176" name="Rectangle 175">
            <a:extLst>
              <a:ext uri="{FF2B5EF4-FFF2-40B4-BE49-F238E27FC236}">
                <a16:creationId xmlns:a16="http://schemas.microsoft.com/office/drawing/2014/main" id="{FF3AAACF-3A9B-4F78-8994-E51D53A25C91}"/>
              </a:ext>
            </a:extLst>
          </p:cNvPr>
          <p:cNvSpPr/>
          <p:nvPr/>
        </p:nvSpPr>
        <p:spPr>
          <a:xfrm>
            <a:off x="1046183" y="1155415"/>
            <a:ext cx="9110133" cy="5307299"/>
          </a:xfrm>
          <a:prstGeom prst="rect">
            <a:avLst/>
          </a:prstGeom>
          <a:ln w="6350">
            <a:solidFill>
              <a:schemeClr val="bg1">
                <a:lumMod val="85000"/>
              </a:schemeClr>
            </a:solidFill>
          </a:ln>
        </p:spPr>
        <p:txBody>
          <a:bodyPr wrap="square" lIns="134464" tIns="89642" rIns="134464" bIns="89642" anchor="t">
            <a:noAutofit/>
          </a:bodyPr>
          <a:lstStyle/>
          <a:p>
            <a:pPr defTabSz="914102" fontAlgn="base">
              <a:spcBef>
                <a:spcPts val="1176"/>
              </a:spcBef>
            </a:pPr>
            <a:endParaRPr lang="en-US" sz="1961">
              <a:solidFill>
                <a:srgbClr val="282828"/>
              </a:solidFill>
              <a:latin typeface="Segoe UI"/>
              <a:cs typeface="Segoe UI"/>
            </a:endParaRPr>
          </a:p>
        </p:txBody>
      </p:sp>
      <p:sp>
        <p:nvSpPr>
          <p:cNvPr id="178" name="Rectangle 177">
            <a:extLst>
              <a:ext uri="{FF2B5EF4-FFF2-40B4-BE49-F238E27FC236}">
                <a16:creationId xmlns:a16="http://schemas.microsoft.com/office/drawing/2014/main" id="{C1167223-2D2C-44DC-8FD0-B6FCA9CCF2C9}"/>
              </a:ext>
            </a:extLst>
          </p:cNvPr>
          <p:cNvSpPr/>
          <p:nvPr/>
        </p:nvSpPr>
        <p:spPr>
          <a:xfrm>
            <a:off x="286044" y="768340"/>
            <a:ext cx="10302036" cy="276999"/>
          </a:xfrm>
          <a:prstGeom prst="rect">
            <a:avLst/>
          </a:prstGeom>
          <a:noFill/>
        </p:spPr>
        <p:txBody>
          <a:bodyPr wrap="square" lIns="0" tIns="0" rIns="0" bIns="0" anchor="t">
            <a:spAutoFit/>
          </a:bodyPr>
          <a:lstStyle/>
          <a:p>
            <a:pPr defTabSz="914102" fontAlgn="base">
              <a:lnSpc>
                <a:spcPct val="90000"/>
              </a:lnSpc>
              <a:spcBef>
                <a:spcPts val="588"/>
              </a:spcBef>
              <a:spcAft>
                <a:spcPts val="588"/>
              </a:spcAft>
              <a:defRPr/>
            </a:pPr>
            <a:r>
              <a:rPr lang="en-US" sz="2000">
                <a:solidFill>
                  <a:schemeClr val="accent1"/>
                </a:solidFill>
                <a:cs typeface="Segoe UI"/>
              </a:rPr>
              <a:t>Choose the right configuration to meet your user requirements</a:t>
            </a:r>
          </a:p>
        </p:txBody>
      </p:sp>
      <p:sp>
        <p:nvSpPr>
          <p:cNvPr id="179" name="Rectangle 178">
            <a:extLst>
              <a:ext uri="{FF2B5EF4-FFF2-40B4-BE49-F238E27FC236}">
                <a16:creationId xmlns:a16="http://schemas.microsoft.com/office/drawing/2014/main" id="{6553BD57-68CC-4BB6-AA0E-D6DD0D323BFC}"/>
              </a:ext>
            </a:extLst>
          </p:cNvPr>
          <p:cNvSpPr/>
          <p:nvPr/>
        </p:nvSpPr>
        <p:spPr>
          <a:xfrm>
            <a:off x="5797121" y="4322683"/>
            <a:ext cx="4209281" cy="1169551"/>
          </a:xfrm>
          <a:prstGeom prst="rect">
            <a:avLst/>
          </a:prstGeom>
        </p:spPr>
        <p:txBody>
          <a:bodyPr wrap="square">
            <a:spAutoFit/>
          </a:bodyPr>
          <a:lstStyle/>
          <a:p>
            <a:pPr marL="285750" indent="-285750" defTabSz="914367">
              <a:buFont typeface="Arial" panose="020B0604020202020204" pitchFamily="34" charset="0"/>
              <a:buChar char="•"/>
            </a:pPr>
            <a:r>
              <a:rPr lang="en-US" sz="1400">
                <a:solidFill>
                  <a:srgbClr val="000000"/>
                </a:solidFill>
                <a:latin typeface="Segoe UI"/>
              </a:rPr>
              <a:t>Ideal for </a:t>
            </a:r>
            <a:r>
              <a:rPr lang="en-US" sz="1400" b="1">
                <a:solidFill>
                  <a:srgbClr val="000000"/>
                </a:solidFill>
                <a:latin typeface="Segoe UI"/>
              </a:rPr>
              <a:t>multi-session</a:t>
            </a:r>
            <a:r>
              <a:rPr lang="en-US" sz="1400">
                <a:solidFill>
                  <a:srgbClr val="000000"/>
                </a:solidFill>
                <a:latin typeface="Segoe UI"/>
              </a:rPr>
              <a:t> users and certain </a:t>
            </a:r>
            <a:r>
              <a:rPr lang="en-US" sz="1400" b="1">
                <a:solidFill>
                  <a:srgbClr val="000000"/>
                </a:solidFill>
                <a:latin typeface="Segoe UI"/>
              </a:rPr>
              <a:t>single-session</a:t>
            </a:r>
            <a:r>
              <a:rPr lang="en-US" sz="1400">
                <a:solidFill>
                  <a:srgbClr val="000000"/>
                </a:solidFill>
                <a:latin typeface="Segoe UI"/>
              </a:rPr>
              <a:t> with </a:t>
            </a:r>
            <a:r>
              <a:rPr lang="en-US" sz="1400" b="1">
                <a:solidFill>
                  <a:srgbClr val="000000"/>
                </a:solidFill>
              </a:rPr>
              <a:t>light – medium </a:t>
            </a:r>
            <a:r>
              <a:rPr lang="en-US" sz="1400">
                <a:solidFill>
                  <a:srgbClr val="000000"/>
                </a:solidFill>
              </a:rPr>
              <a:t>workloads with basic business requirements</a:t>
            </a:r>
          </a:p>
          <a:p>
            <a:pPr marL="285750" indent="-285750" defTabSz="914367">
              <a:buFont typeface="Arial" panose="020B0604020202020204" pitchFamily="34" charset="0"/>
              <a:buChar char="•"/>
            </a:pPr>
            <a:r>
              <a:rPr lang="en-US" sz="1400">
                <a:solidFill>
                  <a:srgbClr val="000000"/>
                </a:solidFill>
              </a:rPr>
              <a:t>Choose the right VM to run most business apps</a:t>
            </a:r>
          </a:p>
        </p:txBody>
      </p:sp>
      <p:sp>
        <p:nvSpPr>
          <p:cNvPr id="187" name="Rectangle 186">
            <a:extLst>
              <a:ext uri="{FF2B5EF4-FFF2-40B4-BE49-F238E27FC236}">
                <a16:creationId xmlns:a16="http://schemas.microsoft.com/office/drawing/2014/main" id="{D5E0256D-C750-46B1-AE59-F69C7261F15C}"/>
              </a:ext>
            </a:extLst>
          </p:cNvPr>
          <p:cNvSpPr/>
          <p:nvPr/>
        </p:nvSpPr>
        <p:spPr>
          <a:xfrm>
            <a:off x="1139863" y="6543777"/>
            <a:ext cx="10989206" cy="215444"/>
          </a:xfrm>
          <a:prstGeom prst="rect">
            <a:avLst/>
          </a:prstGeom>
          <a:noFill/>
          <a:ln w="10795" cap="flat" cmpd="sng" algn="ctr">
            <a:noFill/>
            <a:prstDash val="solid"/>
          </a:ln>
          <a:effectLst/>
        </p:spPr>
        <p:txBody>
          <a:bodyPr spcFirstLastPara="0" vert="horz" wrap="square" lIns="0" tIns="0" rIns="0" bIns="0" numCol="1" spcCol="1270" anchor="ctr" anchorCtr="0">
            <a:spAutoFit/>
          </a:bodyPr>
          <a:lstStyle/>
          <a:p>
            <a:pPr defTabSz="1243883">
              <a:spcBef>
                <a:spcPct val="0"/>
              </a:spcBef>
              <a:defRPr/>
            </a:pPr>
            <a:r>
              <a:rPr lang="en-US" sz="1400" b="1">
                <a:solidFill>
                  <a:schemeClr val="accent1"/>
                </a:solidFill>
                <a:latin typeface="Segoe UI"/>
              </a:rPr>
              <a:t>Pay only for the virtual machines (VMs), storage, and networking consumed when the service is in use. </a:t>
            </a:r>
            <a:endParaRPr lang="en-US" sz="1400" b="1">
              <a:solidFill>
                <a:schemeClr val="accent1"/>
              </a:solidFill>
              <a:latin typeface="Segoe UI"/>
              <a:cs typeface="Segoe UI" pitchFamily="34" charset="0"/>
            </a:endParaRPr>
          </a:p>
        </p:txBody>
      </p:sp>
      <p:sp>
        <p:nvSpPr>
          <p:cNvPr id="4" name="TextBox 3">
            <a:extLst>
              <a:ext uri="{FF2B5EF4-FFF2-40B4-BE49-F238E27FC236}">
                <a16:creationId xmlns:a16="http://schemas.microsoft.com/office/drawing/2014/main" id="{E916A339-E236-471B-895A-496CDAC15A39}"/>
              </a:ext>
            </a:extLst>
          </p:cNvPr>
          <p:cNvSpPr txBox="1"/>
          <p:nvPr/>
        </p:nvSpPr>
        <p:spPr>
          <a:xfrm>
            <a:off x="1095711" y="5793546"/>
            <a:ext cx="9011075" cy="584775"/>
          </a:xfrm>
          <a:prstGeom prst="rect">
            <a:avLst/>
          </a:prstGeom>
          <a:noFill/>
          <a:ln>
            <a:solidFill>
              <a:schemeClr val="bg1">
                <a:lumMod val="85000"/>
              </a:schemeClr>
            </a:solidFill>
          </a:ln>
        </p:spPr>
        <p:txBody>
          <a:bodyPr wrap="square" lIns="0" tIns="0" rIns="0" bIns="0" rtlCol="0">
            <a:spAutoFit/>
          </a:bodyPr>
          <a:lstStyle/>
          <a:p>
            <a:r>
              <a:rPr lang="en-US" sz="1600" b="1" dirty="0">
                <a:gradFill>
                  <a:gsLst>
                    <a:gs pos="2917">
                      <a:schemeClr val="tx1"/>
                    </a:gs>
                    <a:gs pos="30000">
                      <a:schemeClr val="tx1"/>
                    </a:gs>
                  </a:gsLst>
                  <a:lin ang="5400000" scaled="0"/>
                </a:gradFill>
              </a:rPr>
              <a:t> Azure automation </a:t>
            </a:r>
            <a:r>
              <a:rPr lang="en-US" dirty="0">
                <a:gradFill>
                  <a:gsLst>
                    <a:gs pos="2917">
                      <a:schemeClr val="tx1"/>
                    </a:gs>
                    <a:gs pos="30000">
                      <a:schemeClr val="tx1"/>
                    </a:gs>
                  </a:gsLst>
                  <a:lin ang="5400000" scaled="0"/>
                </a:gradFill>
              </a:rPr>
              <a:t>- </a:t>
            </a:r>
            <a:r>
              <a:rPr lang="en-US" sz="1400" dirty="0"/>
              <a:t>automate your Azure management tasks and orchestrate actions across external systems from right within Azure</a:t>
            </a:r>
            <a:r>
              <a:rPr lang="en-US" sz="20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1527491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87"/>
                                        </p:tgtEl>
                                        <p:attrNameLst>
                                          <p:attrName>style.visibility</p:attrName>
                                        </p:attrNameLst>
                                      </p:cBhvr>
                                      <p:to>
                                        <p:strVal val="visible"/>
                                      </p:to>
                                    </p:set>
                                    <p:animEffect transition="in" filter="fade">
                                      <p:cBhvr>
                                        <p:cTn id="11" dur="5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5808"/>
            <a:ext cx="9144000" cy="498598"/>
          </a:xfrm>
        </p:spPr>
        <p:txBody>
          <a:bodyPr/>
          <a:lstStyle/>
          <a:p>
            <a:r>
              <a:rPr lang="en-US"/>
              <a:t>Design and Architecture</a:t>
            </a:r>
          </a:p>
        </p:txBody>
      </p:sp>
    </p:spTree>
    <p:extLst>
      <p:ext uri="{BB962C8B-B14F-4D97-AF65-F5344CB8AC3E}">
        <p14:creationId xmlns:p14="http://schemas.microsoft.com/office/powerpoint/2010/main" val="2700933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hidden="1">
            <a:extLst>
              <a:ext uri="{FF2B5EF4-FFF2-40B4-BE49-F238E27FC236}">
                <a16:creationId xmlns:a16="http://schemas.microsoft.com/office/drawing/2014/main" id="{776FCFF4-9315-4F15-BEEC-A31D1F513FA2}"/>
              </a:ext>
            </a:extLst>
          </p:cNvPr>
          <p:cNvGraphicFramePr>
            <a:graphicFrameLocks noChangeAspect="1"/>
          </p:cNvGraphicFramePr>
          <p:nvPr>
            <p:custDataLst>
              <p:tags r:id="rId2"/>
            </p:custDataLst>
          </p:nvPr>
        </p:nvGraphicFramePr>
        <p:xfrm>
          <a:off x="1557" y="2044"/>
          <a:ext cx="1557" cy="1557"/>
        </p:xfrm>
        <a:graphic>
          <a:graphicData uri="http://schemas.openxmlformats.org/presentationml/2006/ole">
            <mc:AlternateContent xmlns:mc="http://schemas.openxmlformats.org/markup-compatibility/2006">
              <mc:Choice xmlns:v="urn:schemas-microsoft-com:vml" Requires="v">
                <p:oleObj spid="_x0000_s4097" name="think-cell Slide" r:id="rId6" imgW="425" imgH="424" progId="TCLayout.ActiveDocument.1">
                  <p:embed/>
                </p:oleObj>
              </mc:Choice>
              <mc:Fallback>
                <p:oleObj name="think-cell Slide" r:id="rId6" imgW="425" imgH="424" progId="TCLayout.ActiveDocument.1">
                  <p:embed/>
                  <p:pic>
                    <p:nvPicPr>
                      <p:cNvPr id="15" name="Object 14" hidden="1">
                        <a:extLst>
                          <a:ext uri="{FF2B5EF4-FFF2-40B4-BE49-F238E27FC236}">
                            <a16:creationId xmlns:a16="http://schemas.microsoft.com/office/drawing/2014/main" id="{776FCFF4-9315-4F15-BEEC-A31D1F513FA2}"/>
                          </a:ext>
                        </a:extLst>
                      </p:cNvPr>
                      <p:cNvPicPr/>
                      <p:nvPr/>
                    </p:nvPicPr>
                    <p:blipFill>
                      <a:blip r:embed="rId7"/>
                      <a:stretch>
                        <a:fillRect/>
                      </a:stretch>
                    </p:blipFill>
                    <p:spPr>
                      <a:xfrm>
                        <a:off x="1557" y="2044"/>
                        <a:ext cx="1557" cy="155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7394B1FF-CADB-4389-9581-09C3E51345C3}"/>
              </a:ext>
            </a:extLst>
          </p:cNvPr>
          <p:cNvSpPr/>
          <p:nvPr>
            <p:custDataLst>
              <p:tags r:id="rId3"/>
            </p:custDataLst>
          </p:nvPr>
        </p:nvSpPr>
        <p:spPr bwMode="auto">
          <a:xfrm>
            <a:off x="1" y="487"/>
            <a:ext cx="155629" cy="1556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136"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44" name="Rectangle 43">
            <a:extLst>
              <a:ext uri="{FF2B5EF4-FFF2-40B4-BE49-F238E27FC236}">
                <a16:creationId xmlns:a16="http://schemas.microsoft.com/office/drawing/2014/main" id="{FBC40411-794E-4069-964A-F0AC6E4588C1}"/>
              </a:ext>
            </a:extLst>
          </p:cNvPr>
          <p:cNvSpPr/>
          <p:nvPr/>
        </p:nvSpPr>
        <p:spPr bwMode="auto">
          <a:xfrm>
            <a:off x="433879" y="1360960"/>
            <a:ext cx="5789826" cy="4977415"/>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89642" numCol="1" spcCol="0" rtlCol="0" fromWordArt="0" anchor="t" anchorCtr="0" forceAA="0" compatLnSpc="1">
            <a:prstTxWarp prst="textNoShape">
              <a:avLst/>
            </a:prstTxWarp>
            <a:noAutofit/>
          </a:bodyPr>
          <a:lstStyle/>
          <a:p>
            <a:pPr marL="336145" marR="0" lvl="0" indent="-336145" algn="l" defTabSz="914102" rtl="0" eaLnBrk="1" fontAlgn="base" latinLnBrk="0" hangingPunct="1">
              <a:lnSpc>
                <a:spcPct val="100000"/>
              </a:lnSpc>
              <a:spcBef>
                <a:spcPts val="784"/>
              </a:spcBef>
              <a:spcAft>
                <a:spcPts val="784"/>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282828"/>
                </a:solidFill>
                <a:effectLst/>
                <a:uLnTx/>
                <a:uFillTx/>
                <a:latin typeface="Segoe UI"/>
                <a:ea typeface="+mn-ea"/>
                <a:cs typeface="Segoe UI"/>
              </a:rPr>
              <a:t>Customer managed – Desktop/ Apps/ Management/ Policies</a:t>
            </a:r>
          </a:p>
          <a:p>
            <a:pPr marL="336145" marR="0" lvl="0" indent="-336145" algn="l" defTabSz="914102" rtl="0" eaLnBrk="1" fontAlgn="base" latinLnBrk="0" hangingPunct="1">
              <a:lnSpc>
                <a:spcPct val="100000"/>
              </a:lnSpc>
              <a:spcBef>
                <a:spcPts val="784"/>
              </a:spcBef>
              <a:spcAft>
                <a:spcPts val="784"/>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282828"/>
                </a:solidFill>
                <a:effectLst/>
                <a:uLnTx/>
                <a:uFillTx/>
                <a:latin typeface="Segoe UI"/>
                <a:ea typeface="+mn-ea"/>
                <a:cs typeface="Segoe UI"/>
              </a:rPr>
              <a:t>Microsoft managed – Virtualization infrastructure and service</a:t>
            </a:r>
          </a:p>
          <a:p>
            <a:pPr marL="336145" marR="0" lvl="0" indent="-336145" algn="l" defTabSz="914102" rtl="0" eaLnBrk="1" fontAlgn="base" latinLnBrk="0" hangingPunct="1">
              <a:lnSpc>
                <a:spcPct val="100000"/>
              </a:lnSpc>
              <a:spcBef>
                <a:spcPts val="784"/>
              </a:spcBef>
              <a:spcAft>
                <a:spcPts val="784"/>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282828"/>
                </a:solidFill>
                <a:effectLst/>
                <a:uLnTx/>
                <a:uFillTx/>
                <a:latin typeface="Segoe UI"/>
                <a:ea typeface="+mn-ea"/>
                <a:cs typeface="Segoe UI"/>
              </a:rPr>
              <a:t>Can connect to on-premises resources via ExpressRoute or VPN</a:t>
            </a:r>
          </a:p>
          <a:p>
            <a:pPr marL="336145" marR="0" lvl="0" indent="-336145" algn="l" defTabSz="914102" rtl="0" eaLnBrk="1" fontAlgn="base" latinLnBrk="0" hangingPunct="1">
              <a:lnSpc>
                <a:spcPct val="100000"/>
              </a:lnSpc>
              <a:spcBef>
                <a:spcPts val="784"/>
              </a:spcBef>
              <a:spcAft>
                <a:spcPts val="784"/>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282828"/>
                </a:solidFill>
                <a:effectLst/>
                <a:uLnTx/>
                <a:uFillTx/>
                <a:latin typeface="Segoe UI"/>
                <a:ea typeface="+mn-ea"/>
                <a:cs typeface="Segoe UI"/>
              </a:rPr>
              <a:t>User authentication using Azure Active Directory identities</a:t>
            </a:r>
          </a:p>
          <a:p>
            <a:pPr marL="336145" marR="0" lvl="0" indent="-336145" algn="l" defTabSz="914102" rtl="0" eaLnBrk="1" fontAlgn="base" latinLnBrk="0" hangingPunct="1">
              <a:lnSpc>
                <a:spcPct val="100000"/>
              </a:lnSpc>
              <a:spcBef>
                <a:spcPts val="784"/>
              </a:spcBef>
              <a:spcAft>
                <a:spcPts val="784"/>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282828"/>
                </a:solidFill>
                <a:effectLst/>
                <a:uLnTx/>
                <a:uFillTx/>
                <a:latin typeface="Segoe UI"/>
                <a:ea typeface="+mn-ea"/>
                <a:cs typeface="Segoe UI"/>
              </a:rPr>
              <a:t>Integrates with </a:t>
            </a:r>
            <a:r>
              <a:rPr kumimoji="0" lang="en-US" sz="1800" b="0" i="0" u="none" strike="noStrike" kern="1200" cap="none" spc="0" normalizeH="0" baseline="0" noProof="0">
                <a:ln>
                  <a:noFill/>
                </a:ln>
                <a:solidFill>
                  <a:srgbClr val="0078D7"/>
                </a:solidFill>
                <a:effectLst/>
                <a:uLnTx/>
                <a:uFillTx/>
                <a:latin typeface="Segoe UI"/>
                <a:ea typeface="+mn-ea"/>
                <a:cs typeface="Segoe UI"/>
              </a:rPr>
              <a:t>*</a:t>
            </a:r>
            <a:r>
              <a:rPr kumimoji="0" lang="en-US" sz="1800" b="0" i="0" u="none" strike="noStrike" kern="1200" cap="none" spc="0" normalizeH="0" baseline="0" noProof="0">
                <a:ln>
                  <a:noFill/>
                </a:ln>
                <a:solidFill>
                  <a:srgbClr val="282828"/>
                </a:solidFill>
                <a:effectLst/>
                <a:uLnTx/>
                <a:uFillTx/>
                <a:latin typeface="Segoe UI"/>
                <a:ea typeface="+mn-ea"/>
                <a:cs typeface="Segoe UI"/>
              </a:rPr>
              <a:t>Systems Center Configuration Manager and </a:t>
            </a:r>
            <a:r>
              <a:rPr kumimoji="0" lang="en-US" sz="1800" b="0" i="0" u="none" strike="noStrike" kern="1200" cap="none" spc="0" normalizeH="0" baseline="0" noProof="0">
                <a:ln>
                  <a:noFill/>
                </a:ln>
                <a:solidFill>
                  <a:srgbClr val="0078D7"/>
                </a:solidFill>
                <a:effectLst/>
                <a:uLnTx/>
                <a:uFillTx/>
                <a:latin typeface="Segoe UI"/>
                <a:ea typeface="+mn-ea"/>
                <a:cs typeface="Segoe UI"/>
              </a:rPr>
              <a:t>*</a:t>
            </a:r>
            <a:r>
              <a:rPr kumimoji="0" lang="en-US" sz="1800" b="0" i="0" u="none" strike="noStrike" kern="1200" cap="none" spc="0" normalizeH="0" baseline="0" noProof="0">
                <a:ln>
                  <a:noFill/>
                </a:ln>
                <a:solidFill>
                  <a:srgbClr val="282828"/>
                </a:solidFill>
                <a:effectLst/>
                <a:uLnTx/>
                <a:uFillTx/>
                <a:latin typeface="Segoe UI"/>
                <a:ea typeface="+mn-ea"/>
                <a:cs typeface="Segoe UI"/>
              </a:rPr>
              <a:t>Microsoft Intune </a:t>
            </a:r>
          </a:p>
          <a:p>
            <a:pPr marL="336145" marR="0" lvl="0" indent="-336145" algn="l" defTabSz="914102" rtl="0" eaLnBrk="1" fontAlgn="base" latinLnBrk="0" hangingPunct="1">
              <a:lnSpc>
                <a:spcPct val="100000"/>
              </a:lnSpc>
              <a:spcBef>
                <a:spcPts val="784"/>
              </a:spcBef>
              <a:spcAft>
                <a:spcPts val="784"/>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282828"/>
                </a:solidFill>
                <a:effectLst/>
                <a:uLnTx/>
                <a:uFillTx/>
                <a:latin typeface="Segoe UI"/>
                <a:ea typeface="+mn-ea"/>
                <a:cs typeface="Segoe UI"/>
              </a:rPr>
              <a:t>Supports devices running non-Windows operating systems with Linux thin-client SDK and other tools</a:t>
            </a:r>
          </a:p>
        </p:txBody>
      </p:sp>
      <p:sp>
        <p:nvSpPr>
          <p:cNvPr id="3" name="Rectangle 2">
            <a:extLst>
              <a:ext uri="{FF2B5EF4-FFF2-40B4-BE49-F238E27FC236}">
                <a16:creationId xmlns:a16="http://schemas.microsoft.com/office/drawing/2014/main" id="{BB5E21E1-49E9-4636-B306-504AEF159BBD}"/>
              </a:ext>
            </a:extLst>
          </p:cNvPr>
          <p:cNvSpPr/>
          <p:nvPr/>
        </p:nvSpPr>
        <p:spPr bwMode="auto">
          <a:xfrm>
            <a:off x="443211" y="623348"/>
            <a:ext cx="5780494" cy="715462"/>
          </a:xfrm>
          <a:prstGeom prst="rect">
            <a:avLst/>
          </a:prstGeom>
          <a:solidFill>
            <a:schemeClr val="accent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ts val="784"/>
              </a:spcBef>
              <a:spcAft>
                <a:spcPts val="0"/>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a:ea typeface="+mn-ea"/>
                <a:cs typeface="Segoe UI" pitchFamily="34" charset="0"/>
              </a:rPr>
              <a:t>High-level service architecture</a:t>
            </a:r>
          </a:p>
        </p:txBody>
      </p:sp>
      <p:grpSp>
        <p:nvGrpSpPr>
          <p:cNvPr id="46" name="Group 45">
            <a:extLst>
              <a:ext uri="{FF2B5EF4-FFF2-40B4-BE49-F238E27FC236}">
                <a16:creationId xmlns:a16="http://schemas.microsoft.com/office/drawing/2014/main" id="{64D21834-88D8-4039-A432-ABE383046458}"/>
              </a:ext>
            </a:extLst>
          </p:cNvPr>
          <p:cNvGrpSpPr/>
          <p:nvPr/>
        </p:nvGrpSpPr>
        <p:grpSpPr>
          <a:xfrm>
            <a:off x="6621137" y="406957"/>
            <a:ext cx="5308949" cy="6269532"/>
            <a:chOff x="7073093" y="333367"/>
            <a:chExt cx="4983431" cy="6395249"/>
          </a:xfrm>
        </p:grpSpPr>
        <p:sp>
          <p:nvSpPr>
            <p:cNvPr id="50" name="Rectangle: Rounded Corners 49">
              <a:extLst>
                <a:ext uri="{FF2B5EF4-FFF2-40B4-BE49-F238E27FC236}">
                  <a16:creationId xmlns:a16="http://schemas.microsoft.com/office/drawing/2014/main" id="{3F044FC7-2393-4C27-8DA0-092EB4847AA0}"/>
                </a:ext>
              </a:extLst>
            </p:cNvPr>
            <p:cNvSpPr/>
            <p:nvPr/>
          </p:nvSpPr>
          <p:spPr bwMode="auto">
            <a:xfrm>
              <a:off x="7073093" y="466301"/>
              <a:ext cx="4983431" cy="2558472"/>
            </a:xfrm>
            <a:prstGeom prst="roundRect">
              <a:avLst>
                <a:gd name="adj" fmla="val 10215"/>
              </a:avLst>
            </a:prstGeom>
            <a:noFill/>
            <a:ln w="1905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51" name="TextBox 50">
              <a:extLst>
                <a:ext uri="{FF2B5EF4-FFF2-40B4-BE49-F238E27FC236}">
                  <a16:creationId xmlns:a16="http://schemas.microsoft.com/office/drawing/2014/main" id="{8D20E4EB-C55E-489C-9AC1-B39E609A4970}"/>
                </a:ext>
              </a:extLst>
            </p:cNvPr>
            <p:cNvSpPr txBox="1"/>
            <p:nvPr/>
          </p:nvSpPr>
          <p:spPr>
            <a:xfrm>
              <a:off x="7330778" y="333367"/>
              <a:ext cx="2712183" cy="197787"/>
            </a:xfrm>
            <a:prstGeom prst="rect">
              <a:avLst/>
            </a:prstGeom>
            <a:solidFill>
              <a:schemeClr val="bg1"/>
            </a:solidFill>
          </p:spPr>
          <p:txBody>
            <a:bodyPr wrap="square" lIns="0" tIns="0" rIns="0" bIns="0" rtlCol="0" anchor="ctr">
              <a:spAutoFit/>
            </a:bodyPr>
            <a:lstStyle/>
            <a:p>
              <a:pPr marL="0" marR="0" lvl="0" indent="0" algn="l" defTabSz="913963"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Your subscription—your control </a:t>
              </a:r>
            </a:p>
          </p:txBody>
        </p:sp>
        <p:sp>
          <p:nvSpPr>
            <p:cNvPr id="52" name="Rectangle: Rounded Corners 51">
              <a:extLst>
                <a:ext uri="{FF2B5EF4-FFF2-40B4-BE49-F238E27FC236}">
                  <a16:creationId xmlns:a16="http://schemas.microsoft.com/office/drawing/2014/main" id="{B902C2F3-3866-44C9-8309-BF68DD28769E}"/>
                </a:ext>
              </a:extLst>
            </p:cNvPr>
            <p:cNvSpPr/>
            <p:nvPr/>
          </p:nvSpPr>
          <p:spPr bwMode="auto">
            <a:xfrm>
              <a:off x="7073093" y="3326078"/>
              <a:ext cx="4983430" cy="3402538"/>
            </a:xfrm>
            <a:prstGeom prst="roundRect">
              <a:avLst>
                <a:gd name="adj" fmla="val 10215"/>
              </a:avLst>
            </a:prstGeom>
            <a:noFill/>
            <a:ln w="19050" cap="rnd">
              <a:solidFill>
                <a:schemeClr val="accent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DC8EEB6D-B2BB-497C-B754-E95B674E4C27}"/>
                </a:ext>
              </a:extLst>
            </p:cNvPr>
            <p:cNvSpPr txBox="1"/>
            <p:nvPr/>
          </p:nvSpPr>
          <p:spPr>
            <a:xfrm>
              <a:off x="7305086" y="3246230"/>
              <a:ext cx="1909914" cy="197746"/>
            </a:xfrm>
            <a:prstGeom prst="rect">
              <a:avLst/>
            </a:prstGeom>
            <a:solidFill>
              <a:schemeClr val="bg1"/>
            </a:solidFill>
          </p:spPr>
          <p:txBody>
            <a:bodyPr wrap="square" lIns="0" tIns="0" rIns="0" bIns="0" rtlCol="0" anchor="ctr">
              <a:spAutoFit/>
            </a:bodyPr>
            <a:lstStyle/>
            <a:p>
              <a:pPr marL="0" marR="0" lvl="0" indent="0" algn="l" defTabSz="895957" rtl="0" eaLnBrk="1" fontAlgn="auto" latinLnBrk="0" hangingPunct="1">
                <a:lnSpc>
                  <a:spcPct val="90000"/>
                </a:lnSpc>
                <a:spcBef>
                  <a:spcPts val="0"/>
                </a:spcBef>
                <a:spcAft>
                  <a:spcPts val="574"/>
                </a:spcAft>
                <a:buClrTx/>
                <a:buSzTx/>
                <a:buFontTx/>
                <a:buNone/>
                <a:tabLst/>
                <a:defRPr/>
              </a:pPr>
              <a:r>
                <a:rPr kumimoji="0" lang="en-US" sz="1400" b="0" i="0" u="none" strike="noStrike" kern="1200" cap="none" spc="0" normalizeH="0" baseline="0" noProof="0">
                  <a:ln>
                    <a:noFill/>
                  </a:ln>
                  <a:solidFill>
                    <a:srgbClr val="0078D3">
                      <a:lumMod val="75000"/>
                    </a:srgbClr>
                  </a:solidFill>
                  <a:effectLst/>
                  <a:uLnTx/>
                  <a:uFillTx/>
                  <a:latin typeface="Segoe UI Semibold"/>
                  <a:ea typeface="+mn-ea"/>
                  <a:cs typeface="+mn-cs"/>
                </a:rPr>
                <a:t>Managed by Microsoft</a:t>
              </a:r>
            </a:p>
          </p:txBody>
        </p:sp>
        <p:cxnSp>
          <p:nvCxnSpPr>
            <p:cNvPr id="54" name="Straight Arrow Connector 53">
              <a:extLst>
                <a:ext uri="{FF2B5EF4-FFF2-40B4-BE49-F238E27FC236}">
                  <a16:creationId xmlns:a16="http://schemas.microsoft.com/office/drawing/2014/main" id="{CD6652D5-AACF-4C5C-9AB5-053136FEBCB0}"/>
                </a:ext>
              </a:extLst>
            </p:cNvPr>
            <p:cNvCxnSpPr>
              <a:cxnSpLocks/>
            </p:cNvCxnSpPr>
            <p:nvPr/>
          </p:nvCxnSpPr>
          <p:spPr>
            <a:xfrm>
              <a:off x="9581393" y="3041873"/>
              <a:ext cx="0" cy="272600"/>
            </a:xfrm>
            <a:prstGeom prst="straightConnector1">
              <a:avLst/>
            </a:prstGeom>
            <a:ln w="12700" cap="rnd">
              <a:solidFill>
                <a:schemeClr val="tx1"/>
              </a:solidFill>
              <a:prstDash val="sysDot"/>
              <a:headEnd type="none"/>
              <a:tailEnd type="none" w="lg" len="med"/>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2ADF02C4-E078-42AD-93CE-64AC33707097}"/>
                </a:ext>
              </a:extLst>
            </p:cNvPr>
            <p:cNvGrpSpPr/>
            <p:nvPr/>
          </p:nvGrpSpPr>
          <p:grpSpPr>
            <a:xfrm>
              <a:off x="7239388" y="3631402"/>
              <a:ext cx="4647872" cy="1604286"/>
              <a:chOff x="7220974" y="3697841"/>
              <a:chExt cx="4234185" cy="1604286"/>
            </a:xfrm>
          </p:grpSpPr>
          <p:grpSp>
            <p:nvGrpSpPr>
              <p:cNvPr id="97" name="Group 96">
                <a:extLst>
                  <a:ext uri="{FF2B5EF4-FFF2-40B4-BE49-F238E27FC236}">
                    <a16:creationId xmlns:a16="http://schemas.microsoft.com/office/drawing/2014/main" id="{7E4C53D8-4C0A-47D2-9065-7D671552282D}"/>
                  </a:ext>
                </a:extLst>
              </p:cNvPr>
              <p:cNvGrpSpPr/>
              <p:nvPr/>
            </p:nvGrpSpPr>
            <p:grpSpPr>
              <a:xfrm>
                <a:off x="7366970" y="4173750"/>
                <a:ext cx="3952191" cy="947902"/>
                <a:chOff x="7366970" y="3700183"/>
                <a:chExt cx="3952191" cy="947902"/>
              </a:xfrm>
            </p:grpSpPr>
            <p:sp>
              <p:nvSpPr>
                <p:cNvPr id="100" name="TextBox 99">
                  <a:extLst>
                    <a:ext uri="{FF2B5EF4-FFF2-40B4-BE49-F238E27FC236}">
                      <a16:creationId xmlns:a16="http://schemas.microsoft.com/office/drawing/2014/main" id="{51AFD2CA-ECB1-4339-ABC0-D39F7A6972D2}"/>
                    </a:ext>
                  </a:extLst>
                </p:cNvPr>
                <p:cNvSpPr txBox="1"/>
                <p:nvPr/>
              </p:nvSpPr>
              <p:spPr>
                <a:xfrm>
                  <a:off x="7832399" y="3788971"/>
                  <a:ext cx="696711" cy="141276"/>
                </a:xfrm>
                <a:prstGeom prst="rect">
                  <a:avLst/>
                </a:prstGeom>
                <a:noFill/>
              </p:spPr>
              <p:txBody>
                <a:bodyPr wrap="square" lIns="0" tIns="0" rIns="0" bIns="0" rtlCol="0" anchor="ctr">
                  <a:spAutoFit/>
                </a:bodyPr>
                <a:lstStyle/>
                <a:p>
                  <a:pPr marL="0" marR="0" lvl="0" indent="0" algn="l" defTabSz="91396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Clients</a:t>
                  </a:r>
                </a:p>
              </p:txBody>
            </p:sp>
            <p:sp>
              <p:nvSpPr>
                <p:cNvPr id="101" name="TextBox 100">
                  <a:extLst>
                    <a:ext uri="{FF2B5EF4-FFF2-40B4-BE49-F238E27FC236}">
                      <a16:creationId xmlns:a16="http://schemas.microsoft.com/office/drawing/2014/main" id="{C687BE6A-4739-4304-B6FC-A28B8DF6D2E1}"/>
                    </a:ext>
                  </a:extLst>
                </p:cNvPr>
                <p:cNvSpPr txBox="1"/>
                <p:nvPr/>
              </p:nvSpPr>
              <p:spPr>
                <a:xfrm>
                  <a:off x="7832399" y="4446175"/>
                  <a:ext cx="696711" cy="141257"/>
                </a:xfrm>
                <a:prstGeom prst="rect">
                  <a:avLst/>
                </a:prstGeom>
                <a:noFill/>
              </p:spPr>
              <p:txBody>
                <a:bodyPr wrap="square" lIns="0" tIns="0" rIns="0" bIns="0" rtlCol="0" anchor="ctr">
                  <a:spAutoFit/>
                </a:bodyPr>
                <a:lstStyle/>
                <a:p>
                  <a:pPr marL="0" marR="0" lvl="0" indent="0" algn="l" defTabSz="91396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Management</a:t>
                  </a:r>
                </a:p>
              </p:txBody>
            </p:sp>
            <p:sp>
              <p:nvSpPr>
                <p:cNvPr id="102" name="TextBox 101">
                  <a:extLst>
                    <a:ext uri="{FF2B5EF4-FFF2-40B4-BE49-F238E27FC236}">
                      <a16:creationId xmlns:a16="http://schemas.microsoft.com/office/drawing/2014/main" id="{E2D3B4B9-FC01-40CA-A47B-3AA4D9BAEB02}"/>
                    </a:ext>
                  </a:extLst>
                </p:cNvPr>
                <p:cNvSpPr txBox="1"/>
                <p:nvPr/>
              </p:nvSpPr>
              <p:spPr>
                <a:xfrm>
                  <a:off x="9167980" y="3788971"/>
                  <a:ext cx="696711" cy="141276"/>
                </a:xfrm>
                <a:prstGeom prst="rect">
                  <a:avLst/>
                </a:prstGeom>
                <a:noFill/>
              </p:spPr>
              <p:txBody>
                <a:bodyPr wrap="square" lIns="0" tIns="0" rIns="0" bIns="0" rtlCol="0" anchor="ctr">
                  <a:spAutoFit/>
                </a:bodyPr>
                <a:lstStyle/>
                <a:p>
                  <a:pPr marL="0" marR="0" lvl="0" indent="0" algn="l" defTabSz="91396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Diagnostics</a:t>
                  </a:r>
                </a:p>
              </p:txBody>
            </p:sp>
            <p:sp>
              <p:nvSpPr>
                <p:cNvPr id="103" name="TextBox 102">
                  <a:extLst>
                    <a:ext uri="{FF2B5EF4-FFF2-40B4-BE49-F238E27FC236}">
                      <a16:creationId xmlns:a16="http://schemas.microsoft.com/office/drawing/2014/main" id="{17149132-9DAB-4DFB-961A-4BBF5D033717}"/>
                    </a:ext>
                  </a:extLst>
                </p:cNvPr>
                <p:cNvSpPr txBox="1"/>
                <p:nvPr/>
              </p:nvSpPr>
              <p:spPr>
                <a:xfrm>
                  <a:off x="10481606" y="3788971"/>
                  <a:ext cx="696711" cy="141276"/>
                </a:xfrm>
                <a:prstGeom prst="rect">
                  <a:avLst/>
                </a:prstGeom>
                <a:noFill/>
              </p:spPr>
              <p:txBody>
                <a:bodyPr wrap="square" lIns="0" tIns="0" rIns="0" bIns="0" rtlCol="0" anchor="ctr">
                  <a:spAutoFit/>
                </a:bodyPr>
                <a:lstStyle/>
                <a:p>
                  <a:pPr marL="0" marR="0" lvl="0" indent="0" algn="l" defTabSz="91396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Gateway</a:t>
                  </a:r>
                </a:p>
              </p:txBody>
            </p:sp>
            <p:sp>
              <p:nvSpPr>
                <p:cNvPr id="104" name="TextBox 103">
                  <a:extLst>
                    <a:ext uri="{FF2B5EF4-FFF2-40B4-BE49-F238E27FC236}">
                      <a16:creationId xmlns:a16="http://schemas.microsoft.com/office/drawing/2014/main" id="{08EC9389-7656-4BE6-B0BC-275150D702EA}"/>
                    </a:ext>
                  </a:extLst>
                </p:cNvPr>
                <p:cNvSpPr txBox="1"/>
                <p:nvPr/>
              </p:nvSpPr>
              <p:spPr>
                <a:xfrm>
                  <a:off x="9167980" y="4446166"/>
                  <a:ext cx="696711" cy="141276"/>
                </a:xfrm>
                <a:prstGeom prst="rect">
                  <a:avLst/>
                </a:prstGeom>
                <a:noFill/>
              </p:spPr>
              <p:txBody>
                <a:bodyPr wrap="square" lIns="0" tIns="0" rIns="0" bIns="0" rtlCol="0" anchor="ctr">
                  <a:spAutoFit/>
                </a:bodyPr>
                <a:lstStyle/>
                <a:p>
                  <a:pPr marL="0" marR="0" lvl="0" indent="0" algn="l" defTabSz="91396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Broker</a:t>
                  </a:r>
                </a:p>
              </p:txBody>
            </p:sp>
            <p:sp>
              <p:nvSpPr>
                <p:cNvPr id="105" name="TextBox 104">
                  <a:extLst>
                    <a:ext uri="{FF2B5EF4-FFF2-40B4-BE49-F238E27FC236}">
                      <a16:creationId xmlns:a16="http://schemas.microsoft.com/office/drawing/2014/main" id="{FB831AD0-7D7C-4BA5-AD51-B7C6AB578F55}"/>
                    </a:ext>
                  </a:extLst>
                </p:cNvPr>
                <p:cNvSpPr txBox="1"/>
                <p:nvPr/>
              </p:nvSpPr>
              <p:spPr>
                <a:xfrm>
                  <a:off x="10481606" y="4446166"/>
                  <a:ext cx="837555" cy="141276"/>
                </a:xfrm>
                <a:prstGeom prst="rect">
                  <a:avLst/>
                </a:prstGeom>
                <a:noFill/>
              </p:spPr>
              <p:txBody>
                <a:bodyPr wrap="square" lIns="0" tIns="0" rIns="0" bIns="0" rtlCol="0" anchor="ctr">
                  <a:spAutoFit/>
                </a:bodyPr>
                <a:lstStyle/>
                <a:p>
                  <a:pPr marL="0" marR="0" lvl="0" indent="0" algn="l" defTabSz="91396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Load balancing</a:t>
                  </a:r>
                </a:p>
              </p:txBody>
            </p:sp>
            <p:pic>
              <p:nvPicPr>
                <p:cNvPr id="106" name="Graphic 105">
                  <a:extLst>
                    <a:ext uri="{FF2B5EF4-FFF2-40B4-BE49-F238E27FC236}">
                      <a16:creationId xmlns:a16="http://schemas.microsoft.com/office/drawing/2014/main" id="{284090F4-330A-4F68-8E53-DD1367C478A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87115" y="3717793"/>
                  <a:ext cx="283633" cy="283633"/>
                </a:xfrm>
                <a:prstGeom prst="rect">
                  <a:avLst/>
                </a:prstGeom>
              </p:spPr>
            </p:pic>
            <p:pic>
              <p:nvPicPr>
                <p:cNvPr id="107" name="Graphic 106">
                  <a:extLst>
                    <a:ext uri="{FF2B5EF4-FFF2-40B4-BE49-F238E27FC236}">
                      <a16:creationId xmlns:a16="http://schemas.microsoft.com/office/drawing/2014/main" id="{D16E2D54-47D3-45C5-B14E-1E60C0CF30A6}"/>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139292" y="3746430"/>
                  <a:ext cx="226359" cy="226359"/>
                </a:xfrm>
                <a:prstGeom prst="rect">
                  <a:avLst/>
                </a:prstGeom>
              </p:spPr>
            </p:pic>
            <p:grpSp>
              <p:nvGrpSpPr>
                <p:cNvPr id="108" name="Group 107">
                  <a:extLst>
                    <a:ext uri="{FF2B5EF4-FFF2-40B4-BE49-F238E27FC236}">
                      <a16:creationId xmlns:a16="http://schemas.microsoft.com/office/drawing/2014/main" id="{F1962F94-8E6B-40E4-9E6C-E02A00D05AD2}"/>
                    </a:ext>
                  </a:extLst>
                </p:cNvPr>
                <p:cNvGrpSpPr/>
                <p:nvPr/>
              </p:nvGrpSpPr>
              <p:grpSpPr>
                <a:xfrm>
                  <a:off x="7366970" y="4405787"/>
                  <a:ext cx="308767" cy="222045"/>
                  <a:chOff x="6336189" y="3003045"/>
                  <a:chExt cx="766275" cy="551054"/>
                </a:xfrm>
              </p:grpSpPr>
              <p:grpSp>
                <p:nvGrpSpPr>
                  <p:cNvPr id="112" name="Group 111">
                    <a:extLst>
                      <a:ext uri="{FF2B5EF4-FFF2-40B4-BE49-F238E27FC236}">
                        <a16:creationId xmlns:a16="http://schemas.microsoft.com/office/drawing/2014/main" id="{2316A988-203F-4221-9D75-A874FD68C696}"/>
                      </a:ext>
                    </a:extLst>
                  </p:cNvPr>
                  <p:cNvGrpSpPr/>
                  <p:nvPr/>
                </p:nvGrpSpPr>
                <p:grpSpPr>
                  <a:xfrm>
                    <a:off x="6336189" y="3034803"/>
                    <a:ext cx="676958" cy="519296"/>
                    <a:chOff x="-521811" y="6917193"/>
                    <a:chExt cx="676958" cy="519296"/>
                  </a:xfrm>
                </p:grpSpPr>
                <p:grpSp>
                  <p:nvGrpSpPr>
                    <p:cNvPr id="116" name="Group 115">
                      <a:extLst>
                        <a:ext uri="{FF2B5EF4-FFF2-40B4-BE49-F238E27FC236}">
                          <a16:creationId xmlns:a16="http://schemas.microsoft.com/office/drawing/2014/main" id="{C6D688BA-7653-47A1-9125-B70236F0AA33}"/>
                        </a:ext>
                      </a:extLst>
                    </p:cNvPr>
                    <p:cNvGrpSpPr/>
                    <p:nvPr/>
                  </p:nvGrpSpPr>
                  <p:grpSpPr>
                    <a:xfrm>
                      <a:off x="-521811" y="6917193"/>
                      <a:ext cx="579992" cy="423561"/>
                      <a:chOff x="5884864" y="1174751"/>
                      <a:chExt cx="382588" cy="279400"/>
                    </a:xfrm>
                  </p:grpSpPr>
                  <p:sp>
                    <p:nvSpPr>
                      <p:cNvPr id="123" name="Freeform 51">
                        <a:extLst>
                          <a:ext uri="{FF2B5EF4-FFF2-40B4-BE49-F238E27FC236}">
                            <a16:creationId xmlns:a16="http://schemas.microsoft.com/office/drawing/2014/main" id="{448E030A-59F7-4BAD-BED5-C2DC7107FA9A}"/>
                          </a:ext>
                        </a:extLst>
                      </p:cNvPr>
                      <p:cNvSpPr>
                        <a:spLocks/>
                      </p:cNvSpPr>
                      <p:nvPr/>
                    </p:nvSpPr>
                    <p:spPr bwMode="auto">
                      <a:xfrm>
                        <a:off x="5884864"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24" name="Freeform 52">
                        <a:extLst>
                          <a:ext uri="{FF2B5EF4-FFF2-40B4-BE49-F238E27FC236}">
                            <a16:creationId xmlns:a16="http://schemas.microsoft.com/office/drawing/2014/main" id="{F23AC13A-44A4-440A-AE98-11F28AD8194F}"/>
                          </a:ext>
                        </a:extLst>
                      </p:cNvPr>
                      <p:cNvSpPr>
                        <a:spLocks/>
                      </p:cNvSpPr>
                      <p:nvPr/>
                    </p:nvSpPr>
                    <p:spPr bwMode="auto">
                      <a:xfrm>
                        <a:off x="5946776" y="1174751"/>
                        <a:ext cx="261938" cy="182563"/>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25" name="Freeform 174">
                        <a:extLst>
                          <a:ext uri="{FF2B5EF4-FFF2-40B4-BE49-F238E27FC236}">
                            <a16:creationId xmlns:a16="http://schemas.microsoft.com/office/drawing/2014/main" id="{27A514E4-5E82-4E61-802E-706D00140247}"/>
                          </a:ext>
                        </a:extLst>
                      </p:cNvPr>
                      <p:cNvSpPr>
                        <a:spLocks/>
                      </p:cNvSpPr>
                      <p:nvPr/>
                    </p:nvSpPr>
                    <p:spPr bwMode="auto">
                      <a:xfrm>
                        <a:off x="5946776" y="1174751"/>
                        <a:ext cx="222250" cy="182563"/>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7" name="Group 116">
                      <a:extLst>
                        <a:ext uri="{FF2B5EF4-FFF2-40B4-BE49-F238E27FC236}">
                          <a16:creationId xmlns:a16="http://schemas.microsoft.com/office/drawing/2014/main" id="{3EF1B162-24ED-45E1-AB44-1E3403064A5E}"/>
                        </a:ext>
                      </a:extLst>
                    </p:cNvPr>
                    <p:cNvGrpSpPr/>
                    <p:nvPr/>
                  </p:nvGrpSpPr>
                  <p:grpSpPr>
                    <a:xfrm>
                      <a:off x="-225680" y="7155176"/>
                      <a:ext cx="380827" cy="281313"/>
                      <a:chOff x="5056189" y="1363664"/>
                      <a:chExt cx="315913" cy="233363"/>
                    </a:xfrm>
                  </p:grpSpPr>
                  <p:sp>
                    <p:nvSpPr>
                      <p:cNvPr id="118" name="Freeform 44">
                        <a:extLst>
                          <a:ext uri="{FF2B5EF4-FFF2-40B4-BE49-F238E27FC236}">
                            <a16:creationId xmlns:a16="http://schemas.microsoft.com/office/drawing/2014/main" id="{74201D4F-DAE7-4F31-9B62-67AAEB77162E}"/>
                          </a:ext>
                        </a:extLst>
                      </p:cNvPr>
                      <p:cNvSpPr>
                        <a:spLocks/>
                      </p:cNvSpPr>
                      <p:nvPr/>
                    </p:nvSpPr>
                    <p:spPr bwMode="auto">
                      <a:xfrm>
                        <a:off x="5056189" y="1379539"/>
                        <a:ext cx="315913" cy="217488"/>
                      </a:xfrm>
                      <a:custGeom>
                        <a:avLst/>
                        <a:gdLst>
                          <a:gd name="T0" fmla="*/ 188 w 188"/>
                          <a:gd name="T1" fmla="*/ 119 h 129"/>
                          <a:gd name="T2" fmla="*/ 179 w 188"/>
                          <a:gd name="T3" fmla="*/ 129 h 129"/>
                          <a:gd name="T4" fmla="*/ 9 w 188"/>
                          <a:gd name="T5" fmla="*/ 129 h 129"/>
                          <a:gd name="T6" fmla="*/ 0 w 188"/>
                          <a:gd name="T7" fmla="*/ 119 h 129"/>
                          <a:gd name="T8" fmla="*/ 0 w 188"/>
                          <a:gd name="T9" fmla="*/ 82 h 129"/>
                          <a:gd name="T10" fmla="*/ 9 w 188"/>
                          <a:gd name="T11" fmla="*/ 72 h 129"/>
                          <a:gd name="T12" fmla="*/ 179 w 188"/>
                          <a:gd name="T13" fmla="*/ 72 h 129"/>
                          <a:gd name="T14" fmla="*/ 188 w 188"/>
                          <a:gd name="T15" fmla="*/ 82 h 129"/>
                          <a:gd name="T16" fmla="*/ 188 w 188"/>
                          <a:gd name="T17" fmla="*/ 1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29">
                            <a:moveTo>
                              <a:pt x="188" y="119"/>
                            </a:moveTo>
                            <a:cubicBezTo>
                              <a:pt x="188" y="125"/>
                              <a:pt x="184" y="129"/>
                              <a:pt x="179" y="129"/>
                            </a:cubicBezTo>
                            <a:cubicBezTo>
                              <a:pt x="9" y="129"/>
                              <a:pt x="9" y="129"/>
                              <a:pt x="9" y="129"/>
                            </a:cubicBezTo>
                            <a:cubicBezTo>
                              <a:pt x="4" y="129"/>
                              <a:pt x="0" y="125"/>
                              <a:pt x="0" y="119"/>
                            </a:cubicBezTo>
                            <a:cubicBezTo>
                              <a:pt x="0" y="0"/>
                              <a:pt x="0" y="82"/>
                              <a:pt x="0" y="82"/>
                            </a:cubicBezTo>
                            <a:cubicBezTo>
                              <a:pt x="0" y="76"/>
                              <a:pt x="4" y="72"/>
                              <a:pt x="9" y="72"/>
                            </a:cubicBezTo>
                            <a:cubicBezTo>
                              <a:pt x="179" y="72"/>
                              <a:pt x="179" y="72"/>
                              <a:pt x="179" y="72"/>
                            </a:cubicBezTo>
                            <a:cubicBezTo>
                              <a:pt x="184" y="72"/>
                              <a:pt x="188" y="76"/>
                              <a:pt x="188" y="82"/>
                            </a:cubicBezTo>
                            <a:lnTo>
                              <a:pt x="188" y="119"/>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19" name="Freeform 45">
                        <a:extLst>
                          <a:ext uri="{FF2B5EF4-FFF2-40B4-BE49-F238E27FC236}">
                            <a16:creationId xmlns:a16="http://schemas.microsoft.com/office/drawing/2014/main" id="{3E90A834-399F-43CC-9263-6F9D7F4EE255}"/>
                          </a:ext>
                        </a:extLst>
                      </p:cNvPr>
                      <p:cNvSpPr>
                        <a:spLocks/>
                      </p:cNvSpPr>
                      <p:nvPr/>
                    </p:nvSpPr>
                    <p:spPr bwMode="auto">
                      <a:xfrm>
                        <a:off x="5060951" y="1365251"/>
                        <a:ext cx="215900" cy="157163"/>
                      </a:xfrm>
                      <a:custGeom>
                        <a:avLst/>
                        <a:gdLst>
                          <a:gd name="T0" fmla="*/ 129 w 129"/>
                          <a:gd name="T1" fmla="*/ 0 h 94"/>
                          <a:gd name="T2" fmla="*/ 19 w 129"/>
                          <a:gd name="T3" fmla="*/ 0 h 94"/>
                          <a:gd name="T4" fmla="*/ 0 w 129"/>
                          <a:gd name="T5" fmla="*/ 19 h 94"/>
                          <a:gd name="T6" fmla="*/ 0 w 129"/>
                          <a:gd name="T7" fmla="*/ 94 h 94"/>
                          <a:gd name="T8" fmla="*/ 129 w 129"/>
                          <a:gd name="T9" fmla="*/ 94 h 94"/>
                          <a:gd name="T10" fmla="*/ 129 w 129"/>
                          <a:gd name="T11" fmla="*/ 0 h 94"/>
                        </a:gdLst>
                        <a:ahLst/>
                        <a:cxnLst>
                          <a:cxn ang="0">
                            <a:pos x="T0" y="T1"/>
                          </a:cxn>
                          <a:cxn ang="0">
                            <a:pos x="T2" y="T3"/>
                          </a:cxn>
                          <a:cxn ang="0">
                            <a:pos x="T4" y="T5"/>
                          </a:cxn>
                          <a:cxn ang="0">
                            <a:pos x="T6" y="T7"/>
                          </a:cxn>
                          <a:cxn ang="0">
                            <a:pos x="T8" y="T9"/>
                          </a:cxn>
                          <a:cxn ang="0">
                            <a:pos x="T10" y="T11"/>
                          </a:cxn>
                        </a:cxnLst>
                        <a:rect l="0" t="0" r="r" b="b"/>
                        <a:pathLst>
                          <a:path w="129" h="94">
                            <a:moveTo>
                              <a:pt x="129" y="0"/>
                            </a:moveTo>
                            <a:cubicBezTo>
                              <a:pt x="19" y="0"/>
                              <a:pt x="19" y="0"/>
                              <a:pt x="19" y="0"/>
                            </a:cubicBezTo>
                            <a:cubicBezTo>
                              <a:pt x="9" y="0"/>
                              <a:pt x="0" y="9"/>
                              <a:pt x="0" y="19"/>
                            </a:cubicBezTo>
                            <a:cubicBezTo>
                              <a:pt x="0" y="94"/>
                              <a:pt x="0" y="94"/>
                              <a:pt x="0" y="94"/>
                            </a:cubicBezTo>
                            <a:cubicBezTo>
                              <a:pt x="129" y="94"/>
                              <a:pt x="129" y="94"/>
                              <a:pt x="129" y="94"/>
                            </a:cubicBezTo>
                            <a:lnTo>
                              <a:pt x="1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20" name="Freeform 46">
                        <a:extLst>
                          <a:ext uri="{FF2B5EF4-FFF2-40B4-BE49-F238E27FC236}">
                            <a16:creationId xmlns:a16="http://schemas.microsoft.com/office/drawing/2014/main" id="{93458CF7-FA84-447C-A1F2-D661DE29BBD9}"/>
                          </a:ext>
                        </a:extLst>
                      </p:cNvPr>
                      <p:cNvSpPr>
                        <a:spLocks/>
                      </p:cNvSpPr>
                      <p:nvPr/>
                    </p:nvSpPr>
                    <p:spPr bwMode="auto">
                      <a:xfrm>
                        <a:off x="5056189" y="1363664"/>
                        <a:ext cx="315913" cy="158750"/>
                      </a:xfrm>
                      <a:custGeom>
                        <a:avLst/>
                        <a:gdLst>
                          <a:gd name="T0" fmla="*/ 179 w 188"/>
                          <a:gd name="T1" fmla="*/ 0 h 95"/>
                          <a:gd name="T2" fmla="*/ 10 w 188"/>
                          <a:gd name="T3" fmla="*/ 0 h 95"/>
                          <a:gd name="T4" fmla="*/ 0 w 188"/>
                          <a:gd name="T5" fmla="*/ 10 h 95"/>
                          <a:gd name="T6" fmla="*/ 0 w 188"/>
                          <a:gd name="T7" fmla="*/ 95 h 95"/>
                          <a:gd name="T8" fmla="*/ 188 w 188"/>
                          <a:gd name="T9" fmla="*/ 95 h 95"/>
                          <a:gd name="T10" fmla="*/ 188 w 188"/>
                          <a:gd name="T11" fmla="*/ 10 h 95"/>
                          <a:gd name="T12" fmla="*/ 179 w 188"/>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188" h="95">
                            <a:moveTo>
                              <a:pt x="179" y="0"/>
                            </a:moveTo>
                            <a:cubicBezTo>
                              <a:pt x="10" y="0"/>
                              <a:pt x="10" y="0"/>
                              <a:pt x="10" y="0"/>
                            </a:cubicBezTo>
                            <a:cubicBezTo>
                              <a:pt x="4" y="0"/>
                              <a:pt x="0" y="5"/>
                              <a:pt x="0" y="10"/>
                            </a:cubicBezTo>
                            <a:cubicBezTo>
                              <a:pt x="0" y="95"/>
                              <a:pt x="0" y="95"/>
                              <a:pt x="0" y="95"/>
                            </a:cubicBezTo>
                            <a:cubicBezTo>
                              <a:pt x="188" y="95"/>
                              <a:pt x="188" y="95"/>
                              <a:pt x="188" y="95"/>
                            </a:cubicBezTo>
                            <a:cubicBezTo>
                              <a:pt x="188" y="10"/>
                              <a:pt x="188" y="10"/>
                              <a:pt x="188" y="10"/>
                            </a:cubicBezTo>
                            <a:cubicBezTo>
                              <a:pt x="188" y="5"/>
                              <a:pt x="184" y="0"/>
                              <a:pt x="17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21" name="Rectangle 120">
                        <a:extLst>
                          <a:ext uri="{FF2B5EF4-FFF2-40B4-BE49-F238E27FC236}">
                            <a16:creationId xmlns:a16="http://schemas.microsoft.com/office/drawing/2014/main" id="{F497AAEB-0598-4325-8664-42BBBCB75A03}"/>
                          </a:ext>
                        </a:extLst>
                      </p:cNvPr>
                      <p:cNvSpPr>
                        <a:spLocks noChangeArrowheads="1"/>
                      </p:cNvSpPr>
                      <p:nvPr/>
                    </p:nvSpPr>
                    <p:spPr bwMode="auto">
                      <a:xfrm>
                        <a:off x="5194301" y="1544639"/>
                        <a:ext cx="42863" cy="20638"/>
                      </a:xfrm>
                      <a:prstGeom prst="rect">
                        <a:avLst/>
                      </a:prstGeom>
                      <a:solidFill>
                        <a:srgbClr val="4FE4FF"/>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22" name="Freeform 172">
                        <a:extLst>
                          <a:ext uri="{FF2B5EF4-FFF2-40B4-BE49-F238E27FC236}">
                            <a16:creationId xmlns:a16="http://schemas.microsoft.com/office/drawing/2014/main" id="{6C308E75-7E2B-4780-8950-E42F84447441}"/>
                          </a:ext>
                        </a:extLst>
                      </p:cNvPr>
                      <p:cNvSpPr>
                        <a:spLocks/>
                      </p:cNvSpPr>
                      <p:nvPr/>
                    </p:nvSpPr>
                    <p:spPr bwMode="auto">
                      <a:xfrm>
                        <a:off x="5056189" y="1363664"/>
                        <a:ext cx="196850" cy="158750"/>
                      </a:xfrm>
                      <a:custGeom>
                        <a:avLst/>
                        <a:gdLst>
                          <a:gd name="T0" fmla="*/ 22 w 117"/>
                          <a:gd name="T1" fmla="*/ 95 h 95"/>
                          <a:gd name="T2" fmla="*/ 117 w 117"/>
                          <a:gd name="T3" fmla="*/ 0 h 95"/>
                          <a:gd name="T4" fmla="*/ 9 w 117"/>
                          <a:gd name="T5" fmla="*/ 0 h 95"/>
                          <a:gd name="T6" fmla="*/ 0 w 117"/>
                          <a:gd name="T7" fmla="*/ 10 h 95"/>
                          <a:gd name="T8" fmla="*/ 0 w 117"/>
                          <a:gd name="T9" fmla="*/ 95 h 95"/>
                          <a:gd name="T10" fmla="*/ 22 w 117"/>
                          <a:gd name="T11" fmla="*/ 95 h 95"/>
                        </a:gdLst>
                        <a:ahLst/>
                        <a:cxnLst>
                          <a:cxn ang="0">
                            <a:pos x="T0" y="T1"/>
                          </a:cxn>
                          <a:cxn ang="0">
                            <a:pos x="T2" y="T3"/>
                          </a:cxn>
                          <a:cxn ang="0">
                            <a:pos x="T4" y="T5"/>
                          </a:cxn>
                          <a:cxn ang="0">
                            <a:pos x="T6" y="T7"/>
                          </a:cxn>
                          <a:cxn ang="0">
                            <a:pos x="T8" y="T9"/>
                          </a:cxn>
                          <a:cxn ang="0">
                            <a:pos x="T10" y="T11"/>
                          </a:cxn>
                        </a:cxnLst>
                        <a:rect l="0" t="0" r="r" b="b"/>
                        <a:pathLst>
                          <a:path w="117" h="95">
                            <a:moveTo>
                              <a:pt x="22" y="95"/>
                            </a:moveTo>
                            <a:cubicBezTo>
                              <a:pt x="117" y="0"/>
                              <a:pt x="117" y="0"/>
                              <a:pt x="117" y="0"/>
                            </a:cubicBezTo>
                            <a:cubicBezTo>
                              <a:pt x="9" y="0"/>
                              <a:pt x="9" y="0"/>
                              <a:pt x="9" y="0"/>
                            </a:cubicBezTo>
                            <a:cubicBezTo>
                              <a:pt x="4" y="0"/>
                              <a:pt x="0" y="5"/>
                              <a:pt x="0" y="10"/>
                            </a:cubicBezTo>
                            <a:cubicBezTo>
                              <a:pt x="0" y="95"/>
                              <a:pt x="0" y="95"/>
                              <a:pt x="0" y="95"/>
                            </a:cubicBezTo>
                            <a:lnTo>
                              <a:pt x="22" y="95"/>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13" name="Group 112">
                    <a:extLst>
                      <a:ext uri="{FF2B5EF4-FFF2-40B4-BE49-F238E27FC236}">
                        <a16:creationId xmlns:a16="http://schemas.microsoft.com/office/drawing/2014/main" id="{A0E525BA-400A-4B8B-81D2-EB2EDF3916FF}"/>
                      </a:ext>
                    </a:extLst>
                  </p:cNvPr>
                  <p:cNvGrpSpPr/>
                  <p:nvPr/>
                </p:nvGrpSpPr>
                <p:grpSpPr>
                  <a:xfrm>
                    <a:off x="6875158" y="3003045"/>
                    <a:ext cx="227306" cy="227306"/>
                    <a:chOff x="7632926" y="5102513"/>
                    <a:chExt cx="369887" cy="369887"/>
                  </a:xfrm>
                </p:grpSpPr>
                <p:sp>
                  <p:nvSpPr>
                    <p:cNvPr id="114" name="Oval 5">
                      <a:extLst>
                        <a:ext uri="{FF2B5EF4-FFF2-40B4-BE49-F238E27FC236}">
                          <a16:creationId xmlns:a16="http://schemas.microsoft.com/office/drawing/2014/main" id="{205854A8-03E4-41B0-AF16-7E7F5F316A38}"/>
                        </a:ext>
                      </a:extLst>
                    </p:cNvPr>
                    <p:cNvSpPr>
                      <a:spLocks noChangeArrowheads="1"/>
                    </p:cNvSpPr>
                    <p:nvPr/>
                  </p:nvSpPr>
                  <p:spPr bwMode="auto">
                    <a:xfrm>
                      <a:off x="7632926" y="5102513"/>
                      <a:ext cx="369887" cy="3698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7">
                      <a:extLst>
                        <a:ext uri="{FF2B5EF4-FFF2-40B4-BE49-F238E27FC236}">
                          <a16:creationId xmlns:a16="http://schemas.microsoft.com/office/drawing/2014/main" id="{F5BAC034-D999-4C3F-AC64-7FC24467371E}"/>
                        </a:ext>
                      </a:extLst>
                    </p:cNvPr>
                    <p:cNvSpPr>
                      <a:spLocks/>
                    </p:cNvSpPr>
                    <p:nvPr/>
                  </p:nvSpPr>
                  <p:spPr bwMode="auto">
                    <a:xfrm>
                      <a:off x="7707532" y="5197765"/>
                      <a:ext cx="220662" cy="173038"/>
                    </a:xfrm>
                    <a:custGeom>
                      <a:avLst/>
                      <a:gdLst>
                        <a:gd name="T0" fmla="*/ 124 w 139"/>
                        <a:gd name="T1" fmla="*/ 0 h 109"/>
                        <a:gd name="T2" fmla="*/ 46 w 139"/>
                        <a:gd name="T3" fmla="*/ 76 h 109"/>
                        <a:gd name="T4" fmla="*/ 15 w 139"/>
                        <a:gd name="T5" fmla="*/ 45 h 109"/>
                        <a:gd name="T6" fmla="*/ 0 w 139"/>
                        <a:gd name="T7" fmla="*/ 60 h 109"/>
                        <a:gd name="T8" fmla="*/ 46 w 139"/>
                        <a:gd name="T9" fmla="*/ 109 h 109"/>
                        <a:gd name="T10" fmla="*/ 139 w 139"/>
                        <a:gd name="T11" fmla="*/ 16 h 109"/>
                        <a:gd name="T12" fmla="*/ 124 w 139"/>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139" h="109">
                          <a:moveTo>
                            <a:pt x="124" y="0"/>
                          </a:moveTo>
                          <a:lnTo>
                            <a:pt x="46" y="76"/>
                          </a:lnTo>
                          <a:lnTo>
                            <a:pt x="15" y="45"/>
                          </a:lnTo>
                          <a:lnTo>
                            <a:pt x="0" y="60"/>
                          </a:lnTo>
                          <a:lnTo>
                            <a:pt x="46" y="109"/>
                          </a:lnTo>
                          <a:lnTo>
                            <a:pt x="139" y="16"/>
                          </a:lnTo>
                          <a:lnTo>
                            <a:pt x="124" y="0"/>
                          </a:lnTo>
                          <a:close/>
                        </a:path>
                      </a:pathLst>
                    </a:custGeom>
                    <a:solidFill>
                      <a:srgbClr val="0075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grpSp>
            </p:grpSp>
            <p:pic>
              <p:nvPicPr>
                <p:cNvPr id="109" name="Picture 108">
                  <a:extLst>
                    <a:ext uri="{FF2B5EF4-FFF2-40B4-BE49-F238E27FC236}">
                      <a16:creationId xmlns:a16="http://schemas.microsoft.com/office/drawing/2014/main" id="{35951FA7-4C19-44BE-9767-C4A8E8231099}"/>
                    </a:ext>
                  </a:extLst>
                </p:cNvPr>
                <p:cNvPicPr>
                  <a:picLocks noChangeAspect="1"/>
                </p:cNvPicPr>
                <p:nvPr/>
              </p:nvPicPr>
              <p:blipFill>
                <a:blip r:embed="rId12"/>
                <a:stretch>
                  <a:fillRect/>
                </a:stretch>
              </p:blipFill>
              <p:spPr>
                <a:xfrm>
                  <a:off x="8815751" y="4396393"/>
                  <a:ext cx="226359" cy="240821"/>
                </a:xfrm>
                <a:prstGeom prst="rect">
                  <a:avLst/>
                </a:prstGeom>
              </p:spPr>
            </p:pic>
            <p:pic>
              <p:nvPicPr>
                <p:cNvPr id="110" name="Picture 109">
                  <a:extLst>
                    <a:ext uri="{FF2B5EF4-FFF2-40B4-BE49-F238E27FC236}">
                      <a16:creationId xmlns:a16="http://schemas.microsoft.com/office/drawing/2014/main" id="{8F9511F1-EB37-4F70-9013-ACE3A035A6A6}"/>
                    </a:ext>
                  </a:extLst>
                </p:cNvPr>
                <p:cNvPicPr>
                  <a:picLocks noChangeAspect="1"/>
                </p:cNvPicPr>
                <p:nvPr/>
              </p:nvPicPr>
              <p:blipFill>
                <a:blip r:embed="rId13"/>
                <a:stretch>
                  <a:fillRect/>
                </a:stretch>
              </p:blipFill>
              <p:spPr>
                <a:xfrm>
                  <a:off x="10120982" y="4385522"/>
                  <a:ext cx="262978" cy="262563"/>
                </a:xfrm>
                <a:prstGeom prst="rect">
                  <a:avLst/>
                </a:prstGeom>
              </p:spPr>
            </p:pic>
            <p:pic>
              <p:nvPicPr>
                <p:cNvPr id="111" name="Graphic 110" descr="Cloud Computing">
                  <a:extLst>
                    <a:ext uri="{FF2B5EF4-FFF2-40B4-BE49-F238E27FC236}">
                      <a16:creationId xmlns:a16="http://schemas.microsoft.com/office/drawing/2014/main" id="{3C1E0FA9-9644-468B-AC98-A98C61956E6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373869" y="3700183"/>
                  <a:ext cx="378524" cy="378524"/>
                </a:xfrm>
                <a:prstGeom prst="rect">
                  <a:avLst/>
                </a:prstGeom>
              </p:spPr>
            </p:pic>
          </p:grpSp>
          <p:sp>
            <p:nvSpPr>
              <p:cNvPr id="98" name="Rectangle: Rounded Corners 97">
                <a:extLst>
                  <a:ext uri="{FF2B5EF4-FFF2-40B4-BE49-F238E27FC236}">
                    <a16:creationId xmlns:a16="http://schemas.microsoft.com/office/drawing/2014/main" id="{6B9896EB-BE6F-4676-8F05-3230D13C8C56}"/>
                  </a:ext>
                </a:extLst>
              </p:cNvPr>
              <p:cNvSpPr/>
              <p:nvPr/>
            </p:nvSpPr>
            <p:spPr bwMode="auto">
              <a:xfrm>
                <a:off x="7220974" y="3782372"/>
                <a:ext cx="4234185" cy="1519755"/>
              </a:xfrm>
              <a:prstGeom prst="roundRect">
                <a:avLst>
                  <a:gd name="adj" fmla="val 10215"/>
                </a:avLst>
              </a:prstGeom>
              <a:noFill/>
              <a:ln w="19050" cap="rnd">
                <a:solidFill>
                  <a:schemeClr val="accent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99" name="TextBox 98">
                <a:extLst>
                  <a:ext uri="{FF2B5EF4-FFF2-40B4-BE49-F238E27FC236}">
                    <a16:creationId xmlns:a16="http://schemas.microsoft.com/office/drawing/2014/main" id="{7165B246-5334-4410-97F6-801A7E706DB9}"/>
                  </a:ext>
                </a:extLst>
              </p:cNvPr>
              <p:cNvSpPr txBox="1"/>
              <p:nvPr/>
            </p:nvSpPr>
            <p:spPr>
              <a:xfrm>
                <a:off x="7293094" y="3697841"/>
                <a:ext cx="2571598" cy="197746"/>
              </a:xfrm>
              <a:prstGeom prst="rect">
                <a:avLst/>
              </a:prstGeom>
              <a:solidFill>
                <a:schemeClr val="bg1"/>
              </a:solidFill>
            </p:spPr>
            <p:txBody>
              <a:bodyPr wrap="square" lIns="0" tIns="0" rIns="0" bIns="0" rtlCol="0" anchor="ctr">
                <a:spAutoFit/>
              </a:bodyPr>
              <a:lstStyle/>
              <a:p>
                <a:pPr marL="0" marR="0" lvl="0" indent="0" algn="l" defTabSz="895957" rtl="0" eaLnBrk="1" fontAlgn="auto" latinLnBrk="0" hangingPunct="1">
                  <a:lnSpc>
                    <a:spcPct val="90000"/>
                  </a:lnSpc>
                  <a:spcBef>
                    <a:spcPts val="0"/>
                  </a:spcBef>
                  <a:spcAft>
                    <a:spcPts val="574"/>
                  </a:spcAft>
                  <a:buClrTx/>
                  <a:buSzTx/>
                  <a:buFontTx/>
                  <a:buNone/>
                  <a:tabLst/>
                  <a:defRPr/>
                </a:pPr>
                <a:r>
                  <a:rPr kumimoji="0" lang="en-US" sz="1400" b="0" i="0" u="none" strike="noStrike" kern="1200" cap="none" spc="0" normalizeH="0" baseline="0" noProof="0">
                    <a:ln>
                      <a:noFill/>
                    </a:ln>
                    <a:solidFill>
                      <a:srgbClr val="0078D3">
                        <a:lumMod val="75000"/>
                      </a:srgbClr>
                    </a:solidFill>
                    <a:effectLst/>
                    <a:uLnTx/>
                    <a:uFillTx/>
                    <a:latin typeface="Segoe UI Semibold"/>
                    <a:ea typeface="+mn-ea"/>
                    <a:cs typeface="+mn-cs"/>
                  </a:rPr>
                  <a:t>Windows Virtual Desktop Service</a:t>
                </a:r>
              </a:p>
            </p:txBody>
          </p:sp>
        </p:grpSp>
        <p:grpSp>
          <p:nvGrpSpPr>
            <p:cNvPr id="56" name="Group 55">
              <a:extLst>
                <a:ext uri="{FF2B5EF4-FFF2-40B4-BE49-F238E27FC236}">
                  <a16:creationId xmlns:a16="http://schemas.microsoft.com/office/drawing/2014/main" id="{1D7DD45A-5E19-44E8-8117-1ED208DE4985}"/>
                </a:ext>
              </a:extLst>
            </p:cNvPr>
            <p:cNvGrpSpPr/>
            <p:nvPr/>
          </p:nvGrpSpPr>
          <p:grpSpPr>
            <a:xfrm>
              <a:off x="7239388" y="5437139"/>
              <a:ext cx="4647871" cy="946583"/>
              <a:chOff x="7220973" y="5537609"/>
              <a:chExt cx="4234185" cy="946583"/>
            </a:xfrm>
          </p:grpSpPr>
          <p:grpSp>
            <p:nvGrpSpPr>
              <p:cNvPr id="82" name="Group 81">
                <a:extLst>
                  <a:ext uri="{FF2B5EF4-FFF2-40B4-BE49-F238E27FC236}">
                    <a16:creationId xmlns:a16="http://schemas.microsoft.com/office/drawing/2014/main" id="{611032DD-3D37-49CD-B2D5-0351077BA7CD}"/>
                  </a:ext>
                </a:extLst>
              </p:cNvPr>
              <p:cNvGrpSpPr/>
              <p:nvPr/>
            </p:nvGrpSpPr>
            <p:grpSpPr>
              <a:xfrm>
                <a:off x="7498057" y="5904473"/>
                <a:ext cx="3727283" cy="333933"/>
                <a:chOff x="7498057" y="5904473"/>
                <a:chExt cx="3727283" cy="333933"/>
              </a:xfrm>
            </p:grpSpPr>
            <p:sp>
              <p:nvSpPr>
                <p:cNvPr id="85" name="TextBox 84">
                  <a:extLst>
                    <a:ext uri="{FF2B5EF4-FFF2-40B4-BE49-F238E27FC236}">
                      <a16:creationId xmlns:a16="http://schemas.microsoft.com/office/drawing/2014/main" id="{BCA8F80D-8BE2-4A76-997E-CB7BCF5637DF}"/>
                    </a:ext>
                  </a:extLst>
                </p:cNvPr>
                <p:cNvSpPr txBox="1"/>
                <p:nvPr/>
              </p:nvSpPr>
              <p:spPr>
                <a:xfrm>
                  <a:off x="7879422" y="6000801"/>
                  <a:ext cx="696711" cy="141276"/>
                </a:xfrm>
                <a:prstGeom prst="rect">
                  <a:avLst/>
                </a:prstGeom>
                <a:noFill/>
              </p:spPr>
              <p:txBody>
                <a:bodyPr wrap="square" lIns="0" tIns="0" rIns="0" bIns="0" rtlCol="0" anchor="ctr">
                  <a:spAutoFit/>
                </a:bodyPr>
                <a:lstStyle/>
                <a:p>
                  <a:pPr marL="0" marR="0" lvl="0" indent="0" algn="l" defTabSz="91396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Compute</a:t>
                  </a:r>
                </a:p>
              </p:txBody>
            </p:sp>
            <p:sp>
              <p:nvSpPr>
                <p:cNvPr id="86" name="TextBox 85">
                  <a:extLst>
                    <a:ext uri="{FF2B5EF4-FFF2-40B4-BE49-F238E27FC236}">
                      <a16:creationId xmlns:a16="http://schemas.microsoft.com/office/drawing/2014/main" id="{E58BB418-215D-4CC6-945F-59F63B9EA5B8}"/>
                    </a:ext>
                  </a:extLst>
                </p:cNvPr>
                <p:cNvSpPr txBox="1"/>
                <p:nvPr/>
              </p:nvSpPr>
              <p:spPr>
                <a:xfrm>
                  <a:off x="9215003" y="6000801"/>
                  <a:ext cx="696711" cy="141276"/>
                </a:xfrm>
                <a:prstGeom prst="rect">
                  <a:avLst/>
                </a:prstGeom>
                <a:noFill/>
              </p:spPr>
              <p:txBody>
                <a:bodyPr wrap="square" lIns="0" tIns="0" rIns="0" bIns="0" rtlCol="0" anchor="ctr">
                  <a:spAutoFit/>
                </a:bodyPr>
                <a:lstStyle/>
                <a:p>
                  <a:pPr marL="0" marR="0" lvl="0" indent="0" algn="l" defTabSz="91396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Storage</a:t>
                  </a:r>
                </a:p>
              </p:txBody>
            </p:sp>
            <p:sp>
              <p:nvSpPr>
                <p:cNvPr id="87" name="TextBox 86">
                  <a:extLst>
                    <a:ext uri="{FF2B5EF4-FFF2-40B4-BE49-F238E27FC236}">
                      <a16:creationId xmlns:a16="http://schemas.microsoft.com/office/drawing/2014/main" id="{FD35D596-D89F-405F-8D97-52B45715DDC8}"/>
                    </a:ext>
                  </a:extLst>
                </p:cNvPr>
                <p:cNvSpPr txBox="1"/>
                <p:nvPr/>
              </p:nvSpPr>
              <p:spPr>
                <a:xfrm>
                  <a:off x="10528629" y="6000801"/>
                  <a:ext cx="696711" cy="141276"/>
                </a:xfrm>
                <a:prstGeom prst="rect">
                  <a:avLst/>
                </a:prstGeom>
                <a:noFill/>
              </p:spPr>
              <p:txBody>
                <a:bodyPr wrap="square" lIns="0" tIns="0" rIns="0" bIns="0" rtlCol="0" anchor="ctr">
                  <a:spAutoFit/>
                </a:bodyPr>
                <a:lstStyle/>
                <a:p>
                  <a:pPr marL="0" marR="0" lvl="0" indent="0" algn="l" defTabSz="91396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Networking</a:t>
                  </a:r>
                </a:p>
              </p:txBody>
            </p:sp>
            <p:pic>
              <p:nvPicPr>
                <p:cNvPr id="88" name="Graphic 87">
                  <a:extLst>
                    <a:ext uri="{FF2B5EF4-FFF2-40B4-BE49-F238E27FC236}">
                      <a16:creationId xmlns:a16="http://schemas.microsoft.com/office/drawing/2014/main" id="{116BCC30-0A80-4E91-A8A7-D8D1422ABE3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498057" y="5904473"/>
                  <a:ext cx="333933" cy="333933"/>
                </a:xfrm>
                <a:prstGeom prst="rect">
                  <a:avLst/>
                </a:prstGeom>
              </p:spPr>
            </p:pic>
            <p:pic>
              <p:nvPicPr>
                <p:cNvPr id="89" name="Picture 88">
                  <a:extLst>
                    <a:ext uri="{FF2B5EF4-FFF2-40B4-BE49-F238E27FC236}">
                      <a16:creationId xmlns:a16="http://schemas.microsoft.com/office/drawing/2014/main" id="{527E2CEE-EFEB-4726-9A0B-56FE00661381}"/>
                    </a:ext>
                  </a:extLst>
                </p:cNvPr>
                <p:cNvPicPr>
                  <a:picLocks noChangeAspect="1"/>
                </p:cNvPicPr>
                <p:nvPr/>
              </p:nvPicPr>
              <p:blipFill>
                <a:blip r:embed="rId18"/>
                <a:stretch>
                  <a:fillRect/>
                </a:stretch>
              </p:blipFill>
              <p:spPr>
                <a:xfrm>
                  <a:off x="8812859" y="5908602"/>
                  <a:ext cx="326190" cy="325676"/>
                </a:xfrm>
                <a:prstGeom prst="rect">
                  <a:avLst/>
                </a:prstGeom>
              </p:spPr>
            </p:pic>
            <p:grpSp>
              <p:nvGrpSpPr>
                <p:cNvPr id="90" name="Group 89">
                  <a:extLst>
                    <a:ext uri="{FF2B5EF4-FFF2-40B4-BE49-F238E27FC236}">
                      <a16:creationId xmlns:a16="http://schemas.microsoft.com/office/drawing/2014/main" id="{CD6495AB-06EC-4F70-A4E0-3DE94DE222A7}"/>
                    </a:ext>
                  </a:extLst>
                </p:cNvPr>
                <p:cNvGrpSpPr/>
                <p:nvPr/>
              </p:nvGrpSpPr>
              <p:grpSpPr>
                <a:xfrm>
                  <a:off x="10163194" y="5935140"/>
                  <a:ext cx="272600" cy="272600"/>
                  <a:chOff x="6094413" y="2360613"/>
                  <a:chExt cx="396875" cy="396875"/>
                </a:xfrm>
              </p:grpSpPr>
              <p:sp>
                <p:nvSpPr>
                  <p:cNvPr id="91" name="AutoShape 3">
                    <a:extLst>
                      <a:ext uri="{FF2B5EF4-FFF2-40B4-BE49-F238E27FC236}">
                        <a16:creationId xmlns:a16="http://schemas.microsoft.com/office/drawing/2014/main" id="{77CD1AB1-4AFC-4F47-B97E-D661E450729D}"/>
                      </a:ext>
                    </a:extLst>
                  </p:cNvPr>
                  <p:cNvSpPr>
                    <a:spLocks noChangeAspect="1" noChangeArrowheads="1" noTextEdit="1"/>
                  </p:cNvSpPr>
                  <p:nvPr/>
                </p:nvSpPr>
                <p:spPr bwMode="auto">
                  <a:xfrm>
                    <a:off x="6094413" y="2360613"/>
                    <a:ext cx="396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Rectangle 6">
                    <a:extLst>
                      <a:ext uri="{FF2B5EF4-FFF2-40B4-BE49-F238E27FC236}">
                        <a16:creationId xmlns:a16="http://schemas.microsoft.com/office/drawing/2014/main" id="{D254E4B7-14DC-4068-B5F6-D169B7C011E5}"/>
                      </a:ext>
                    </a:extLst>
                  </p:cNvPr>
                  <p:cNvSpPr>
                    <a:spLocks noChangeArrowheads="1"/>
                  </p:cNvSpPr>
                  <p:nvPr/>
                </p:nvSpPr>
                <p:spPr bwMode="auto">
                  <a:xfrm>
                    <a:off x="6094413" y="2360613"/>
                    <a:ext cx="396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Rectangle 7">
                    <a:extLst>
                      <a:ext uri="{FF2B5EF4-FFF2-40B4-BE49-F238E27FC236}">
                        <a16:creationId xmlns:a16="http://schemas.microsoft.com/office/drawing/2014/main" id="{606992A6-B4AB-40D2-8C43-9ACBCAC6269A}"/>
                      </a:ext>
                    </a:extLst>
                  </p:cNvPr>
                  <p:cNvSpPr>
                    <a:spLocks noChangeArrowheads="1"/>
                  </p:cNvSpPr>
                  <p:nvPr/>
                </p:nvSpPr>
                <p:spPr bwMode="auto">
                  <a:xfrm>
                    <a:off x="6413501" y="2408238"/>
                    <a:ext cx="58738" cy="30638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Rectangle 8">
                    <a:extLst>
                      <a:ext uri="{FF2B5EF4-FFF2-40B4-BE49-F238E27FC236}">
                        <a16:creationId xmlns:a16="http://schemas.microsoft.com/office/drawing/2014/main" id="{8CB4C046-8F46-4A88-99D4-0BD98B467139}"/>
                      </a:ext>
                    </a:extLst>
                  </p:cNvPr>
                  <p:cNvSpPr>
                    <a:spLocks noChangeArrowheads="1"/>
                  </p:cNvSpPr>
                  <p:nvPr/>
                </p:nvSpPr>
                <p:spPr bwMode="auto">
                  <a:xfrm>
                    <a:off x="6115051" y="2662238"/>
                    <a:ext cx="60325" cy="5238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Rectangle 9">
                    <a:extLst>
                      <a:ext uri="{FF2B5EF4-FFF2-40B4-BE49-F238E27FC236}">
                        <a16:creationId xmlns:a16="http://schemas.microsoft.com/office/drawing/2014/main" id="{ECDA0BC7-A973-4DC3-91CD-245315407705}"/>
                      </a:ext>
                    </a:extLst>
                  </p:cNvPr>
                  <p:cNvSpPr>
                    <a:spLocks noChangeArrowheads="1"/>
                  </p:cNvSpPr>
                  <p:nvPr/>
                </p:nvSpPr>
                <p:spPr bwMode="auto">
                  <a:xfrm>
                    <a:off x="6215063" y="2620963"/>
                    <a:ext cx="58738"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Rectangle 10">
                    <a:extLst>
                      <a:ext uri="{FF2B5EF4-FFF2-40B4-BE49-F238E27FC236}">
                        <a16:creationId xmlns:a16="http://schemas.microsoft.com/office/drawing/2014/main" id="{5002966B-7163-4673-A622-CD48706F4312}"/>
                      </a:ext>
                    </a:extLst>
                  </p:cNvPr>
                  <p:cNvSpPr>
                    <a:spLocks noChangeArrowheads="1"/>
                  </p:cNvSpPr>
                  <p:nvPr/>
                </p:nvSpPr>
                <p:spPr bwMode="auto">
                  <a:xfrm>
                    <a:off x="6313488" y="2503488"/>
                    <a:ext cx="61913" cy="2111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3" name="Rectangle: Rounded Corners 82">
                <a:extLst>
                  <a:ext uri="{FF2B5EF4-FFF2-40B4-BE49-F238E27FC236}">
                    <a16:creationId xmlns:a16="http://schemas.microsoft.com/office/drawing/2014/main" id="{185F2826-41A2-4B22-9A8A-3B6B7C1EC357}"/>
                  </a:ext>
                </a:extLst>
              </p:cNvPr>
              <p:cNvSpPr/>
              <p:nvPr/>
            </p:nvSpPr>
            <p:spPr bwMode="auto">
              <a:xfrm>
                <a:off x="7220973" y="5658686"/>
                <a:ext cx="4234185" cy="825506"/>
              </a:xfrm>
              <a:prstGeom prst="roundRect">
                <a:avLst>
                  <a:gd name="adj" fmla="val 10215"/>
                </a:avLst>
              </a:prstGeom>
              <a:noFill/>
              <a:ln w="19050" cap="rnd">
                <a:solidFill>
                  <a:schemeClr val="accent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84" name="TextBox 83">
                <a:extLst>
                  <a:ext uri="{FF2B5EF4-FFF2-40B4-BE49-F238E27FC236}">
                    <a16:creationId xmlns:a16="http://schemas.microsoft.com/office/drawing/2014/main" id="{BA69786C-9410-45C9-B263-5BFE109A799F}"/>
                  </a:ext>
                </a:extLst>
              </p:cNvPr>
              <p:cNvSpPr txBox="1"/>
              <p:nvPr/>
            </p:nvSpPr>
            <p:spPr>
              <a:xfrm>
                <a:off x="7330780" y="5537609"/>
                <a:ext cx="1091011" cy="197746"/>
              </a:xfrm>
              <a:prstGeom prst="rect">
                <a:avLst/>
              </a:prstGeom>
              <a:solidFill>
                <a:schemeClr val="bg1"/>
              </a:solidFill>
            </p:spPr>
            <p:txBody>
              <a:bodyPr wrap="square" lIns="0" tIns="0" rIns="0" bIns="0" rtlCol="0" anchor="ctr">
                <a:spAutoFit/>
              </a:bodyPr>
              <a:lstStyle/>
              <a:p>
                <a:pPr marL="0" marR="0" lvl="0" indent="0" algn="l" defTabSz="913963"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solidFill>
                      <a:srgbClr val="0078D3">
                        <a:lumMod val="75000"/>
                      </a:srgbClr>
                    </a:solidFill>
                    <a:effectLst/>
                    <a:uLnTx/>
                    <a:uFillTx/>
                    <a:latin typeface="Segoe UI Semibold"/>
                    <a:ea typeface="+mn-ea"/>
                    <a:cs typeface="+mn-cs"/>
                  </a:rPr>
                  <a:t>Infrastructure </a:t>
                </a:r>
              </a:p>
            </p:txBody>
          </p:sp>
        </p:grpSp>
        <p:sp>
          <p:nvSpPr>
            <p:cNvPr id="57" name="TextBox 56">
              <a:extLst>
                <a:ext uri="{FF2B5EF4-FFF2-40B4-BE49-F238E27FC236}">
                  <a16:creationId xmlns:a16="http://schemas.microsoft.com/office/drawing/2014/main" id="{C2B3504D-2A8D-4CA4-8F5B-39971177E74F}"/>
                </a:ext>
              </a:extLst>
            </p:cNvPr>
            <p:cNvSpPr txBox="1"/>
            <p:nvPr/>
          </p:nvSpPr>
          <p:spPr>
            <a:xfrm>
              <a:off x="7822726" y="2537518"/>
              <a:ext cx="1551568" cy="276999"/>
            </a:xfrm>
            <a:prstGeom prst="rect">
              <a:avLst/>
            </a:prstGeom>
            <a:noFill/>
          </p:spPr>
          <p:txBody>
            <a:bodyPr wrap="square" lIns="0" tIns="0" rIns="0" bIns="0" rtlCol="0" anchor="ctr">
              <a:spAutoFit/>
            </a:bodyPr>
            <a:lstStyle/>
            <a:p>
              <a:pPr marL="0" marR="0" lvl="0" indent="0" algn="l" defTabSz="913963"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000000"/>
                  </a:solidFill>
                  <a:effectLst/>
                  <a:uLnTx/>
                  <a:uFillTx/>
                  <a:latin typeface="Segoe UI"/>
                  <a:ea typeface="+mn-ea"/>
                  <a:cs typeface="+mn-cs"/>
                </a:rPr>
                <a:t>Windows 7 Enterprise </a:t>
              </a:r>
            </a:p>
            <a:p>
              <a:pPr marL="0" marR="0" lvl="0" indent="0" algn="l" defTabSz="913963"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000000"/>
                  </a:solidFill>
                  <a:effectLst/>
                  <a:uLnTx/>
                  <a:uFillTx/>
                  <a:latin typeface="Segoe UI"/>
                  <a:ea typeface="+mn-ea"/>
                  <a:cs typeface="+mn-cs"/>
                </a:rPr>
                <a:t>Full Desktop </a:t>
              </a:r>
            </a:p>
          </p:txBody>
        </p:sp>
        <p:sp>
          <p:nvSpPr>
            <p:cNvPr id="58" name="TextBox 57">
              <a:extLst>
                <a:ext uri="{FF2B5EF4-FFF2-40B4-BE49-F238E27FC236}">
                  <a16:creationId xmlns:a16="http://schemas.microsoft.com/office/drawing/2014/main" id="{AB2C7F3C-86F6-4DBD-AE3C-8A3AB836F16B}"/>
                </a:ext>
              </a:extLst>
            </p:cNvPr>
            <p:cNvSpPr txBox="1"/>
            <p:nvPr/>
          </p:nvSpPr>
          <p:spPr>
            <a:xfrm>
              <a:off x="8471093" y="1248184"/>
              <a:ext cx="614380" cy="141257"/>
            </a:xfrm>
            <a:prstGeom prst="rect">
              <a:avLst/>
            </a:prstGeom>
            <a:noFill/>
          </p:spPr>
          <p:txBody>
            <a:bodyPr wrap="square" lIns="0" tIns="0" rIns="0" bIns="0" rtlCol="0" anchor="ctr">
              <a:spAutoFit/>
            </a:bodyPr>
            <a:lstStyle/>
            <a:p>
              <a:pPr marL="0" marR="0" lvl="0" indent="0" algn="l" defTabSz="91396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RemoteApp</a:t>
              </a:r>
            </a:p>
          </p:txBody>
        </p:sp>
        <p:sp>
          <p:nvSpPr>
            <p:cNvPr id="59" name="TextBox 58">
              <a:extLst>
                <a:ext uri="{FF2B5EF4-FFF2-40B4-BE49-F238E27FC236}">
                  <a16:creationId xmlns:a16="http://schemas.microsoft.com/office/drawing/2014/main" id="{2CA2484B-7C99-4D9E-A2D8-78BA6ABEB9AA}"/>
                </a:ext>
              </a:extLst>
            </p:cNvPr>
            <p:cNvSpPr txBox="1"/>
            <p:nvPr/>
          </p:nvSpPr>
          <p:spPr>
            <a:xfrm>
              <a:off x="7831254" y="1934068"/>
              <a:ext cx="1540166" cy="138499"/>
            </a:xfrm>
            <a:prstGeom prst="rect">
              <a:avLst/>
            </a:prstGeom>
            <a:noFill/>
          </p:spPr>
          <p:txBody>
            <a:bodyPr wrap="square" lIns="0" tIns="0" rIns="0" bIns="0" rtlCol="0" anchor="ctr">
              <a:spAutoFit/>
            </a:bodyPr>
            <a:lstStyle/>
            <a:p>
              <a:pPr marL="0" marR="0" lvl="0" indent="0" algn="l" defTabSz="913963"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000000"/>
                  </a:solidFill>
                  <a:effectLst/>
                  <a:uLnTx/>
                  <a:uFillTx/>
                  <a:latin typeface="Segoe UI"/>
                  <a:ea typeface="+mn-ea"/>
                  <a:cs typeface="+mn-cs"/>
                </a:rPr>
                <a:t>Windows 10 Enterprise</a:t>
              </a:r>
            </a:p>
          </p:txBody>
        </p:sp>
        <p:sp>
          <p:nvSpPr>
            <p:cNvPr id="60" name="TextBox 59">
              <a:extLst>
                <a:ext uri="{FF2B5EF4-FFF2-40B4-BE49-F238E27FC236}">
                  <a16:creationId xmlns:a16="http://schemas.microsoft.com/office/drawing/2014/main" id="{FB59D7EF-E6CD-4090-8CCD-CDAEFB4C7A32}"/>
                </a:ext>
              </a:extLst>
            </p:cNvPr>
            <p:cNvSpPr txBox="1"/>
            <p:nvPr/>
          </p:nvSpPr>
          <p:spPr>
            <a:xfrm>
              <a:off x="7822726" y="2186735"/>
              <a:ext cx="1548693" cy="276999"/>
            </a:xfrm>
            <a:prstGeom prst="rect">
              <a:avLst/>
            </a:prstGeom>
            <a:noFill/>
          </p:spPr>
          <p:txBody>
            <a:bodyPr wrap="square" lIns="0" tIns="0" rIns="0" bIns="0" rtlCol="0" anchor="ctr">
              <a:spAutoFit/>
            </a:bodyPr>
            <a:lstStyle/>
            <a:p>
              <a:pPr marL="0" marR="0" lvl="0" indent="0" algn="l" defTabSz="913963"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000000"/>
                  </a:solidFill>
                  <a:effectLst/>
                  <a:uLnTx/>
                  <a:uFillTx/>
                  <a:latin typeface="Segoe UI"/>
                  <a:ea typeface="+mn-ea"/>
                  <a:cs typeface="+mn-cs"/>
                </a:rPr>
                <a:t>Windows Server </a:t>
              </a:r>
            </a:p>
            <a:p>
              <a:pPr marL="0" marR="0" lvl="0" indent="0" algn="l" defTabSz="913963"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000000"/>
                  </a:solidFill>
                  <a:effectLst/>
                  <a:uLnTx/>
                  <a:uFillTx/>
                  <a:latin typeface="Segoe UI"/>
                  <a:ea typeface="+mn-ea"/>
                  <a:cs typeface="+mn-cs"/>
                </a:rPr>
                <a:t>2012 R2 and newer</a:t>
              </a:r>
            </a:p>
          </p:txBody>
        </p:sp>
        <p:sp>
          <p:nvSpPr>
            <p:cNvPr id="61" name="TextBox 60">
              <a:extLst>
                <a:ext uri="{FF2B5EF4-FFF2-40B4-BE49-F238E27FC236}">
                  <a16:creationId xmlns:a16="http://schemas.microsoft.com/office/drawing/2014/main" id="{6AA30F07-0328-44E3-B51D-D9787E6C8331}"/>
                </a:ext>
              </a:extLst>
            </p:cNvPr>
            <p:cNvSpPr txBox="1"/>
            <p:nvPr/>
          </p:nvSpPr>
          <p:spPr>
            <a:xfrm>
              <a:off x="7831255" y="1565756"/>
              <a:ext cx="1383746" cy="276999"/>
            </a:xfrm>
            <a:prstGeom prst="rect">
              <a:avLst/>
            </a:prstGeom>
            <a:noFill/>
          </p:spPr>
          <p:txBody>
            <a:bodyPr wrap="square" lIns="0" tIns="0" rIns="0" bIns="0" rtlCol="0" anchor="ctr">
              <a:spAutoFit/>
            </a:bodyPr>
            <a:lstStyle/>
            <a:p>
              <a:pPr marL="0" marR="0" lvl="0" indent="0" algn="l" defTabSz="913963"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solidFill>
                    <a:srgbClr val="000000"/>
                  </a:solidFill>
                  <a:effectLst/>
                  <a:uLnTx/>
                  <a:uFillTx/>
                  <a:latin typeface="Segoe UI"/>
                  <a:ea typeface="+mn-ea"/>
                  <a:cs typeface="+mn-cs"/>
                </a:rPr>
                <a:t>Windows 10 Enterprise multi-session</a:t>
              </a:r>
            </a:p>
          </p:txBody>
        </p:sp>
        <p:pic>
          <p:nvPicPr>
            <p:cNvPr id="62" name="Picture 61">
              <a:extLst>
                <a:ext uri="{FF2B5EF4-FFF2-40B4-BE49-F238E27FC236}">
                  <a16:creationId xmlns:a16="http://schemas.microsoft.com/office/drawing/2014/main" id="{6458C510-31C0-4039-81BA-4767FA19B0D9}"/>
                </a:ext>
              </a:extLst>
            </p:cNvPr>
            <p:cNvPicPr>
              <a:picLocks noChangeAspect="1"/>
            </p:cNvPicPr>
            <p:nvPr/>
          </p:nvPicPr>
          <p:blipFill>
            <a:blip r:embed="rId19">
              <a:duotone>
                <a:prstClr val="black"/>
                <a:schemeClr val="tx2">
                  <a:tint val="45000"/>
                  <a:satMod val="400000"/>
                </a:schemeClr>
              </a:duotone>
              <a:lum bright="20000"/>
            </a:blip>
            <a:stretch>
              <a:fillRect/>
            </a:stretch>
          </p:blipFill>
          <p:spPr>
            <a:xfrm>
              <a:off x="8630681" y="991368"/>
              <a:ext cx="261257" cy="195635"/>
            </a:xfrm>
            <a:prstGeom prst="rect">
              <a:avLst/>
            </a:prstGeom>
          </p:spPr>
        </p:pic>
        <p:sp>
          <p:nvSpPr>
            <p:cNvPr id="63" name="Rectangle: Rounded Corners 62">
              <a:extLst>
                <a:ext uri="{FF2B5EF4-FFF2-40B4-BE49-F238E27FC236}">
                  <a16:creationId xmlns:a16="http://schemas.microsoft.com/office/drawing/2014/main" id="{492E169F-E86B-450E-8BCF-50E04F6D929E}"/>
                </a:ext>
              </a:extLst>
            </p:cNvPr>
            <p:cNvSpPr/>
            <p:nvPr/>
          </p:nvSpPr>
          <p:spPr bwMode="auto">
            <a:xfrm>
              <a:off x="7239388" y="764687"/>
              <a:ext cx="2132788" cy="2114610"/>
            </a:xfrm>
            <a:prstGeom prst="roundRect">
              <a:avLst>
                <a:gd name="adj" fmla="val 10215"/>
              </a:avLst>
            </a:prstGeom>
            <a:noFill/>
            <a:ln w="1905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64" name="TextBox 63">
              <a:extLst>
                <a:ext uri="{FF2B5EF4-FFF2-40B4-BE49-F238E27FC236}">
                  <a16:creationId xmlns:a16="http://schemas.microsoft.com/office/drawing/2014/main" id="{549C5BCC-4572-4284-A569-79F72E5A2E30}"/>
                </a:ext>
              </a:extLst>
            </p:cNvPr>
            <p:cNvSpPr txBox="1"/>
            <p:nvPr/>
          </p:nvSpPr>
          <p:spPr>
            <a:xfrm>
              <a:off x="7379676" y="698619"/>
              <a:ext cx="1760733" cy="152349"/>
            </a:xfrm>
            <a:prstGeom prst="rect">
              <a:avLst/>
            </a:prstGeom>
            <a:solidFill>
              <a:schemeClr val="bg1"/>
            </a:solidFill>
          </p:spPr>
          <p:txBody>
            <a:bodyPr wrap="square" lIns="0" tIns="0" rIns="0" bIns="0" rtlCol="0" anchor="ctr">
              <a:sp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a:ln>
                    <a:noFill/>
                  </a:ln>
                  <a:solidFill>
                    <a:srgbClr val="000000"/>
                  </a:solidFill>
                  <a:effectLst/>
                  <a:uLnTx/>
                  <a:uFillTx/>
                  <a:latin typeface="Segoe UI Semibold"/>
                  <a:ea typeface="+mn-ea"/>
                  <a:cs typeface="+mn-cs"/>
                </a:rPr>
                <a:t>Desktops and remote apps</a:t>
              </a:r>
            </a:p>
          </p:txBody>
        </p:sp>
        <p:grpSp>
          <p:nvGrpSpPr>
            <p:cNvPr id="65" name="Group 64">
              <a:extLst>
                <a:ext uri="{FF2B5EF4-FFF2-40B4-BE49-F238E27FC236}">
                  <a16:creationId xmlns:a16="http://schemas.microsoft.com/office/drawing/2014/main" id="{0680CDE3-E1F7-4D15-8D61-9EC58B620221}"/>
                </a:ext>
              </a:extLst>
            </p:cNvPr>
            <p:cNvGrpSpPr/>
            <p:nvPr/>
          </p:nvGrpSpPr>
          <p:grpSpPr>
            <a:xfrm>
              <a:off x="9754472" y="704705"/>
              <a:ext cx="2132788" cy="2174592"/>
              <a:chOff x="9402416" y="704703"/>
              <a:chExt cx="2132788" cy="2174592"/>
            </a:xfrm>
          </p:grpSpPr>
          <p:sp>
            <p:nvSpPr>
              <p:cNvPr id="72" name="Rectangle: Rounded Corners 71">
                <a:extLst>
                  <a:ext uri="{FF2B5EF4-FFF2-40B4-BE49-F238E27FC236}">
                    <a16:creationId xmlns:a16="http://schemas.microsoft.com/office/drawing/2014/main" id="{5B277F98-1A2E-4232-A6F7-85272014865F}"/>
                  </a:ext>
                </a:extLst>
              </p:cNvPr>
              <p:cNvSpPr/>
              <p:nvPr/>
            </p:nvSpPr>
            <p:spPr bwMode="auto">
              <a:xfrm>
                <a:off x="9402416" y="764686"/>
                <a:ext cx="2132788" cy="2114609"/>
              </a:xfrm>
              <a:prstGeom prst="roundRect">
                <a:avLst>
                  <a:gd name="adj" fmla="val 10215"/>
                </a:avLst>
              </a:prstGeom>
              <a:noFill/>
              <a:ln w="1905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902"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902"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902"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902"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902"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06ED3C8E-FA30-46C4-8F28-72811EB92D60}"/>
                  </a:ext>
                </a:extLst>
              </p:cNvPr>
              <p:cNvSpPr/>
              <p:nvPr/>
            </p:nvSpPr>
            <p:spPr>
              <a:xfrm>
                <a:off x="9938308" y="1905867"/>
                <a:ext cx="1391711" cy="347146"/>
              </a:xfrm>
              <a:prstGeom prst="rect">
                <a:avLst/>
              </a:prstGeom>
            </p:spPr>
            <p:txBody>
              <a:bodyPr wrap="square">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902"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User management and identity </a:t>
                </a:r>
              </a:p>
            </p:txBody>
          </p:sp>
          <p:sp>
            <p:nvSpPr>
              <p:cNvPr id="74" name="Rectangle 73">
                <a:extLst>
                  <a:ext uri="{FF2B5EF4-FFF2-40B4-BE49-F238E27FC236}">
                    <a16:creationId xmlns:a16="http://schemas.microsoft.com/office/drawing/2014/main" id="{88747BC5-0D55-4BC8-8045-BA10641A9F38}"/>
                  </a:ext>
                </a:extLst>
              </p:cNvPr>
              <p:cNvSpPr/>
              <p:nvPr/>
            </p:nvSpPr>
            <p:spPr>
              <a:xfrm>
                <a:off x="9937888" y="936758"/>
                <a:ext cx="1505513" cy="347146"/>
              </a:xfrm>
              <a:prstGeom prst="rect">
                <a:avLst/>
              </a:prstGeom>
            </p:spPr>
            <p:txBody>
              <a:bodyPr wrap="square">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902"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Image, app, and profile management</a:t>
                </a:r>
              </a:p>
            </p:txBody>
          </p:sp>
          <p:sp>
            <p:nvSpPr>
              <p:cNvPr id="75" name="Rectangle 74">
                <a:extLst>
                  <a:ext uri="{FF2B5EF4-FFF2-40B4-BE49-F238E27FC236}">
                    <a16:creationId xmlns:a16="http://schemas.microsoft.com/office/drawing/2014/main" id="{37195281-5D76-463E-BE6E-FB9B9410D3B0}"/>
                  </a:ext>
                </a:extLst>
              </p:cNvPr>
              <p:cNvSpPr/>
              <p:nvPr/>
            </p:nvSpPr>
            <p:spPr>
              <a:xfrm>
                <a:off x="9947168" y="2503675"/>
                <a:ext cx="1218269" cy="219740"/>
              </a:xfrm>
              <a:prstGeom prst="rect">
                <a:avLst/>
              </a:prstGeom>
            </p:spPr>
            <p:txBody>
              <a:bodyPr wrap="square">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902"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Networking policies</a:t>
                </a:r>
              </a:p>
            </p:txBody>
          </p:sp>
          <p:sp>
            <p:nvSpPr>
              <p:cNvPr id="76" name="Rectangle 75">
                <a:extLst>
                  <a:ext uri="{FF2B5EF4-FFF2-40B4-BE49-F238E27FC236}">
                    <a16:creationId xmlns:a16="http://schemas.microsoft.com/office/drawing/2014/main" id="{9D32176A-C7FF-4DE6-8252-EC8F637EBCAC}"/>
                  </a:ext>
                </a:extLst>
              </p:cNvPr>
              <p:cNvSpPr/>
              <p:nvPr/>
            </p:nvSpPr>
            <p:spPr>
              <a:xfrm>
                <a:off x="9947168" y="1402516"/>
                <a:ext cx="1412198" cy="347146"/>
              </a:xfrm>
              <a:prstGeom prst="rect">
                <a:avLst/>
              </a:prstGeom>
            </p:spPr>
            <p:txBody>
              <a:bodyPr wrap="square">
                <a:spAutoFit/>
              </a:bodyPr>
              <a:lstStyle/>
              <a:p>
                <a:pPr marL="0" marR="0" lvl="0" indent="0" algn="l" defTabSz="913751" rtl="0" eaLnBrk="1" fontAlgn="base" latinLnBrk="0" hangingPunct="1">
                  <a:lnSpc>
                    <a:spcPct val="90000"/>
                  </a:lnSpc>
                  <a:spcBef>
                    <a:spcPct val="0"/>
                  </a:spcBef>
                  <a:spcAft>
                    <a:spcPct val="0"/>
                  </a:spcAft>
                  <a:buClrTx/>
                  <a:buSzTx/>
                  <a:buFontTx/>
                  <a:buNone/>
                  <a:tabLst/>
                  <a:defRPr/>
                </a:pPr>
                <a:r>
                  <a:rPr kumimoji="0" lang="en-US" sz="902"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User density, VM sizing, and scaling policies</a:t>
                </a:r>
              </a:p>
            </p:txBody>
          </p:sp>
          <p:pic>
            <p:nvPicPr>
              <p:cNvPr id="77" name="Graphic 76" descr="Group of people">
                <a:extLst>
                  <a:ext uri="{FF2B5EF4-FFF2-40B4-BE49-F238E27FC236}">
                    <a16:creationId xmlns:a16="http://schemas.microsoft.com/office/drawing/2014/main" id="{EEED4E57-6855-4D1C-87E2-6BD4AA2254B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526597" y="1894378"/>
                <a:ext cx="347146" cy="347146"/>
              </a:xfrm>
              <a:prstGeom prst="rect">
                <a:avLst/>
              </a:prstGeom>
            </p:spPr>
          </p:pic>
          <p:pic>
            <p:nvPicPr>
              <p:cNvPr id="78" name="Graphic 77" descr="Puzzle pieces">
                <a:extLst>
                  <a:ext uri="{FF2B5EF4-FFF2-40B4-BE49-F238E27FC236}">
                    <a16:creationId xmlns:a16="http://schemas.microsoft.com/office/drawing/2014/main" id="{E11DEDB4-D534-4A23-8D49-EFF42C0F6070}"/>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526598" y="870493"/>
                <a:ext cx="395822" cy="395822"/>
              </a:xfrm>
              <a:prstGeom prst="rect">
                <a:avLst/>
              </a:prstGeom>
            </p:spPr>
          </p:pic>
          <p:pic>
            <p:nvPicPr>
              <p:cNvPr id="79" name="Graphic 78" descr="Server">
                <a:extLst>
                  <a:ext uri="{FF2B5EF4-FFF2-40B4-BE49-F238E27FC236}">
                    <a16:creationId xmlns:a16="http://schemas.microsoft.com/office/drawing/2014/main" id="{DA187365-886B-4AF0-8132-2B1073F004AC}"/>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496423" y="2367625"/>
                <a:ext cx="437716" cy="437716"/>
              </a:xfrm>
              <a:prstGeom prst="rect">
                <a:avLst/>
              </a:prstGeom>
            </p:spPr>
          </p:pic>
          <p:pic>
            <p:nvPicPr>
              <p:cNvPr id="80" name="Graphic 79" descr="Bar graph with upward trend">
                <a:extLst>
                  <a:ext uri="{FF2B5EF4-FFF2-40B4-BE49-F238E27FC236}">
                    <a16:creationId xmlns:a16="http://schemas.microsoft.com/office/drawing/2014/main" id="{69051577-660D-42E8-8655-0A7C23B1ED8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517107" y="1392416"/>
                <a:ext cx="375861" cy="375861"/>
              </a:xfrm>
              <a:prstGeom prst="rect">
                <a:avLst/>
              </a:prstGeom>
            </p:spPr>
          </p:pic>
          <p:sp>
            <p:nvSpPr>
              <p:cNvPr id="81" name="TextBox 80">
                <a:extLst>
                  <a:ext uri="{FF2B5EF4-FFF2-40B4-BE49-F238E27FC236}">
                    <a16:creationId xmlns:a16="http://schemas.microsoft.com/office/drawing/2014/main" id="{DF0907FE-B69C-448E-B604-9576D14CD659}"/>
                  </a:ext>
                </a:extLst>
              </p:cNvPr>
              <p:cNvSpPr txBox="1"/>
              <p:nvPr/>
            </p:nvSpPr>
            <p:spPr>
              <a:xfrm>
                <a:off x="9573845" y="704703"/>
                <a:ext cx="1684802" cy="152349"/>
              </a:xfrm>
              <a:prstGeom prst="rect">
                <a:avLst/>
              </a:prstGeom>
              <a:solidFill>
                <a:schemeClr val="bg1"/>
              </a:solidFill>
            </p:spPr>
            <p:txBody>
              <a:bodyPr wrap="square" lIns="0" tIns="0" rIns="0" bIns="0" rtlCol="0" anchor="ctr">
                <a:spAutoFit/>
              </a:bodyPr>
              <a:lstStyle/>
              <a:p>
                <a:pPr marL="0" marR="0" lvl="0" indent="0" algn="ctr" defTabSz="913963" rtl="0" eaLnBrk="1" fontAlgn="auto" latinLnBrk="0" hangingPunct="1">
                  <a:lnSpc>
                    <a:spcPct val="90000"/>
                  </a:lnSpc>
                  <a:spcBef>
                    <a:spcPts val="0"/>
                  </a:spcBef>
                  <a:spcAft>
                    <a:spcPts val="588"/>
                  </a:spcAft>
                  <a:buClrTx/>
                  <a:buSzTx/>
                  <a:buFontTx/>
                  <a:buNone/>
                  <a:tabLst/>
                  <a:defRPr/>
                </a:pPr>
                <a:r>
                  <a:rPr kumimoji="0" lang="en-US" sz="1078" b="0" i="0" u="none" strike="noStrike" kern="1200" cap="none" spc="0" normalizeH="0" baseline="0" noProof="0">
                    <a:ln>
                      <a:noFill/>
                    </a:ln>
                    <a:solidFill>
                      <a:srgbClr val="000000"/>
                    </a:solidFill>
                    <a:effectLst/>
                    <a:uLnTx/>
                    <a:uFillTx/>
                    <a:latin typeface="Segoe UI Semibold"/>
                    <a:ea typeface="+mn-ea"/>
                    <a:cs typeface="+mn-cs"/>
                  </a:rPr>
                  <a:t>Management and policies</a:t>
                </a:r>
              </a:p>
            </p:txBody>
          </p:sp>
        </p:grpSp>
        <p:pic>
          <p:nvPicPr>
            <p:cNvPr id="66" name="Picture 65">
              <a:extLst>
                <a:ext uri="{FF2B5EF4-FFF2-40B4-BE49-F238E27FC236}">
                  <a16:creationId xmlns:a16="http://schemas.microsoft.com/office/drawing/2014/main" id="{FFC94B5C-349E-42DC-80B1-DD7670A11504}"/>
                </a:ext>
              </a:extLst>
            </p:cNvPr>
            <p:cNvPicPr>
              <a:picLocks noChangeAspect="1"/>
            </p:cNvPicPr>
            <p:nvPr/>
          </p:nvPicPr>
          <p:blipFill>
            <a:blip r:embed="rId28">
              <a:duotone>
                <a:prstClr val="black"/>
                <a:srgbClr val="0078D3">
                  <a:tint val="45000"/>
                  <a:satMod val="400000"/>
                </a:srgbClr>
              </a:duotone>
              <a:lum bright="20000"/>
            </a:blip>
            <a:stretch>
              <a:fillRect/>
            </a:stretch>
          </p:blipFill>
          <p:spPr>
            <a:xfrm>
              <a:off x="7663873" y="927972"/>
              <a:ext cx="317708" cy="317708"/>
            </a:xfrm>
            <a:prstGeom prst="rect">
              <a:avLst/>
            </a:prstGeom>
          </p:spPr>
        </p:pic>
        <p:sp>
          <p:nvSpPr>
            <p:cNvPr id="67" name="TextBox 66">
              <a:extLst>
                <a:ext uri="{FF2B5EF4-FFF2-40B4-BE49-F238E27FC236}">
                  <a16:creationId xmlns:a16="http://schemas.microsoft.com/office/drawing/2014/main" id="{56AC9A15-DB49-4AE0-9023-7C29C346F428}"/>
                </a:ext>
              </a:extLst>
            </p:cNvPr>
            <p:cNvSpPr txBox="1"/>
            <p:nvPr/>
          </p:nvSpPr>
          <p:spPr>
            <a:xfrm>
              <a:off x="7461063" y="1245680"/>
              <a:ext cx="723327" cy="141257"/>
            </a:xfrm>
            <a:prstGeom prst="rect">
              <a:avLst/>
            </a:prstGeom>
            <a:noFill/>
          </p:spPr>
          <p:txBody>
            <a:bodyPr wrap="square" lIns="0" tIns="0" rIns="0" bIns="0" rtlCol="0" anchor="ctr">
              <a:spAutoFit/>
            </a:bodyPr>
            <a:lstStyle/>
            <a:p>
              <a:pPr marL="0" marR="0" lvl="0" indent="0" algn="ctr" defTabSz="91396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Full Desktop</a:t>
              </a:r>
            </a:p>
          </p:txBody>
        </p:sp>
        <p:pic>
          <p:nvPicPr>
            <p:cNvPr id="68" name="Picture 67">
              <a:extLst>
                <a:ext uri="{FF2B5EF4-FFF2-40B4-BE49-F238E27FC236}">
                  <a16:creationId xmlns:a16="http://schemas.microsoft.com/office/drawing/2014/main" id="{0D87C4A6-E738-4C87-A2CF-C5DA4F58ADAD}"/>
                </a:ext>
              </a:extLst>
            </p:cNvPr>
            <p:cNvPicPr>
              <a:picLocks noChangeAspect="1"/>
            </p:cNvPicPr>
            <p:nvPr/>
          </p:nvPicPr>
          <p:blipFill>
            <a:blip r:embed="rId29">
              <a:duotone>
                <a:prstClr val="black"/>
                <a:schemeClr val="tx2">
                  <a:tint val="45000"/>
                  <a:satMod val="400000"/>
                </a:schemeClr>
              </a:duotone>
              <a:lum bright="20000"/>
            </a:blip>
            <a:stretch>
              <a:fillRect/>
            </a:stretch>
          </p:blipFill>
          <p:spPr>
            <a:xfrm>
              <a:off x="7350748" y="1884581"/>
              <a:ext cx="249143" cy="249143"/>
            </a:xfrm>
            <a:prstGeom prst="rect">
              <a:avLst/>
            </a:prstGeom>
          </p:spPr>
        </p:pic>
        <p:pic>
          <p:nvPicPr>
            <p:cNvPr id="69" name="Picture 68">
              <a:extLst>
                <a:ext uri="{FF2B5EF4-FFF2-40B4-BE49-F238E27FC236}">
                  <a16:creationId xmlns:a16="http://schemas.microsoft.com/office/drawing/2014/main" id="{C63EEB5E-7A9E-4A12-9FFB-FCEEE5B15195}"/>
                </a:ext>
              </a:extLst>
            </p:cNvPr>
            <p:cNvPicPr>
              <a:picLocks noChangeAspect="1"/>
            </p:cNvPicPr>
            <p:nvPr/>
          </p:nvPicPr>
          <p:blipFill>
            <a:blip r:embed="rId30">
              <a:duotone>
                <a:prstClr val="black"/>
                <a:schemeClr val="tx2">
                  <a:tint val="45000"/>
                  <a:satMod val="400000"/>
                </a:schemeClr>
              </a:duotone>
              <a:lum bright="20000"/>
            </a:blip>
            <a:stretch>
              <a:fillRect/>
            </a:stretch>
          </p:blipFill>
          <p:spPr>
            <a:xfrm>
              <a:off x="7331925" y="1556055"/>
              <a:ext cx="309298" cy="309298"/>
            </a:xfrm>
            <a:prstGeom prst="rect">
              <a:avLst/>
            </a:prstGeom>
          </p:spPr>
        </p:pic>
        <p:pic>
          <p:nvPicPr>
            <p:cNvPr id="70" name="Picture 69">
              <a:extLst>
                <a:ext uri="{FF2B5EF4-FFF2-40B4-BE49-F238E27FC236}">
                  <a16:creationId xmlns:a16="http://schemas.microsoft.com/office/drawing/2014/main" id="{5348E5C8-51C8-4267-9FA4-B3B2B6E38FAB}"/>
                </a:ext>
              </a:extLst>
            </p:cNvPr>
            <p:cNvPicPr>
              <a:picLocks noChangeAspect="1"/>
            </p:cNvPicPr>
            <p:nvPr/>
          </p:nvPicPr>
          <p:blipFill>
            <a:blip r:embed="rId29">
              <a:duotone>
                <a:prstClr val="black"/>
                <a:schemeClr val="tx2">
                  <a:tint val="45000"/>
                  <a:satMod val="400000"/>
                </a:schemeClr>
              </a:duotone>
              <a:lum bright="20000"/>
            </a:blip>
            <a:stretch>
              <a:fillRect/>
            </a:stretch>
          </p:blipFill>
          <p:spPr>
            <a:xfrm>
              <a:off x="7350496" y="2544800"/>
              <a:ext cx="249143" cy="249143"/>
            </a:xfrm>
            <a:prstGeom prst="rect">
              <a:avLst/>
            </a:prstGeom>
          </p:spPr>
        </p:pic>
        <p:pic>
          <p:nvPicPr>
            <p:cNvPr id="71" name="Picture 70">
              <a:extLst>
                <a:ext uri="{FF2B5EF4-FFF2-40B4-BE49-F238E27FC236}">
                  <a16:creationId xmlns:a16="http://schemas.microsoft.com/office/drawing/2014/main" id="{C05D70A4-7AC0-4703-925B-10D4F922B230}"/>
                </a:ext>
              </a:extLst>
            </p:cNvPr>
            <p:cNvPicPr>
              <a:picLocks noChangeAspect="1"/>
            </p:cNvPicPr>
            <p:nvPr/>
          </p:nvPicPr>
          <p:blipFill>
            <a:blip r:embed="rId30">
              <a:duotone>
                <a:prstClr val="black"/>
                <a:schemeClr val="tx2">
                  <a:tint val="45000"/>
                  <a:satMod val="400000"/>
                </a:schemeClr>
              </a:duotone>
              <a:lum bright="20000"/>
            </a:blip>
            <a:stretch>
              <a:fillRect/>
            </a:stretch>
          </p:blipFill>
          <p:spPr>
            <a:xfrm>
              <a:off x="7335145" y="2168884"/>
              <a:ext cx="309298" cy="309298"/>
            </a:xfrm>
            <a:prstGeom prst="rect">
              <a:avLst/>
            </a:prstGeom>
          </p:spPr>
        </p:pic>
      </p:grpSp>
    </p:spTree>
    <p:extLst>
      <p:ext uri="{BB962C8B-B14F-4D97-AF65-F5344CB8AC3E}">
        <p14:creationId xmlns:p14="http://schemas.microsoft.com/office/powerpoint/2010/main" val="123428167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 name="Arrow: Right 695">
            <a:extLst>
              <a:ext uri="{FF2B5EF4-FFF2-40B4-BE49-F238E27FC236}">
                <a16:creationId xmlns:a16="http://schemas.microsoft.com/office/drawing/2014/main" id="{1CF76AC5-2A35-42D5-8097-2E33DEA2C1B8}"/>
              </a:ext>
            </a:extLst>
          </p:cNvPr>
          <p:cNvSpPr/>
          <p:nvPr/>
        </p:nvSpPr>
        <p:spPr>
          <a:xfrm>
            <a:off x="5718804" y="2145362"/>
            <a:ext cx="684370" cy="540153"/>
          </a:xfrm>
          <a:prstGeom prst="rightArrow">
            <a:avLst/>
          </a:prstGeom>
          <a:solidFill>
            <a:schemeClr val="bg1">
              <a:lumMod val="85000"/>
            </a:schemeClr>
          </a:solidFill>
          <a:ln w="10795" cap="flat" cmpd="sng" algn="ctr">
            <a:no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315A4DFF-22C0-4B19-9309-5B9E3717794D}"/>
              </a:ext>
            </a:extLst>
          </p:cNvPr>
          <p:cNvSpPr>
            <a:spLocks noGrp="1"/>
          </p:cNvSpPr>
          <p:nvPr>
            <p:ph type="title"/>
          </p:nvPr>
        </p:nvSpPr>
        <p:spPr/>
        <p:txBody>
          <a:bodyPr/>
          <a:lstStyle/>
          <a:p>
            <a:r>
              <a:rPr lang="en-US"/>
              <a:t>Storage options in WVD </a:t>
            </a:r>
          </a:p>
        </p:txBody>
      </p:sp>
      <p:sp>
        <p:nvSpPr>
          <p:cNvPr id="697" name="Arrow: Right 696">
            <a:extLst>
              <a:ext uri="{FF2B5EF4-FFF2-40B4-BE49-F238E27FC236}">
                <a16:creationId xmlns:a16="http://schemas.microsoft.com/office/drawing/2014/main" id="{87D99E15-6432-41B3-BCEC-8ABA0E581B02}"/>
              </a:ext>
            </a:extLst>
          </p:cNvPr>
          <p:cNvSpPr/>
          <p:nvPr/>
        </p:nvSpPr>
        <p:spPr>
          <a:xfrm rot="8064374">
            <a:off x="5717919" y="4599524"/>
            <a:ext cx="714816" cy="540153"/>
          </a:xfrm>
          <a:prstGeom prst="rightArrow">
            <a:avLst/>
          </a:prstGeom>
          <a:solidFill>
            <a:schemeClr val="bg1">
              <a:lumMod val="85000"/>
            </a:schemeClr>
          </a:solidFill>
          <a:ln w="10795" cap="flat" cmpd="sng" algn="ctr">
            <a:no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701" name="Title 1">
            <a:extLst>
              <a:ext uri="{FF2B5EF4-FFF2-40B4-BE49-F238E27FC236}">
                <a16:creationId xmlns:a16="http://schemas.microsoft.com/office/drawing/2014/main" id="{48C36C47-B7DE-4B75-83F5-928170AD3D28}"/>
              </a:ext>
            </a:extLst>
          </p:cNvPr>
          <p:cNvSpPr txBox="1">
            <a:spLocks/>
          </p:cNvSpPr>
          <p:nvPr/>
        </p:nvSpPr>
        <p:spPr>
          <a:xfrm>
            <a:off x="6403175" y="4922383"/>
            <a:ext cx="5359291" cy="1491187"/>
          </a:xfrm>
          <a:prstGeom prst="rect">
            <a:avLst/>
          </a:prstGeom>
          <a:ln w="6350">
            <a:solidFill>
              <a:schemeClr val="bg1">
                <a:lumMod val="75000"/>
              </a:schemeClr>
            </a:solidFill>
          </a:ln>
        </p:spPr>
        <p:txBody>
          <a:bodyPr vert="horz" lIns="91427" tIns="45713" rIns="91427" bIns="45713"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896386" rtl="0" eaLnBrk="1" fontAlgn="auto" latinLnBrk="0" hangingPunct="1">
              <a:lnSpc>
                <a:spcPct val="100000"/>
              </a:lnSpc>
              <a:spcBef>
                <a:spcPts val="588"/>
              </a:spcBef>
              <a:spcAft>
                <a:spcPts val="0"/>
              </a:spcAft>
              <a:buClrTx/>
              <a:buSzTx/>
              <a:buFontTx/>
              <a:buNone/>
              <a:tabLst/>
              <a:defRPr/>
            </a:pPr>
            <a:r>
              <a:rPr kumimoji="0" lang="en-US" sz="1765" b="0" i="0" u="none" strike="noStrike" kern="1200" cap="none" spc="0" normalizeH="0" baseline="0" noProof="0">
                <a:ln>
                  <a:noFill/>
                </a:ln>
                <a:solidFill>
                  <a:srgbClr val="282828"/>
                </a:solidFill>
                <a:effectLst/>
                <a:uLnTx/>
                <a:uFillTx/>
                <a:latin typeface="Segoe UI Semibold"/>
                <a:ea typeface="+mj-ea"/>
                <a:cs typeface="+mj-cs"/>
              </a:rPr>
              <a:t>Dependencies </a:t>
            </a:r>
            <a:endParaRPr kumimoji="0" lang="en-US" sz="1765" b="0" i="0" u="none" strike="noStrike" kern="1200" cap="none" spc="0" normalizeH="0" baseline="0" noProof="0">
              <a:ln>
                <a:noFill/>
              </a:ln>
              <a:solidFill>
                <a:srgbClr val="282828"/>
              </a:solidFill>
              <a:effectLst/>
              <a:uLnTx/>
              <a:uFillTx/>
              <a:latin typeface="Segoe UI"/>
              <a:ea typeface="+mj-ea"/>
              <a:cs typeface="+mj-cs"/>
            </a:endParaRPr>
          </a:p>
          <a:p>
            <a:pPr marL="507330" marR="0" lvl="0" indent="-342370" algn="l" defTabSz="896386" rtl="0" eaLnBrk="1" fontAlgn="auto" latinLnBrk="0" hangingPunct="1">
              <a:lnSpc>
                <a:spcPct val="100000"/>
              </a:lnSpc>
              <a:spcBef>
                <a:spcPts val="588"/>
              </a:spcBef>
              <a:spcAft>
                <a:spcPts val="0"/>
              </a:spcAft>
              <a:buClrTx/>
              <a:buSzTx/>
              <a:buFont typeface="Arial" panose="020B0604020202020204" pitchFamily="34" charset="0"/>
              <a:buChar char="•"/>
              <a:tabLst/>
              <a:defRPr/>
            </a:pPr>
            <a:r>
              <a:rPr kumimoji="0" lang="en-US" sz="1568" b="0" i="0" u="none" strike="noStrike" kern="1200" cap="none" spc="0" normalizeH="0" baseline="0" noProof="0">
                <a:ln>
                  <a:noFill/>
                </a:ln>
                <a:solidFill>
                  <a:srgbClr val="282828"/>
                </a:solidFill>
                <a:effectLst/>
                <a:uLnTx/>
                <a:uFillTx/>
                <a:latin typeface="Segoe UI"/>
                <a:ea typeface="+mj-ea"/>
                <a:cs typeface="+mj-cs"/>
              </a:rPr>
              <a:t>On prem AD integration </a:t>
            </a:r>
          </a:p>
          <a:p>
            <a:pPr marL="507330" marR="0" lvl="0" indent="-342370" algn="l" defTabSz="896386" rtl="0" eaLnBrk="1" fontAlgn="auto" latinLnBrk="0" hangingPunct="1">
              <a:lnSpc>
                <a:spcPct val="100000"/>
              </a:lnSpc>
              <a:spcBef>
                <a:spcPts val="588"/>
              </a:spcBef>
              <a:spcAft>
                <a:spcPts val="0"/>
              </a:spcAft>
              <a:buClrTx/>
              <a:buSzTx/>
              <a:buFont typeface="Arial" panose="020B0604020202020204" pitchFamily="34" charset="0"/>
              <a:buChar char="•"/>
              <a:tabLst/>
              <a:defRPr/>
            </a:pPr>
            <a:r>
              <a:rPr kumimoji="0" lang="en-US" sz="1568" b="0" i="0" u="none" strike="noStrike" kern="1200" cap="none" spc="0" normalizeH="0" baseline="0" noProof="0">
                <a:ln>
                  <a:noFill/>
                </a:ln>
                <a:solidFill>
                  <a:srgbClr val="282828"/>
                </a:solidFill>
                <a:effectLst/>
                <a:uLnTx/>
                <a:uFillTx/>
                <a:latin typeface="Segoe UI"/>
                <a:ea typeface="+mj-ea"/>
                <a:cs typeface="+mj-cs"/>
              </a:rPr>
              <a:t>Premium Files rollout (overlap in hero regions)</a:t>
            </a:r>
          </a:p>
          <a:p>
            <a:pPr marL="507330" marR="0" lvl="0" indent="-342370" algn="l" defTabSz="896386" rtl="0" eaLnBrk="1" fontAlgn="auto" latinLnBrk="0" hangingPunct="1">
              <a:lnSpc>
                <a:spcPct val="100000"/>
              </a:lnSpc>
              <a:spcBef>
                <a:spcPts val="588"/>
              </a:spcBef>
              <a:spcAft>
                <a:spcPts val="0"/>
              </a:spcAft>
              <a:buClrTx/>
              <a:buSzTx/>
              <a:buFont typeface="Wingdings" panose="05000000000000000000" pitchFamily="2" charset="2"/>
              <a:buChar char="ü"/>
              <a:tabLst/>
              <a:defRPr/>
            </a:pPr>
            <a:r>
              <a:rPr kumimoji="0" lang="en-US" sz="1568" b="0" i="0" u="none" strike="noStrike" kern="1200" cap="none" spc="0" normalizeH="0" baseline="0" noProof="0">
                <a:ln>
                  <a:noFill/>
                </a:ln>
                <a:solidFill>
                  <a:srgbClr val="282828"/>
                </a:solidFill>
                <a:effectLst/>
                <a:uLnTx/>
                <a:uFillTx/>
                <a:latin typeface="Segoe UI"/>
                <a:ea typeface="+mj-ea"/>
                <a:cs typeface="+mj-cs"/>
              </a:rPr>
              <a:t>AADS integration</a:t>
            </a:r>
          </a:p>
        </p:txBody>
      </p:sp>
      <p:grpSp>
        <p:nvGrpSpPr>
          <p:cNvPr id="812" name="Group 811">
            <a:extLst>
              <a:ext uri="{FF2B5EF4-FFF2-40B4-BE49-F238E27FC236}">
                <a16:creationId xmlns:a16="http://schemas.microsoft.com/office/drawing/2014/main" id="{E378942A-8429-414B-A6A3-2381BFD2106B}"/>
              </a:ext>
            </a:extLst>
          </p:cNvPr>
          <p:cNvGrpSpPr/>
          <p:nvPr/>
        </p:nvGrpSpPr>
        <p:grpSpPr>
          <a:xfrm>
            <a:off x="475823" y="1213835"/>
            <a:ext cx="5238886" cy="2403207"/>
            <a:chOff x="485363" y="1237678"/>
            <a:chExt cx="5343937" cy="2451396"/>
          </a:xfrm>
        </p:grpSpPr>
        <p:sp>
          <p:nvSpPr>
            <p:cNvPr id="104" name="Rectangle 103">
              <a:extLst>
                <a:ext uri="{FF2B5EF4-FFF2-40B4-BE49-F238E27FC236}">
                  <a16:creationId xmlns:a16="http://schemas.microsoft.com/office/drawing/2014/main" id="{C75774B4-5032-445B-8836-422EBD78DD5F}"/>
                </a:ext>
              </a:extLst>
            </p:cNvPr>
            <p:cNvSpPr/>
            <p:nvPr/>
          </p:nvSpPr>
          <p:spPr>
            <a:xfrm>
              <a:off x="485363" y="1237678"/>
              <a:ext cx="5343937" cy="2451396"/>
            </a:xfrm>
            <a:prstGeom prst="rect">
              <a:avLst/>
            </a:prstGeom>
            <a:solidFill>
              <a:schemeClr val="bg1">
                <a:lumMod val="95000"/>
              </a:schemeClr>
            </a:solidFill>
            <a:ln w="6350" cap="flat" cmpd="sng" algn="ctr">
              <a:solidFill>
                <a:schemeClr val="bg1">
                  <a:lumMod val="75000"/>
                </a:schemeClr>
              </a:solidFill>
              <a:prstDash val="solid"/>
            </a:ln>
            <a:effectLst/>
          </p:spPr>
          <p:txBody>
            <a:bodyPr tIns="89642" bIns="89642" rtlCol="0" anchor="t"/>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282828"/>
                  </a:solidFill>
                  <a:effectLst/>
                  <a:uLnTx/>
                  <a:uFillTx/>
                  <a:latin typeface="Segoe UI Semibold"/>
                  <a:ea typeface="+mn-ea"/>
                  <a:cs typeface="+mn-cs"/>
                </a:rPr>
                <a:t>Classic VDI VM</a:t>
              </a:r>
            </a:p>
          </p:txBody>
        </p:sp>
        <p:sp>
          <p:nvSpPr>
            <p:cNvPr id="109" name="TextBox 108">
              <a:extLst>
                <a:ext uri="{FF2B5EF4-FFF2-40B4-BE49-F238E27FC236}">
                  <a16:creationId xmlns:a16="http://schemas.microsoft.com/office/drawing/2014/main" id="{2D3DC37A-1086-46C3-A0EB-3044A9202C40}"/>
                </a:ext>
              </a:extLst>
            </p:cNvPr>
            <p:cNvSpPr txBox="1"/>
            <p:nvPr/>
          </p:nvSpPr>
          <p:spPr>
            <a:xfrm>
              <a:off x="932273" y="1539695"/>
              <a:ext cx="431945" cy="286307"/>
            </a:xfrm>
            <a:prstGeom prst="rect">
              <a:avLst/>
            </a:prstGeom>
            <a:noFill/>
          </p:spPr>
          <p:txBody>
            <a:bodyPr wrap="none"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029" b="0" i="0" u="none" strike="noStrike" kern="0" cap="none" spc="0" normalizeH="0" baseline="0" noProof="0">
                  <a:ln>
                    <a:noFill/>
                  </a:ln>
                  <a:solidFill>
                    <a:srgbClr val="282828"/>
                  </a:solidFill>
                  <a:effectLst/>
                  <a:uLnTx/>
                  <a:uFillTx/>
                  <a:latin typeface="Segoe UI"/>
                  <a:ea typeface="+mn-ea"/>
                  <a:cs typeface="+mn-cs"/>
                </a:rPr>
                <a:t>VM</a:t>
              </a:r>
            </a:p>
          </p:txBody>
        </p:sp>
        <p:cxnSp>
          <p:nvCxnSpPr>
            <p:cNvPr id="111" name="Straight Arrow Connector 110">
              <a:extLst>
                <a:ext uri="{FF2B5EF4-FFF2-40B4-BE49-F238E27FC236}">
                  <a16:creationId xmlns:a16="http://schemas.microsoft.com/office/drawing/2014/main" id="{715FAC59-8E5C-4AF1-A3A4-0F537B1ABB7F}"/>
                </a:ext>
              </a:extLst>
            </p:cNvPr>
            <p:cNvCxnSpPr>
              <a:cxnSpLocks/>
            </p:cNvCxnSpPr>
            <p:nvPr/>
          </p:nvCxnSpPr>
          <p:spPr>
            <a:xfrm>
              <a:off x="1148245" y="2308118"/>
              <a:ext cx="0" cy="304769"/>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119" name="TextBox 118">
              <a:extLst>
                <a:ext uri="{FF2B5EF4-FFF2-40B4-BE49-F238E27FC236}">
                  <a16:creationId xmlns:a16="http://schemas.microsoft.com/office/drawing/2014/main" id="{C9C96109-C5DE-47B4-A702-9E3B929DD15B}"/>
                </a:ext>
              </a:extLst>
            </p:cNvPr>
            <p:cNvSpPr txBox="1"/>
            <p:nvPr/>
          </p:nvSpPr>
          <p:spPr>
            <a:xfrm>
              <a:off x="505691" y="3131908"/>
              <a:ext cx="1285108" cy="286307"/>
            </a:xfrm>
            <a:prstGeom prst="rect">
              <a:avLst/>
            </a:prstGeom>
            <a:noFill/>
          </p:spPr>
          <p:txBody>
            <a:bodyPr wrap="square"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029" b="0" i="0" u="none" strike="noStrike" kern="0" cap="none" spc="0" normalizeH="0" baseline="0" noProof="0">
                  <a:ln>
                    <a:noFill/>
                  </a:ln>
                  <a:solidFill>
                    <a:srgbClr val="282828"/>
                  </a:solidFill>
                  <a:effectLst/>
                  <a:uLnTx/>
                  <a:uFillTx/>
                  <a:latin typeface="Segoe UI"/>
                  <a:ea typeface="+mn-ea"/>
                  <a:cs typeface="+mn-cs"/>
                </a:rPr>
                <a:t>Temporary Disk</a:t>
              </a:r>
            </a:p>
          </p:txBody>
        </p:sp>
        <p:cxnSp>
          <p:nvCxnSpPr>
            <p:cNvPr id="122" name="Straight Arrow Connector 121">
              <a:extLst>
                <a:ext uri="{FF2B5EF4-FFF2-40B4-BE49-F238E27FC236}">
                  <a16:creationId xmlns:a16="http://schemas.microsoft.com/office/drawing/2014/main" id="{0C37C11D-9CBB-4601-87A3-E0D5539F1786}"/>
                </a:ext>
              </a:extLst>
            </p:cNvPr>
            <p:cNvCxnSpPr>
              <a:cxnSpLocks/>
            </p:cNvCxnSpPr>
            <p:nvPr/>
          </p:nvCxnSpPr>
          <p:spPr>
            <a:xfrm>
              <a:off x="1480429" y="2044028"/>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124" name="TextBox 123">
              <a:extLst>
                <a:ext uri="{FF2B5EF4-FFF2-40B4-BE49-F238E27FC236}">
                  <a16:creationId xmlns:a16="http://schemas.microsoft.com/office/drawing/2014/main" id="{FA890F56-B11F-4E1E-A96B-8FB6CD83A638}"/>
                </a:ext>
              </a:extLst>
            </p:cNvPr>
            <p:cNvSpPr txBox="1"/>
            <p:nvPr/>
          </p:nvSpPr>
          <p:spPr>
            <a:xfrm>
              <a:off x="2032960" y="3131908"/>
              <a:ext cx="924640" cy="286307"/>
            </a:xfrm>
            <a:prstGeom prst="rect">
              <a:avLst/>
            </a:prstGeom>
            <a:noFill/>
          </p:spPr>
          <p:txBody>
            <a:bodyPr wrap="square"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029" b="0" i="0" u="none" strike="noStrike" kern="0" cap="none" spc="0" normalizeH="0" baseline="0" noProof="0">
                  <a:ln>
                    <a:noFill/>
                  </a:ln>
                  <a:solidFill>
                    <a:srgbClr val="282828"/>
                  </a:solidFill>
                  <a:effectLst/>
                  <a:uLnTx/>
                  <a:uFillTx/>
                  <a:latin typeface="Segoe UI"/>
                  <a:ea typeface="+mn-ea"/>
                  <a:cs typeface="+mn-cs"/>
                </a:rPr>
                <a:t>Data Disks</a:t>
              </a:r>
            </a:p>
          </p:txBody>
        </p:sp>
        <p:sp>
          <p:nvSpPr>
            <p:cNvPr id="135" name="Rectangle 134">
              <a:extLst>
                <a:ext uri="{FF2B5EF4-FFF2-40B4-BE49-F238E27FC236}">
                  <a16:creationId xmlns:a16="http://schemas.microsoft.com/office/drawing/2014/main" id="{AAB8737A-1F11-403C-B9DF-7F4E472219AA}"/>
                </a:ext>
              </a:extLst>
            </p:cNvPr>
            <p:cNvSpPr/>
            <p:nvPr/>
          </p:nvSpPr>
          <p:spPr>
            <a:xfrm>
              <a:off x="1943101" y="2473187"/>
              <a:ext cx="1104358" cy="943832"/>
            </a:xfrm>
            <a:prstGeom prst="rect">
              <a:avLst/>
            </a:prstGeom>
            <a:noFill/>
            <a:ln w="6350" cap="flat" cmpd="sng" algn="ctr">
              <a:solidFill>
                <a:schemeClr val="bg1">
                  <a:lumMod val="75000"/>
                </a:schemeClr>
              </a:solidFill>
              <a:prstDash val="solid"/>
            </a:ln>
            <a:effectLst/>
          </p:spPr>
          <p:txBody>
            <a:bodyPr tIns="89642" bIns="89642" rtlCol="0" anchor="t"/>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latin typeface="Segoe UI"/>
                <a:ea typeface="+mn-ea"/>
                <a:cs typeface="+mn-cs"/>
              </a:endParaRPr>
            </a:p>
          </p:txBody>
        </p:sp>
        <p:cxnSp>
          <p:nvCxnSpPr>
            <p:cNvPr id="136" name="Straight Arrow Connector 135">
              <a:extLst>
                <a:ext uri="{FF2B5EF4-FFF2-40B4-BE49-F238E27FC236}">
                  <a16:creationId xmlns:a16="http://schemas.microsoft.com/office/drawing/2014/main" id="{1D845A41-34B6-4D65-9E68-061D36D3D945}"/>
                </a:ext>
              </a:extLst>
            </p:cNvPr>
            <p:cNvCxnSpPr>
              <a:cxnSpLocks/>
            </p:cNvCxnSpPr>
            <p:nvPr/>
          </p:nvCxnSpPr>
          <p:spPr>
            <a:xfrm>
              <a:off x="1480429" y="2206562"/>
              <a:ext cx="424571" cy="241225"/>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139" name="Straight Arrow Connector 138">
              <a:extLst>
                <a:ext uri="{FF2B5EF4-FFF2-40B4-BE49-F238E27FC236}">
                  <a16:creationId xmlns:a16="http://schemas.microsoft.com/office/drawing/2014/main" id="{218AA88A-D9D3-4862-AFD4-CE813DAAB1D4}"/>
                </a:ext>
              </a:extLst>
            </p:cNvPr>
            <p:cNvCxnSpPr>
              <a:cxnSpLocks/>
            </p:cNvCxnSpPr>
            <p:nvPr/>
          </p:nvCxnSpPr>
          <p:spPr>
            <a:xfrm>
              <a:off x="2782533" y="2044028"/>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140" name="TextBox 139">
              <a:extLst>
                <a:ext uri="{FF2B5EF4-FFF2-40B4-BE49-F238E27FC236}">
                  <a16:creationId xmlns:a16="http://schemas.microsoft.com/office/drawing/2014/main" id="{98CDDEC9-60D6-4521-B46C-BC1B80AB6EAF}"/>
                </a:ext>
              </a:extLst>
            </p:cNvPr>
            <p:cNvSpPr txBox="1"/>
            <p:nvPr/>
          </p:nvSpPr>
          <p:spPr>
            <a:xfrm>
              <a:off x="2133717" y="1539695"/>
              <a:ext cx="769926" cy="286307"/>
            </a:xfrm>
            <a:prstGeom prst="rect">
              <a:avLst/>
            </a:prstGeom>
            <a:noFill/>
          </p:spPr>
          <p:txBody>
            <a:bodyPr wrap="none"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029" b="0" i="0" u="none" strike="noStrike" kern="0" cap="none" spc="0" normalizeH="0" baseline="0" noProof="0">
                  <a:ln>
                    <a:noFill/>
                  </a:ln>
                  <a:solidFill>
                    <a:srgbClr val="282828"/>
                  </a:solidFill>
                  <a:effectLst/>
                  <a:uLnTx/>
                  <a:uFillTx/>
                  <a:latin typeface="Segoe UI"/>
                  <a:ea typeface="+mn-ea"/>
                  <a:cs typeface="+mn-cs"/>
                </a:rPr>
                <a:t>OS Disk</a:t>
              </a:r>
            </a:p>
          </p:txBody>
        </p:sp>
        <p:sp>
          <p:nvSpPr>
            <p:cNvPr id="141" name="Rectangle 140">
              <a:extLst>
                <a:ext uri="{FF2B5EF4-FFF2-40B4-BE49-F238E27FC236}">
                  <a16:creationId xmlns:a16="http://schemas.microsoft.com/office/drawing/2014/main" id="{7E7BAD9F-E8E3-43FC-965D-1C5724700F42}"/>
                </a:ext>
              </a:extLst>
            </p:cNvPr>
            <p:cNvSpPr/>
            <p:nvPr/>
          </p:nvSpPr>
          <p:spPr>
            <a:xfrm>
              <a:off x="3692874" y="1768337"/>
              <a:ext cx="1920525" cy="1648678"/>
            </a:xfrm>
            <a:prstGeom prst="rect">
              <a:avLst/>
            </a:prstGeom>
            <a:noFill/>
            <a:ln w="6350" cap="flat" cmpd="sng" algn="ctr">
              <a:solidFill>
                <a:schemeClr val="bg1">
                  <a:lumMod val="75000"/>
                </a:schemeClr>
              </a:solidFill>
              <a:prstDash val="solid"/>
            </a:ln>
            <a:effectLst/>
          </p:spPr>
          <p:txBody>
            <a:bodyPr tIns="89642" bIns="89642" rtlCol="0" anchor="t"/>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latin typeface="Segoe UI"/>
                <a:ea typeface="+mn-ea"/>
                <a:cs typeface="+mn-cs"/>
              </a:endParaRPr>
            </a:p>
          </p:txBody>
        </p:sp>
        <p:sp>
          <p:nvSpPr>
            <p:cNvPr id="281" name="TextBox 280">
              <a:extLst>
                <a:ext uri="{FF2B5EF4-FFF2-40B4-BE49-F238E27FC236}">
                  <a16:creationId xmlns:a16="http://schemas.microsoft.com/office/drawing/2014/main" id="{3590EEC5-EF62-47B6-806E-2ECD573D28CD}"/>
                </a:ext>
              </a:extLst>
            </p:cNvPr>
            <p:cNvSpPr txBox="1"/>
            <p:nvPr/>
          </p:nvSpPr>
          <p:spPr>
            <a:xfrm>
              <a:off x="3972099" y="3417019"/>
              <a:ext cx="1362074" cy="250434"/>
            </a:xfrm>
            <a:prstGeom prst="rect">
              <a:avLst/>
            </a:prstGeom>
            <a:noFill/>
          </p:spPr>
          <p:txBody>
            <a:bodyPr wrap="square"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029" b="0" i="0" u="none" strike="noStrike" kern="0" cap="none" spc="0" normalizeH="0" baseline="0" noProof="0">
                  <a:ln>
                    <a:noFill/>
                  </a:ln>
                  <a:solidFill>
                    <a:srgbClr val="282828"/>
                  </a:solidFill>
                  <a:effectLst/>
                  <a:uLnTx/>
                  <a:uFillTx/>
                  <a:latin typeface="Segoe UI"/>
                  <a:ea typeface="+mn-ea"/>
                  <a:cs typeface="+mn-cs"/>
                </a:rPr>
                <a:t>Azure Storage</a:t>
              </a:r>
            </a:p>
          </p:txBody>
        </p:sp>
        <p:sp>
          <p:nvSpPr>
            <p:cNvPr id="282" name="TextBox 281">
              <a:extLst>
                <a:ext uri="{FF2B5EF4-FFF2-40B4-BE49-F238E27FC236}">
                  <a16:creationId xmlns:a16="http://schemas.microsoft.com/office/drawing/2014/main" id="{ACDC12A0-AE6E-4F87-B2B2-666E4ADB19EE}"/>
                </a:ext>
              </a:extLst>
            </p:cNvPr>
            <p:cNvSpPr txBox="1"/>
            <p:nvPr/>
          </p:nvSpPr>
          <p:spPr>
            <a:xfrm>
              <a:off x="4519375" y="1970448"/>
              <a:ext cx="1016822" cy="286307"/>
            </a:xfrm>
            <a:prstGeom prst="rect">
              <a:avLst/>
            </a:prstGeom>
            <a:noFill/>
          </p:spPr>
          <p:txBody>
            <a:bodyPr wrap="square"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029" b="0" i="0" u="none" strike="noStrike" kern="0" cap="none" spc="0" normalizeH="0" baseline="0" noProof="0">
                  <a:ln>
                    <a:noFill/>
                  </a:ln>
                  <a:solidFill>
                    <a:srgbClr val="282828"/>
                  </a:solidFill>
                  <a:effectLst/>
                  <a:uLnTx/>
                  <a:uFillTx/>
                  <a:latin typeface="Segoe UI"/>
                  <a:ea typeface="+mn-ea"/>
                  <a:cs typeface="+mn-cs"/>
                </a:rPr>
                <a:t>Page Blob</a:t>
              </a:r>
            </a:p>
          </p:txBody>
        </p:sp>
        <p:cxnSp>
          <p:nvCxnSpPr>
            <p:cNvPr id="285" name="Straight Arrow Connector 284">
              <a:extLst>
                <a:ext uri="{FF2B5EF4-FFF2-40B4-BE49-F238E27FC236}">
                  <a16:creationId xmlns:a16="http://schemas.microsoft.com/office/drawing/2014/main" id="{E3ACDB10-D8C4-46C5-A1BE-809F34FA334B}"/>
                </a:ext>
              </a:extLst>
            </p:cNvPr>
            <p:cNvCxnSpPr>
              <a:cxnSpLocks/>
            </p:cNvCxnSpPr>
            <p:nvPr/>
          </p:nvCxnSpPr>
          <p:spPr>
            <a:xfrm>
              <a:off x="2957600" y="2693715"/>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286" name="Straight Arrow Connector 285">
              <a:extLst>
                <a:ext uri="{FF2B5EF4-FFF2-40B4-BE49-F238E27FC236}">
                  <a16:creationId xmlns:a16="http://schemas.microsoft.com/office/drawing/2014/main" id="{2F3C4384-5DCD-4068-B783-88B9BC32E4D8}"/>
                </a:ext>
              </a:extLst>
            </p:cNvPr>
            <p:cNvCxnSpPr>
              <a:cxnSpLocks/>
            </p:cNvCxnSpPr>
            <p:nvPr/>
          </p:nvCxnSpPr>
          <p:spPr>
            <a:xfrm>
              <a:off x="2957600" y="2865165"/>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287" name="Straight Arrow Connector 286">
              <a:extLst>
                <a:ext uri="{FF2B5EF4-FFF2-40B4-BE49-F238E27FC236}">
                  <a16:creationId xmlns:a16="http://schemas.microsoft.com/office/drawing/2014/main" id="{1F73839D-5C46-4E5C-9B2B-93D91AA12BD5}"/>
                </a:ext>
              </a:extLst>
            </p:cNvPr>
            <p:cNvCxnSpPr>
              <a:cxnSpLocks/>
            </p:cNvCxnSpPr>
            <p:nvPr/>
          </p:nvCxnSpPr>
          <p:spPr>
            <a:xfrm>
              <a:off x="2957600" y="3036615"/>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718" name="network_3" title="Icon of a server connected to a network">
              <a:extLst>
                <a:ext uri="{FF2B5EF4-FFF2-40B4-BE49-F238E27FC236}">
                  <a16:creationId xmlns:a16="http://schemas.microsoft.com/office/drawing/2014/main" id="{32CCEEBE-61BC-48C5-9BC3-F40A45E75984}"/>
                </a:ext>
              </a:extLst>
            </p:cNvPr>
            <p:cNvSpPr>
              <a:spLocks noChangeAspect="1" noEditPoints="1"/>
            </p:cNvSpPr>
            <p:nvPr/>
          </p:nvSpPr>
          <p:spPr bwMode="auto">
            <a:xfrm>
              <a:off x="2242838" y="2591430"/>
              <a:ext cx="504884" cy="52393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282828"/>
                </a:solidFill>
                <a:effectLst/>
                <a:uLnTx/>
                <a:uFillTx/>
                <a:latin typeface="Segoe UI"/>
                <a:ea typeface="+mn-ea"/>
                <a:cs typeface="+mn-cs"/>
              </a:endParaRPr>
            </a:p>
          </p:txBody>
        </p:sp>
        <p:sp>
          <p:nvSpPr>
            <p:cNvPr id="723" name="desktop" title="a desktop PC">
              <a:extLst>
                <a:ext uri="{FF2B5EF4-FFF2-40B4-BE49-F238E27FC236}">
                  <a16:creationId xmlns:a16="http://schemas.microsoft.com/office/drawing/2014/main" id="{9D6A2A68-6B93-45DA-A63D-0194696B5486}"/>
                </a:ext>
              </a:extLst>
            </p:cNvPr>
            <p:cNvSpPr>
              <a:spLocks noChangeAspect="1" noEditPoints="1"/>
            </p:cNvSpPr>
            <p:nvPr/>
          </p:nvSpPr>
          <p:spPr bwMode="auto">
            <a:xfrm>
              <a:off x="928688" y="1841115"/>
              <a:ext cx="430490" cy="42346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725" name="Group 724">
              <a:extLst>
                <a:ext uri="{FF2B5EF4-FFF2-40B4-BE49-F238E27FC236}">
                  <a16:creationId xmlns:a16="http://schemas.microsoft.com/office/drawing/2014/main" id="{61D50C64-E915-40E9-B0E9-A851BF1B39E4}"/>
                </a:ext>
              </a:extLst>
            </p:cNvPr>
            <p:cNvGrpSpPr/>
            <p:nvPr/>
          </p:nvGrpSpPr>
          <p:grpSpPr>
            <a:xfrm>
              <a:off x="2251837" y="1809544"/>
              <a:ext cx="431182" cy="431182"/>
              <a:chOff x="2412526" y="3500120"/>
              <a:chExt cx="365672" cy="365760"/>
            </a:xfrm>
          </p:grpSpPr>
          <p:sp>
            <p:nvSpPr>
              <p:cNvPr id="726" name="StorageOptical_E958" title="Icon of a hard disk">
                <a:extLst>
                  <a:ext uri="{FF2B5EF4-FFF2-40B4-BE49-F238E27FC236}">
                    <a16:creationId xmlns:a16="http://schemas.microsoft.com/office/drawing/2014/main" id="{45961B77-AAE3-4E8F-B6ED-3BEC06451EC6}"/>
                  </a:ext>
                </a:extLst>
              </p:cNvPr>
              <p:cNvSpPr>
                <a:spLocks noChangeAspect="1" noEditPoints="1"/>
              </p:cNvSpPr>
              <p:nvPr/>
            </p:nvSpPr>
            <p:spPr bwMode="auto">
              <a:xfrm>
                <a:off x="2412526" y="3500120"/>
                <a:ext cx="365672" cy="365760"/>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282828"/>
                  </a:solidFill>
                  <a:effectLst/>
                  <a:uLnTx/>
                  <a:uFillTx/>
                  <a:latin typeface="Segoe UI"/>
                  <a:ea typeface="+mn-ea"/>
                  <a:cs typeface="+mn-cs"/>
                </a:endParaRPr>
              </a:p>
            </p:txBody>
          </p:sp>
          <p:cxnSp>
            <p:nvCxnSpPr>
              <p:cNvPr id="727" name="Straight Connector 726">
                <a:extLst>
                  <a:ext uri="{FF2B5EF4-FFF2-40B4-BE49-F238E27FC236}">
                    <a16:creationId xmlns:a16="http://schemas.microsoft.com/office/drawing/2014/main" id="{5CAD05EC-BF5C-4588-AE89-E326E9C32E49}"/>
                  </a:ext>
                </a:extLst>
              </p:cNvPr>
              <p:cNvCxnSpPr>
                <a:cxnSpLocks/>
              </p:cNvCxnSpPr>
              <p:nvPr/>
            </p:nvCxnSpPr>
            <p:spPr>
              <a:xfrm flipH="1">
                <a:off x="2640330" y="3577590"/>
                <a:ext cx="55245" cy="5715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8" name="Straight Connector 727">
                <a:extLst>
                  <a:ext uri="{FF2B5EF4-FFF2-40B4-BE49-F238E27FC236}">
                    <a16:creationId xmlns:a16="http://schemas.microsoft.com/office/drawing/2014/main" id="{9AC00741-0C76-442B-9541-3F3B49839A1F}"/>
                  </a:ext>
                </a:extLst>
              </p:cNvPr>
              <p:cNvCxnSpPr>
                <a:cxnSpLocks/>
              </p:cNvCxnSpPr>
              <p:nvPr/>
            </p:nvCxnSpPr>
            <p:spPr>
              <a:xfrm flipH="1">
                <a:off x="2492138" y="3728085"/>
                <a:ext cx="55245" cy="5715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29" name="Oval 728">
                <a:extLst>
                  <a:ext uri="{FF2B5EF4-FFF2-40B4-BE49-F238E27FC236}">
                    <a16:creationId xmlns:a16="http://schemas.microsoft.com/office/drawing/2014/main" id="{52791E15-8566-41EE-80A5-4457851320D8}"/>
                  </a:ext>
                </a:extLst>
              </p:cNvPr>
              <p:cNvSpPr/>
              <p:nvPr/>
            </p:nvSpPr>
            <p:spPr bwMode="auto">
              <a:xfrm>
                <a:off x="2525629" y="3613267"/>
                <a:ext cx="139466" cy="139466"/>
              </a:xfrm>
              <a:prstGeom prst="ellips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31" name="chip" title="Icon of a computer chip">
              <a:extLst>
                <a:ext uri="{FF2B5EF4-FFF2-40B4-BE49-F238E27FC236}">
                  <a16:creationId xmlns:a16="http://schemas.microsoft.com/office/drawing/2014/main" id="{EBBE83E6-585A-4D1D-B78B-4EA3BA3F6C05}"/>
                </a:ext>
              </a:extLst>
            </p:cNvPr>
            <p:cNvSpPr>
              <a:spLocks noChangeAspect="1" noEditPoints="1"/>
            </p:cNvSpPr>
            <p:nvPr/>
          </p:nvSpPr>
          <p:spPr bwMode="auto">
            <a:xfrm>
              <a:off x="3875546" y="1932641"/>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2" name="chip" title="Icon of a computer chip">
              <a:extLst>
                <a:ext uri="{FF2B5EF4-FFF2-40B4-BE49-F238E27FC236}">
                  <a16:creationId xmlns:a16="http://schemas.microsoft.com/office/drawing/2014/main" id="{7F65B23A-2468-49A7-A23A-4B9B6B7B2CC8}"/>
                </a:ext>
              </a:extLst>
            </p:cNvPr>
            <p:cNvSpPr>
              <a:spLocks noChangeAspect="1" noEditPoints="1"/>
            </p:cNvSpPr>
            <p:nvPr/>
          </p:nvSpPr>
          <p:spPr bwMode="auto">
            <a:xfrm>
              <a:off x="3913646" y="2708929"/>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2" name="chip" title="Icon of a computer chip">
              <a:extLst>
                <a:ext uri="{FF2B5EF4-FFF2-40B4-BE49-F238E27FC236}">
                  <a16:creationId xmlns:a16="http://schemas.microsoft.com/office/drawing/2014/main" id="{19E3C17F-529B-4392-AE48-B9F28C3C862B}"/>
                </a:ext>
              </a:extLst>
            </p:cNvPr>
            <p:cNvSpPr>
              <a:spLocks noChangeAspect="1" noEditPoints="1"/>
            </p:cNvSpPr>
            <p:nvPr/>
          </p:nvSpPr>
          <p:spPr bwMode="auto">
            <a:xfrm>
              <a:off x="4475322" y="2708929"/>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3" name="chip" title="Icon of a computer chip">
              <a:extLst>
                <a:ext uri="{FF2B5EF4-FFF2-40B4-BE49-F238E27FC236}">
                  <a16:creationId xmlns:a16="http://schemas.microsoft.com/office/drawing/2014/main" id="{7A9D06D7-E0A5-437E-8876-008F38EA4F48}"/>
                </a:ext>
              </a:extLst>
            </p:cNvPr>
            <p:cNvSpPr>
              <a:spLocks noChangeAspect="1" noEditPoints="1"/>
            </p:cNvSpPr>
            <p:nvPr/>
          </p:nvSpPr>
          <p:spPr bwMode="auto">
            <a:xfrm>
              <a:off x="5048546" y="2708929"/>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8" name="StorageOptical_E958" title="Icon of a hard disk">
              <a:extLst>
                <a:ext uri="{FF2B5EF4-FFF2-40B4-BE49-F238E27FC236}">
                  <a16:creationId xmlns:a16="http://schemas.microsoft.com/office/drawing/2014/main" id="{E87516CB-0CA1-467C-93DF-50570C42090F}"/>
                </a:ext>
              </a:extLst>
            </p:cNvPr>
            <p:cNvSpPr>
              <a:spLocks noChangeAspect="1" noEditPoints="1"/>
            </p:cNvSpPr>
            <p:nvPr/>
          </p:nvSpPr>
          <p:spPr bwMode="auto">
            <a:xfrm>
              <a:off x="904417" y="2666759"/>
              <a:ext cx="469212" cy="469324"/>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813" name="Group 812">
            <a:extLst>
              <a:ext uri="{FF2B5EF4-FFF2-40B4-BE49-F238E27FC236}">
                <a16:creationId xmlns:a16="http://schemas.microsoft.com/office/drawing/2014/main" id="{CA74F535-94F2-4170-B411-6CC3F70B1347}"/>
              </a:ext>
            </a:extLst>
          </p:cNvPr>
          <p:cNvGrpSpPr/>
          <p:nvPr/>
        </p:nvGrpSpPr>
        <p:grpSpPr>
          <a:xfrm>
            <a:off x="6405748" y="1213835"/>
            <a:ext cx="5356717" cy="3383381"/>
            <a:chOff x="6534196" y="1237678"/>
            <a:chExt cx="5464130" cy="3451225"/>
          </a:xfrm>
        </p:grpSpPr>
        <p:sp>
          <p:nvSpPr>
            <p:cNvPr id="107" name="Rectangle 106">
              <a:extLst>
                <a:ext uri="{FF2B5EF4-FFF2-40B4-BE49-F238E27FC236}">
                  <a16:creationId xmlns:a16="http://schemas.microsoft.com/office/drawing/2014/main" id="{2674C1AF-29FF-4B65-AE8F-801F76C52AB0}"/>
                </a:ext>
              </a:extLst>
            </p:cNvPr>
            <p:cNvSpPr/>
            <p:nvPr/>
          </p:nvSpPr>
          <p:spPr>
            <a:xfrm>
              <a:off x="6534196" y="1237678"/>
              <a:ext cx="5464130" cy="3451225"/>
            </a:xfrm>
            <a:prstGeom prst="rect">
              <a:avLst/>
            </a:prstGeom>
            <a:solidFill>
              <a:schemeClr val="bg1">
                <a:lumMod val="95000"/>
              </a:schemeClr>
            </a:solidFill>
            <a:ln w="6350" cap="flat" cmpd="sng" algn="ctr">
              <a:solidFill>
                <a:schemeClr val="bg1">
                  <a:lumMod val="75000"/>
                </a:schemeClr>
              </a:solidFill>
              <a:prstDash val="solid"/>
            </a:ln>
            <a:effectLst/>
          </p:spPr>
          <p:txBody>
            <a:bodyPr tIns="89642" bIns="89642" rtlCol="0" anchor="t"/>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282828"/>
                  </a:solidFill>
                  <a:effectLst/>
                  <a:uLnTx/>
                  <a:uFillTx/>
                  <a:latin typeface="Segoe UI Semibold"/>
                  <a:ea typeface="+mn-ea"/>
                  <a:cs typeface="+mn-cs"/>
                </a:rPr>
                <a:t>VM with </a:t>
              </a:r>
              <a:r>
                <a:rPr kumimoji="0" lang="en-US" sz="1372" b="0" i="0" u="none" strike="noStrike" kern="0" cap="none" spc="0" normalizeH="0" baseline="0" noProof="0" err="1">
                  <a:ln>
                    <a:noFill/>
                  </a:ln>
                  <a:solidFill>
                    <a:srgbClr val="282828"/>
                  </a:solidFill>
                  <a:effectLst/>
                  <a:uLnTx/>
                  <a:uFillTx/>
                  <a:latin typeface="Segoe UI Semibold"/>
                  <a:ea typeface="+mn-ea"/>
                  <a:cs typeface="+mn-cs"/>
                </a:rPr>
                <a:t>FSLogix</a:t>
              </a:r>
              <a:r>
                <a:rPr kumimoji="0" lang="en-US" sz="1372" b="0" i="0" u="none" strike="noStrike" kern="0" cap="none" spc="0" normalizeH="0" baseline="0" noProof="0">
                  <a:ln>
                    <a:noFill/>
                  </a:ln>
                  <a:solidFill>
                    <a:srgbClr val="282828"/>
                  </a:solidFill>
                  <a:effectLst/>
                  <a:uLnTx/>
                  <a:uFillTx/>
                  <a:latin typeface="Segoe UI Semibold"/>
                  <a:ea typeface="+mn-ea"/>
                  <a:cs typeface="+mn-cs"/>
                </a:rPr>
                <a:t> profile</a:t>
              </a:r>
            </a:p>
          </p:txBody>
        </p:sp>
        <p:sp>
          <p:nvSpPr>
            <p:cNvPr id="291" name="TextBox 290">
              <a:extLst>
                <a:ext uri="{FF2B5EF4-FFF2-40B4-BE49-F238E27FC236}">
                  <a16:creationId xmlns:a16="http://schemas.microsoft.com/office/drawing/2014/main" id="{0F07A76F-7F80-4890-9B93-23390D239FCB}"/>
                </a:ext>
              </a:extLst>
            </p:cNvPr>
            <p:cNvSpPr txBox="1"/>
            <p:nvPr/>
          </p:nvSpPr>
          <p:spPr>
            <a:xfrm>
              <a:off x="6609728" y="4335520"/>
              <a:ext cx="1285108" cy="286307"/>
            </a:xfrm>
            <a:prstGeom prst="rect">
              <a:avLst/>
            </a:prstGeom>
            <a:noFill/>
          </p:spPr>
          <p:txBody>
            <a:bodyPr wrap="square"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029" b="0" i="0" u="none" strike="noStrike" kern="0" cap="none" spc="0" normalizeH="0" baseline="0" noProof="0">
                  <a:ln>
                    <a:noFill/>
                  </a:ln>
                  <a:solidFill>
                    <a:srgbClr val="282828"/>
                  </a:solidFill>
                  <a:effectLst/>
                  <a:uLnTx/>
                  <a:uFillTx/>
                  <a:latin typeface="Segoe UI"/>
                  <a:ea typeface="+mn-ea"/>
                  <a:cs typeface="+mn-cs"/>
                </a:rPr>
                <a:t>Temporary Disk</a:t>
              </a:r>
            </a:p>
          </p:txBody>
        </p:sp>
        <p:cxnSp>
          <p:nvCxnSpPr>
            <p:cNvPr id="295" name="Straight Arrow Connector 294">
              <a:extLst>
                <a:ext uri="{FF2B5EF4-FFF2-40B4-BE49-F238E27FC236}">
                  <a16:creationId xmlns:a16="http://schemas.microsoft.com/office/drawing/2014/main" id="{670F1880-6EA6-4CE1-A633-F3B562830E39}"/>
                </a:ext>
              </a:extLst>
            </p:cNvPr>
            <p:cNvCxnSpPr>
              <a:cxnSpLocks/>
            </p:cNvCxnSpPr>
            <p:nvPr/>
          </p:nvCxnSpPr>
          <p:spPr>
            <a:xfrm>
              <a:off x="7252282" y="3468874"/>
              <a:ext cx="0" cy="304769"/>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296" name="TextBox 295">
              <a:extLst>
                <a:ext uri="{FF2B5EF4-FFF2-40B4-BE49-F238E27FC236}">
                  <a16:creationId xmlns:a16="http://schemas.microsoft.com/office/drawing/2014/main" id="{34B0C00C-0070-41B0-84A8-E261A0E1E510}"/>
                </a:ext>
              </a:extLst>
            </p:cNvPr>
            <p:cNvSpPr txBox="1"/>
            <p:nvPr/>
          </p:nvSpPr>
          <p:spPr>
            <a:xfrm>
              <a:off x="8141464" y="4271928"/>
              <a:ext cx="924640" cy="286307"/>
            </a:xfrm>
            <a:prstGeom prst="rect">
              <a:avLst/>
            </a:prstGeom>
            <a:noFill/>
          </p:spPr>
          <p:txBody>
            <a:bodyPr wrap="square"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029" b="0" i="0" u="none" strike="noStrike" kern="0" cap="none" spc="0" normalizeH="0" baseline="0" noProof="0">
                  <a:ln>
                    <a:noFill/>
                  </a:ln>
                  <a:solidFill>
                    <a:srgbClr val="282828"/>
                  </a:solidFill>
                  <a:effectLst/>
                  <a:uLnTx/>
                  <a:uFillTx/>
                  <a:latin typeface="Segoe UI"/>
                  <a:ea typeface="+mn-ea"/>
                  <a:cs typeface="+mn-cs"/>
                </a:rPr>
                <a:t>Data Disks</a:t>
              </a:r>
            </a:p>
          </p:txBody>
        </p:sp>
        <p:sp>
          <p:nvSpPr>
            <p:cNvPr id="305" name="Rectangle 304">
              <a:extLst>
                <a:ext uri="{FF2B5EF4-FFF2-40B4-BE49-F238E27FC236}">
                  <a16:creationId xmlns:a16="http://schemas.microsoft.com/office/drawing/2014/main" id="{156FCA41-6AD2-435E-8459-7230DBA0D331}"/>
                </a:ext>
              </a:extLst>
            </p:cNvPr>
            <p:cNvSpPr/>
            <p:nvPr/>
          </p:nvSpPr>
          <p:spPr>
            <a:xfrm>
              <a:off x="8051605" y="3613207"/>
              <a:ext cx="1104358" cy="943832"/>
            </a:xfrm>
            <a:prstGeom prst="rect">
              <a:avLst/>
            </a:prstGeom>
            <a:noFill/>
            <a:ln w="6350" cap="flat" cmpd="sng" algn="ctr">
              <a:solidFill>
                <a:schemeClr val="bg1">
                  <a:lumMod val="75000"/>
                </a:schemeClr>
              </a:solidFill>
              <a:prstDash val="solid"/>
            </a:ln>
            <a:effectLst/>
          </p:spPr>
          <p:txBody>
            <a:bodyPr tIns="89642" bIns="89642" rtlCol="0" anchor="t"/>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latin typeface="Segoe UI"/>
                <a:ea typeface="+mn-ea"/>
                <a:cs typeface="+mn-cs"/>
              </a:endParaRPr>
            </a:p>
          </p:txBody>
        </p:sp>
        <p:cxnSp>
          <p:nvCxnSpPr>
            <p:cNvPr id="306" name="Straight Arrow Connector 305">
              <a:extLst>
                <a:ext uri="{FF2B5EF4-FFF2-40B4-BE49-F238E27FC236}">
                  <a16:creationId xmlns:a16="http://schemas.microsoft.com/office/drawing/2014/main" id="{BDC37060-E57E-4E26-8D71-75880BA6DAC6}"/>
                </a:ext>
              </a:extLst>
            </p:cNvPr>
            <p:cNvCxnSpPr>
              <a:cxnSpLocks/>
            </p:cNvCxnSpPr>
            <p:nvPr/>
          </p:nvCxnSpPr>
          <p:spPr>
            <a:xfrm>
              <a:off x="8958154" y="3833735"/>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307" name="Straight Arrow Connector 306">
              <a:extLst>
                <a:ext uri="{FF2B5EF4-FFF2-40B4-BE49-F238E27FC236}">
                  <a16:creationId xmlns:a16="http://schemas.microsoft.com/office/drawing/2014/main" id="{D7CEA305-B65B-4EB8-AD59-1A6CC5CD3A55}"/>
                </a:ext>
              </a:extLst>
            </p:cNvPr>
            <p:cNvCxnSpPr>
              <a:cxnSpLocks/>
            </p:cNvCxnSpPr>
            <p:nvPr/>
          </p:nvCxnSpPr>
          <p:spPr>
            <a:xfrm>
              <a:off x="8958154" y="4005185"/>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308" name="Straight Arrow Connector 307">
              <a:extLst>
                <a:ext uri="{FF2B5EF4-FFF2-40B4-BE49-F238E27FC236}">
                  <a16:creationId xmlns:a16="http://schemas.microsoft.com/office/drawing/2014/main" id="{E9FCB431-975A-4CFC-8555-7E1468C1874B}"/>
                </a:ext>
              </a:extLst>
            </p:cNvPr>
            <p:cNvCxnSpPr>
              <a:cxnSpLocks/>
            </p:cNvCxnSpPr>
            <p:nvPr/>
          </p:nvCxnSpPr>
          <p:spPr>
            <a:xfrm>
              <a:off x="8958154" y="4176635"/>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309" name="Rectangle 308">
              <a:extLst>
                <a:ext uri="{FF2B5EF4-FFF2-40B4-BE49-F238E27FC236}">
                  <a16:creationId xmlns:a16="http://schemas.microsoft.com/office/drawing/2014/main" id="{215C0121-938D-4706-ABAC-E0B5C0A58E36}"/>
                </a:ext>
              </a:extLst>
            </p:cNvPr>
            <p:cNvSpPr/>
            <p:nvPr/>
          </p:nvSpPr>
          <p:spPr>
            <a:xfrm>
              <a:off x="9791700" y="1729740"/>
              <a:ext cx="2033959" cy="2827291"/>
            </a:xfrm>
            <a:prstGeom prst="rect">
              <a:avLst/>
            </a:prstGeom>
            <a:noFill/>
            <a:ln w="6350" cap="flat" cmpd="sng" algn="ctr">
              <a:solidFill>
                <a:schemeClr val="bg1">
                  <a:lumMod val="75000"/>
                </a:schemeClr>
              </a:solidFill>
              <a:prstDash val="solid"/>
            </a:ln>
            <a:effectLst/>
          </p:spPr>
          <p:txBody>
            <a:bodyPr tIns="89642" bIns="89642" rtlCol="0" anchor="t"/>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latin typeface="Segoe UI"/>
                <a:ea typeface="+mn-ea"/>
                <a:cs typeface="+mn-cs"/>
              </a:endParaRPr>
            </a:p>
          </p:txBody>
        </p:sp>
        <p:sp>
          <p:nvSpPr>
            <p:cNvPr id="500" name="TextBox 499">
              <a:extLst>
                <a:ext uri="{FF2B5EF4-FFF2-40B4-BE49-F238E27FC236}">
                  <a16:creationId xmlns:a16="http://schemas.microsoft.com/office/drawing/2014/main" id="{D5EC2051-7C46-402A-8482-E30F19BFE1BC}"/>
                </a:ext>
              </a:extLst>
            </p:cNvPr>
            <p:cNvSpPr txBox="1"/>
            <p:nvPr/>
          </p:nvSpPr>
          <p:spPr>
            <a:xfrm>
              <a:off x="10676435" y="2985804"/>
              <a:ext cx="1016822" cy="286307"/>
            </a:xfrm>
            <a:prstGeom prst="rect">
              <a:avLst/>
            </a:prstGeom>
            <a:noFill/>
          </p:spPr>
          <p:txBody>
            <a:bodyPr wrap="square"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029" b="0" i="0" u="none" strike="noStrike" kern="0" cap="none" spc="0" normalizeH="0" baseline="0" noProof="0">
                  <a:ln>
                    <a:noFill/>
                  </a:ln>
                  <a:solidFill>
                    <a:srgbClr val="282828"/>
                  </a:solidFill>
                  <a:effectLst/>
                  <a:uLnTx/>
                  <a:uFillTx/>
                  <a:latin typeface="Segoe UI"/>
                  <a:ea typeface="+mn-ea"/>
                  <a:cs typeface="+mn-cs"/>
                </a:rPr>
                <a:t>Page Blob</a:t>
              </a:r>
            </a:p>
          </p:txBody>
        </p:sp>
        <p:sp>
          <p:nvSpPr>
            <p:cNvPr id="502" name="TextBox 501">
              <a:extLst>
                <a:ext uri="{FF2B5EF4-FFF2-40B4-BE49-F238E27FC236}">
                  <a16:creationId xmlns:a16="http://schemas.microsoft.com/office/drawing/2014/main" id="{EF1CC60A-9198-4E88-9ACE-CFAB0AA34734}"/>
                </a:ext>
              </a:extLst>
            </p:cNvPr>
            <p:cNvSpPr txBox="1"/>
            <p:nvPr/>
          </p:nvSpPr>
          <p:spPr>
            <a:xfrm>
              <a:off x="8262351" y="2624625"/>
              <a:ext cx="769926" cy="286307"/>
            </a:xfrm>
            <a:prstGeom prst="rect">
              <a:avLst/>
            </a:prstGeom>
            <a:noFill/>
          </p:spPr>
          <p:txBody>
            <a:bodyPr wrap="none"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029" b="0" i="0" u="none" strike="noStrike" kern="0" cap="none" spc="0" normalizeH="0" baseline="0" noProof="0">
                  <a:ln>
                    <a:noFill/>
                  </a:ln>
                  <a:solidFill>
                    <a:srgbClr val="282828"/>
                  </a:solidFill>
                  <a:effectLst/>
                  <a:uLnTx/>
                  <a:uFillTx/>
                  <a:latin typeface="Segoe UI"/>
                  <a:ea typeface="+mn-ea"/>
                  <a:cs typeface="+mn-cs"/>
                </a:rPr>
                <a:t>OS Disk</a:t>
              </a:r>
            </a:p>
          </p:txBody>
        </p:sp>
        <p:cxnSp>
          <p:nvCxnSpPr>
            <p:cNvPr id="504" name="Straight Arrow Connector 503">
              <a:extLst>
                <a:ext uri="{FF2B5EF4-FFF2-40B4-BE49-F238E27FC236}">
                  <a16:creationId xmlns:a16="http://schemas.microsoft.com/office/drawing/2014/main" id="{69B5CEFA-EBB8-403F-8AEE-17BD2C26450A}"/>
                </a:ext>
              </a:extLst>
            </p:cNvPr>
            <p:cNvCxnSpPr>
              <a:cxnSpLocks/>
            </p:cNvCxnSpPr>
            <p:nvPr/>
          </p:nvCxnSpPr>
          <p:spPr>
            <a:xfrm>
              <a:off x="7615238" y="3086988"/>
              <a:ext cx="562525" cy="0"/>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506" name="Straight Arrow Connector 505">
              <a:extLst>
                <a:ext uri="{FF2B5EF4-FFF2-40B4-BE49-F238E27FC236}">
                  <a16:creationId xmlns:a16="http://schemas.microsoft.com/office/drawing/2014/main" id="{A22BA5E0-C3D5-41F3-98ED-123440D81A09}"/>
                </a:ext>
              </a:extLst>
            </p:cNvPr>
            <p:cNvCxnSpPr>
              <a:cxnSpLocks/>
            </p:cNvCxnSpPr>
            <p:nvPr/>
          </p:nvCxnSpPr>
          <p:spPr>
            <a:xfrm>
              <a:off x="9158288" y="3086988"/>
              <a:ext cx="562525" cy="0"/>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508" name="TextBox 507">
              <a:extLst>
                <a:ext uri="{FF2B5EF4-FFF2-40B4-BE49-F238E27FC236}">
                  <a16:creationId xmlns:a16="http://schemas.microsoft.com/office/drawing/2014/main" id="{BD4C6CD9-FD0F-4568-AC85-097A1DA65E82}"/>
                </a:ext>
              </a:extLst>
            </p:cNvPr>
            <p:cNvSpPr txBox="1"/>
            <p:nvPr/>
          </p:nvSpPr>
          <p:spPr>
            <a:xfrm>
              <a:off x="7029744" y="2613921"/>
              <a:ext cx="431945" cy="286307"/>
            </a:xfrm>
            <a:prstGeom prst="rect">
              <a:avLst/>
            </a:prstGeom>
            <a:noFill/>
          </p:spPr>
          <p:txBody>
            <a:bodyPr wrap="none"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029" b="0" i="0" u="none" strike="noStrike" kern="0" cap="none" spc="0" normalizeH="0" baseline="0" noProof="0">
                  <a:ln>
                    <a:noFill/>
                  </a:ln>
                  <a:solidFill>
                    <a:srgbClr val="282828"/>
                  </a:solidFill>
                  <a:effectLst/>
                  <a:uLnTx/>
                  <a:uFillTx/>
                  <a:latin typeface="Segoe UI"/>
                  <a:ea typeface="+mn-ea"/>
                  <a:cs typeface="+mn-cs"/>
                </a:rPr>
                <a:t>VM</a:t>
              </a:r>
            </a:p>
          </p:txBody>
        </p:sp>
        <p:sp>
          <p:nvSpPr>
            <p:cNvPr id="509" name="TextBox 508">
              <a:extLst>
                <a:ext uri="{FF2B5EF4-FFF2-40B4-BE49-F238E27FC236}">
                  <a16:creationId xmlns:a16="http://schemas.microsoft.com/office/drawing/2014/main" id="{A25D0405-8D6F-45B8-85F1-615E5A499B17}"/>
                </a:ext>
              </a:extLst>
            </p:cNvPr>
            <p:cNvSpPr txBox="1"/>
            <p:nvPr/>
          </p:nvSpPr>
          <p:spPr>
            <a:xfrm>
              <a:off x="7912813" y="1698817"/>
              <a:ext cx="431945" cy="286307"/>
            </a:xfrm>
            <a:prstGeom prst="rect">
              <a:avLst/>
            </a:prstGeom>
            <a:noFill/>
          </p:spPr>
          <p:txBody>
            <a:bodyPr wrap="none"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029" b="0" i="0" u="none" strike="noStrike" kern="0" cap="none" spc="0" normalizeH="0" baseline="0" noProof="0">
                  <a:ln>
                    <a:noFill/>
                  </a:ln>
                  <a:solidFill>
                    <a:srgbClr val="282828"/>
                  </a:solidFill>
                  <a:effectLst/>
                  <a:uLnTx/>
                  <a:uFillTx/>
                  <a:latin typeface="Segoe UI"/>
                  <a:ea typeface="+mn-ea"/>
                  <a:cs typeface="+mn-cs"/>
                </a:rPr>
                <a:t>VM</a:t>
              </a:r>
            </a:p>
          </p:txBody>
        </p:sp>
        <p:sp>
          <p:nvSpPr>
            <p:cNvPr id="518" name="Rectangle 517">
              <a:extLst>
                <a:ext uri="{FF2B5EF4-FFF2-40B4-BE49-F238E27FC236}">
                  <a16:creationId xmlns:a16="http://schemas.microsoft.com/office/drawing/2014/main" id="{1784A319-4D33-4816-BE8A-4289F0FBC9DD}"/>
                </a:ext>
              </a:extLst>
            </p:cNvPr>
            <p:cNvSpPr/>
            <p:nvPr/>
          </p:nvSpPr>
          <p:spPr>
            <a:xfrm>
              <a:off x="7429495" y="1729740"/>
              <a:ext cx="2033959" cy="883920"/>
            </a:xfrm>
            <a:prstGeom prst="rect">
              <a:avLst/>
            </a:prstGeom>
            <a:noFill/>
            <a:ln w="6350" cap="flat" cmpd="sng" algn="ctr">
              <a:solidFill>
                <a:schemeClr val="bg1">
                  <a:lumMod val="75000"/>
                </a:schemeClr>
              </a:solidFill>
              <a:prstDash val="solid"/>
            </a:ln>
            <a:effectLst/>
          </p:spPr>
          <p:txBody>
            <a:bodyPr tIns="89642" bIns="89642" rtlCol="0" anchor="t"/>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latin typeface="Segoe UI"/>
                <a:ea typeface="+mn-ea"/>
                <a:cs typeface="+mn-cs"/>
              </a:endParaRPr>
            </a:p>
          </p:txBody>
        </p:sp>
        <p:sp>
          <p:nvSpPr>
            <p:cNvPr id="519" name="TextBox 518">
              <a:extLst>
                <a:ext uri="{FF2B5EF4-FFF2-40B4-BE49-F238E27FC236}">
                  <a16:creationId xmlns:a16="http://schemas.microsoft.com/office/drawing/2014/main" id="{4B3C7626-7AA4-499A-B445-603B2F6410F0}"/>
                </a:ext>
              </a:extLst>
            </p:cNvPr>
            <p:cNvSpPr txBox="1"/>
            <p:nvPr/>
          </p:nvSpPr>
          <p:spPr>
            <a:xfrm>
              <a:off x="8522674" y="2337122"/>
              <a:ext cx="924640" cy="286307"/>
            </a:xfrm>
            <a:prstGeom prst="rect">
              <a:avLst/>
            </a:prstGeom>
            <a:noFill/>
          </p:spPr>
          <p:txBody>
            <a:bodyPr wrap="square"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029" b="0" i="0" u="none" strike="noStrike" kern="0" cap="none" spc="0" normalizeH="0" baseline="0" noProof="0">
                  <a:ln>
                    <a:noFill/>
                  </a:ln>
                  <a:solidFill>
                    <a:srgbClr val="282828"/>
                  </a:solidFill>
                  <a:effectLst/>
                  <a:uLnTx/>
                  <a:uFillTx/>
                  <a:latin typeface="Segoe UI"/>
                  <a:ea typeface="+mn-ea"/>
                  <a:cs typeface="+mn-cs"/>
                </a:rPr>
                <a:t>File Share*</a:t>
              </a:r>
            </a:p>
          </p:txBody>
        </p:sp>
        <p:cxnSp>
          <p:nvCxnSpPr>
            <p:cNvPr id="520" name="Straight Arrow Connector 519">
              <a:extLst>
                <a:ext uri="{FF2B5EF4-FFF2-40B4-BE49-F238E27FC236}">
                  <a16:creationId xmlns:a16="http://schemas.microsoft.com/office/drawing/2014/main" id="{EC2AF5F8-9BD2-4777-8D38-2C37E8A1781A}"/>
                </a:ext>
              </a:extLst>
            </p:cNvPr>
            <p:cNvCxnSpPr>
              <a:cxnSpLocks/>
            </p:cNvCxnSpPr>
            <p:nvPr/>
          </p:nvCxnSpPr>
          <p:spPr>
            <a:xfrm flipV="1">
              <a:off x="7566260" y="2667000"/>
              <a:ext cx="562525" cy="176564"/>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522" name="Straight Arrow Connector 521">
              <a:extLst>
                <a:ext uri="{FF2B5EF4-FFF2-40B4-BE49-F238E27FC236}">
                  <a16:creationId xmlns:a16="http://schemas.microsoft.com/office/drawing/2014/main" id="{D6874652-5499-4790-AB10-3165C6DD8D53}"/>
                </a:ext>
              </a:extLst>
            </p:cNvPr>
            <p:cNvCxnSpPr>
              <a:cxnSpLocks/>
            </p:cNvCxnSpPr>
            <p:nvPr/>
          </p:nvCxnSpPr>
          <p:spPr>
            <a:xfrm>
              <a:off x="9158288" y="2218948"/>
              <a:ext cx="562525" cy="0"/>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724" name="desktop" title="a desktop PC">
              <a:extLst>
                <a:ext uri="{FF2B5EF4-FFF2-40B4-BE49-F238E27FC236}">
                  <a16:creationId xmlns:a16="http://schemas.microsoft.com/office/drawing/2014/main" id="{E3CF377D-8BE5-4263-A4D5-7F42BA7DA347}"/>
                </a:ext>
              </a:extLst>
            </p:cNvPr>
            <p:cNvSpPr>
              <a:spLocks noChangeAspect="1" noEditPoints="1"/>
            </p:cNvSpPr>
            <p:nvPr/>
          </p:nvSpPr>
          <p:spPr bwMode="auto">
            <a:xfrm>
              <a:off x="7967947" y="1981614"/>
              <a:ext cx="348172" cy="342486"/>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4" name="network_3" title="Icon of a server connected to a network">
              <a:extLst>
                <a:ext uri="{FF2B5EF4-FFF2-40B4-BE49-F238E27FC236}">
                  <a16:creationId xmlns:a16="http://schemas.microsoft.com/office/drawing/2014/main" id="{D14865EA-567B-4A54-86BB-B46D3486CA83}"/>
                </a:ext>
              </a:extLst>
            </p:cNvPr>
            <p:cNvSpPr>
              <a:spLocks noChangeAspect="1" noEditPoints="1"/>
            </p:cNvSpPr>
            <p:nvPr/>
          </p:nvSpPr>
          <p:spPr bwMode="auto">
            <a:xfrm>
              <a:off x="8769332" y="1958315"/>
              <a:ext cx="372816" cy="386882"/>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282828"/>
                </a:solidFill>
                <a:effectLst/>
                <a:uLnTx/>
                <a:uFillTx/>
                <a:latin typeface="Segoe UI"/>
                <a:ea typeface="+mn-ea"/>
                <a:cs typeface="+mn-cs"/>
              </a:endParaRPr>
            </a:p>
          </p:txBody>
        </p:sp>
        <p:sp>
          <p:nvSpPr>
            <p:cNvPr id="781" name="desktop" title="a desktop PC">
              <a:extLst>
                <a:ext uri="{FF2B5EF4-FFF2-40B4-BE49-F238E27FC236}">
                  <a16:creationId xmlns:a16="http://schemas.microsoft.com/office/drawing/2014/main" id="{6BC96300-ABFD-41DD-A484-91650013EA22}"/>
                </a:ext>
              </a:extLst>
            </p:cNvPr>
            <p:cNvSpPr>
              <a:spLocks noChangeAspect="1" noEditPoints="1"/>
            </p:cNvSpPr>
            <p:nvPr/>
          </p:nvSpPr>
          <p:spPr bwMode="auto">
            <a:xfrm>
              <a:off x="7051937" y="2954775"/>
              <a:ext cx="430490" cy="42346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782" name="Group 781">
              <a:extLst>
                <a:ext uri="{FF2B5EF4-FFF2-40B4-BE49-F238E27FC236}">
                  <a16:creationId xmlns:a16="http://schemas.microsoft.com/office/drawing/2014/main" id="{C024E059-BF2E-4071-B325-56EBF0A60D0D}"/>
                </a:ext>
              </a:extLst>
            </p:cNvPr>
            <p:cNvGrpSpPr/>
            <p:nvPr/>
          </p:nvGrpSpPr>
          <p:grpSpPr>
            <a:xfrm>
              <a:off x="8430291" y="2917882"/>
              <a:ext cx="431182" cy="431182"/>
              <a:chOff x="2412526" y="3500120"/>
              <a:chExt cx="365672" cy="365760"/>
            </a:xfrm>
          </p:grpSpPr>
          <p:sp>
            <p:nvSpPr>
              <p:cNvPr id="783" name="StorageOptical_E958" title="Icon of a hard disk">
                <a:extLst>
                  <a:ext uri="{FF2B5EF4-FFF2-40B4-BE49-F238E27FC236}">
                    <a16:creationId xmlns:a16="http://schemas.microsoft.com/office/drawing/2014/main" id="{70302557-5F22-4B6D-8D3A-A9A04321BA82}"/>
                  </a:ext>
                </a:extLst>
              </p:cNvPr>
              <p:cNvSpPr>
                <a:spLocks noChangeAspect="1" noEditPoints="1"/>
              </p:cNvSpPr>
              <p:nvPr/>
            </p:nvSpPr>
            <p:spPr bwMode="auto">
              <a:xfrm>
                <a:off x="2412526" y="3500120"/>
                <a:ext cx="365672" cy="365760"/>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282828"/>
                  </a:solidFill>
                  <a:effectLst/>
                  <a:uLnTx/>
                  <a:uFillTx/>
                  <a:latin typeface="Segoe UI"/>
                  <a:ea typeface="+mn-ea"/>
                  <a:cs typeface="+mn-cs"/>
                </a:endParaRPr>
              </a:p>
            </p:txBody>
          </p:sp>
          <p:cxnSp>
            <p:nvCxnSpPr>
              <p:cNvPr id="784" name="Straight Connector 783">
                <a:extLst>
                  <a:ext uri="{FF2B5EF4-FFF2-40B4-BE49-F238E27FC236}">
                    <a16:creationId xmlns:a16="http://schemas.microsoft.com/office/drawing/2014/main" id="{4AEB28FD-D1DB-4B87-81A5-BBA2491EE2F4}"/>
                  </a:ext>
                </a:extLst>
              </p:cNvPr>
              <p:cNvCxnSpPr>
                <a:cxnSpLocks/>
              </p:cNvCxnSpPr>
              <p:nvPr/>
            </p:nvCxnSpPr>
            <p:spPr>
              <a:xfrm flipH="1">
                <a:off x="2640330" y="3577590"/>
                <a:ext cx="55245" cy="5715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5" name="Straight Connector 784">
                <a:extLst>
                  <a:ext uri="{FF2B5EF4-FFF2-40B4-BE49-F238E27FC236}">
                    <a16:creationId xmlns:a16="http://schemas.microsoft.com/office/drawing/2014/main" id="{9800DB17-B4DE-4B95-ADE1-EACE6B8AC64B}"/>
                  </a:ext>
                </a:extLst>
              </p:cNvPr>
              <p:cNvCxnSpPr>
                <a:cxnSpLocks/>
              </p:cNvCxnSpPr>
              <p:nvPr/>
            </p:nvCxnSpPr>
            <p:spPr>
              <a:xfrm flipH="1">
                <a:off x="2492138" y="3728085"/>
                <a:ext cx="55245" cy="5715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6" name="Oval 785">
                <a:extLst>
                  <a:ext uri="{FF2B5EF4-FFF2-40B4-BE49-F238E27FC236}">
                    <a16:creationId xmlns:a16="http://schemas.microsoft.com/office/drawing/2014/main" id="{2B32A68A-FB89-46A1-B036-307271BCFE3D}"/>
                  </a:ext>
                </a:extLst>
              </p:cNvPr>
              <p:cNvSpPr/>
              <p:nvPr/>
            </p:nvSpPr>
            <p:spPr bwMode="auto">
              <a:xfrm>
                <a:off x="2525629" y="3613267"/>
                <a:ext cx="139466" cy="139466"/>
              </a:xfrm>
              <a:prstGeom prst="ellips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90" name="StorageOptical_E958" title="Icon of a hard disk">
              <a:extLst>
                <a:ext uri="{FF2B5EF4-FFF2-40B4-BE49-F238E27FC236}">
                  <a16:creationId xmlns:a16="http://schemas.microsoft.com/office/drawing/2014/main" id="{F9358368-7F79-4501-B8BB-EAB4C4762B9C}"/>
                </a:ext>
              </a:extLst>
            </p:cNvPr>
            <p:cNvSpPr>
              <a:spLocks noChangeAspect="1" noEditPoints="1"/>
            </p:cNvSpPr>
            <p:nvPr/>
          </p:nvSpPr>
          <p:spPr bwMode="auto">
            <a:xfrm>
              <a:off x="7017402" y="3836025"/>
              <a:ext cx="469212" cy="469324"/>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791" name="network_3" title="Icon of a server connected to a network">
              <a:extLst>
                <a:ext uri="{FF2B5EF4-FFF2-40B4-BE49-F238E27FC236}">
                  <a16:creationId xmlns:a16="http://schemas.microsoft.com/office/drawing/2014/main" id="{1C052614-08BE-411E-ADAC-56DB08A2E04A}"/>
                </a:ext>
              </a:extLst>
            </p:cNvPr>
            <p:cNvSpPr>
              <a:spLocks noChangeAspect="1" noEditPoints="1"/>
            </p:cNvSpPr>
            <p:nvPr/>
          </p:nvSpPr>
          <p:spPr bwMode="auto">
            <a:xfrm>
              <a:off x="8351342" y="3737165"/>
              <a:ext cx="504884" cy="52393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282828"/>
                </a:solidFill>
                <a:effectLst/>
                <a:uLnTx/>
                <a:uFillTx/>
                <a:latin typeface="Segoe UI"/>
                <a:ea typeface="+mn-ea"/>
                <a:cs typeface="+mn-cs"/>
              </a:endParaRPr>
            </a:p>
          </p:txBody>
        </p:sp>
        <p:sp>
          <p:nvSpPr>
            <p:cNvPr id="792" name="chip" title="Icon of a computer chip">
              <a:extLst>
                <a:ext uri="{FF2B5EF4-FFF2-40B4-BE49-F238E27FC236}">
                  <a16:creationId xmlns:a16="http://schemas.microsoft.com/office/drawing/2014/main" id="{A1379330-539C-4C6D-BFB1-32F4D74B8198}"/>
                </a:ext>
              </a:extLst>
            </p:cNvPr>
            <p:cNvSpPr>
              <a:spLocks noChangeAspect="1" noEditPoints="1"/>
            </p:cNvSpPr>
            <p:nvPr/>
          </p:nvSpPr>
          <p:spPr bwMode="auto">
            <a:xfrm>
              <a:off x="10031514" y="3954034"/>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3" name="chip" title="Icon of a computer chip">
              <a:extLst>
                <a:ext uri="{FF2B5EF4-FFF2-40B4-BE49-F238E27FC236}">
                  <a16:creationId xmlns:a16="http://schemas.microsoft.com/office/drawing/2014/main" id="{3CC5C796-35F4-4EE3-95AA-589A193248C9}"/>
                </a:ext>
              </a:extLst>
            </p:cNvPr>
            <p:cNvSpPr>
              <a:spLocks noChangeAspect="1" noEditPoints="1"/>
            </p:cNvSpPr>
            <p:nvPr/>
          </p:nvSpPr>
          <p:spPr bwMode="auto">
            <a:xfrm>
              <a:off x="10593190" y="3954034"/>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4" name="chip" title="Icon of a computer chip">
              <a:extLst>
                <a:ext uri="{FF2B5EF4-FFF2-40B4-BE49-F238E27FC236}">
                  <a16:creationId xmlns:a16="http://schemas.microsoft.com/office/drawing/2014/main" id="{4AEDED31-F877-4251-B7A6-657A3441C90A}"/>
                </a:ext>
              </a:extLst>
            </p:cNvPr>
            <p:cNvSpPr>
              <a:spLocks noChangeAspect="1" noEditPoints="1"/>
            </p:cNvSpPr>
            <p:nvPr/>
          </p:nvSpPr>
          <p:spPr bwMode="auto">
            <a:xfrm>
              <a:off x="11166414" y="3954034"/>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5" name="chip" title="Icon of a computer chip">
              <a:extLst>
                <a:ext uri="{FF2B5EF4-FFF2-40B4-BE49-F238E27FC236}">
                  <a16:creationId xmlns:a16="http://schemas.microsoft.com/office/drawing/2014/main" id="{447EBA89-485A-44D5-8881-DBD6FD7BFBFA}"/>
                </a:ext>
              </a:extLst>
            </p:cNvPr>
            <p:cNvSpPr>
              <a:spLocks noChangeAspect="1" noEditPoints="1"/>
            </p:cNvSpPr>
            <p:nvPr/>
          </p:nvSpPr>
          <p:spPr bwMode="auto">
            <a:xfrm>
              <a:off x="10031514" y="1913360"/>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6" name="chip" title="Icon of a computer chip">
              <a:extLst>
                <a:ext uri="{FF2B5EF4-FFF2-40B4-BE49-F238E27FC236}">
                  <a16:creationId xmlns:a16="http://schemas.microsoft.com/office/drawing/2014/main" id="{4A786BFD-DCB0-446D-8458-0A73703FEE33}"/>
                </a:ext>
              </a:extLst>
            </p:cNvPr>
            <p:cNvSpPr>
              <a:spLocks noChangeAspect="1" noEditPoints="1"/>
            </p:cNvSpPr>
            <p:nvPr/>
          </p:nvSpPr>
          <p:spPr bwMode="auto">
            <a:xfrm>
              <a:off x="10593190" y="1913360"/>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7" name="chip" title="Icon of a computer chip">
              <a:extLst>
                <a:ext uri="{FF2B5EF4-FFF2-40B4-BE49-F238E27FC236}">
                  <a16:creationId xmlns:a16="http://schemas.microsoft.com/office/drawing/2014/main" id="{F04C2005-3489-4F7A-B927-DD1514D89277}"/>
                </a:ext>
              </a:extLst>
            </p:cNvPr>
            <p:cNvSpPr>
              <a:spLocks noChangeAspect="1" noEditPoints="1"/>
            </p:cNvSpPr>
            <p:nvPr/>
          </p:nvSpPr>
          <p:spPr bwMode="auto">
            <a:xfrm>
              <a:off x="11166414" y="1913360"/>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8" name="chip" title="Icon of a computer chip">
              <a:extLst>
                <a:ext uri="{FF2B5EF4-FFF2-40B4-BE49-F238E27FC236}">
                  <a16:creationId xmlns:a16="http://schemas.microsoft.com/office/drawing/2014/main" id="{65FC3B30-6E49-4D61-827F-3C1CE5BAC843}"/>
                </a:ext>
              </a:extLst>
            </p:cNvPr>
            <p:cNvSpPr>
              <a:spLocks noChangeAspect="1" noEditPoints="1"/>
            </p:cNvSpPr>
            <p:nvPr/>
          </p:nvSpPr>
          <p:spPr bwMode="auto">
            <a:xfrm>
              <a:off x="10031514" y="2915510"/>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8" name="people_4" title="Icon of a person">
              <a:extLst>
                <a:ext uri="{FF2B5EF4-FFF2-40B4-BE49-F238E27FC236}">
                  <a16:creationId xmlns:a16="http://schemas.microsoft.com/office/drawing/2014/main" id="{D89432C4-DEA4-4869-ABDD-E21DB5354207}"/>
                </a:ext>
              </a:extLst>
            </p:cNvPr>
            <p:cNvSpPr>
              <a:spLocks noChangeAspect="1" noEditPoints="1"/>
            </p:cNvSpPr>
            <p:nvPr/>
          </p:nvSpPr>
          <p:spPr bwMode="auto">
            <a:xfrm>
              <a:off x="8665879" y="1854231"/>
              <a:ext cx="169768" cy="18979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809" name="people_4" title="Icon of a person">
              <a:extLst>
                <a:ext uri="{FF2B5EF4-FFF2-40B4-BE49-F238E27FC236}">
                  <a16:creationId xmlns:a16="http://schemas.microsoft.com/office/drawing/2014/main" id="{7225DA10-9BB1-4CE1-824F-E37EE373919D}"/>
                </a:ext>
              </a:extLst>
            </p:cNvPr>
            <p:cNvSpPr>
              <a:spLocks noChangeAspect="1" noEditPoints="1"/>
            </p:cNvSpPr>
            <p:nvPr/>
          </p:nvSpPr>
          <p:spPr bwMode="auto">
            <a:xfrm>
              <a:off x="6837063" y="2779333"/>
              <a:ext cx="169768" cy="18979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814" name="Group 813">
            <a:extLst>
              <a:ext uri="{FF2B5EF4-FFF2-40B4-BE49-F238E27FC236}">
                <a16:creationId xmlns:a16="http://schemas.microsoft.com/office/drawing/2014/main" id="{376EFBE2-258B-4B95-9A92-7F97B7E173A2}"/>
              </a:ext>
            </a:extLst>
          </p:cNvPr>
          <p:cNvGrpSpPr/>
          <p:nvPr/>
        </p:nvGrpSpPr>
        <p:grpSpPr>
          <a:xfrm>
            <a:off x="475823" y="3782933"/>
            <a:ext cx="5238886" cy="2637049"/>
            <a:chOff x="485363" y="3858292"/>
            <a:chExt cx="5343937" cy="2689927"/>
          </a:xfrm>
        </p:grpSpPr>
        <p:sp>
          <p:nvSpPr>
            <p:cNvPr id="106" name="Rectangle 105">
              <a:extLst>
                <a:ext uri="{FF2B5EF4-FFF2-40B4-BE49-F238E27FC236}">
                  <a16:creationId xmlns:a16="http://schemas.microsoft.com/office/drawing/2014/main" id="{26128424-22DA-4E26-9324-4EE4032A6240}"/>
                </a:ext>
              </a:extLst>
            </p:cNvPr>
            <p:cNvSpPr/>
            <p:nvPr/>
          </p:nvSpPr>
          <p:spPr>
            <a:xfrm>
              <a:off x="485363" y="3858292"/>
              <a:ext cx="5343937" cy="2686970"/>
            </a:xfrm>
            <a:prstGeom prst="rect">
              <a:avLst/>
            </a:prstGeom>
            <a:solidFill>
              <a:schemeClr val="bg1">
                <a:lumMod val="95000"/>
              </a:schemeClr>
            </a:solidFill>
            <a:ln w="6350" cap="flat" cmpd="sng" algn="ctr">
              <a:solidFill>
                <a:schemeClr val="bg1">
                  <a:lumMod val="75000"/>
                </a:schemeClr>
              </a:solidFill>
              <a:prstDash val="solid"/>
            </a:ln>
            <a:effectLst/>
          </p:spPr>
          <p:txBody>
            <a:bodyPr tIns="89642" bIns="89642" rtlCol="0" anchor="t"/>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282828"/>
                  </a:solidFill>
                  <a:effectLst/>
                  <a:uLnTx/>
                  <a:uFillTx/>
                  <a:latin typeface="Segoe UI Semibold"/>
                  <a:ea typeface="+mn-ea"/>
                  <a:cs typeface="+mn-cs"/>
                </a:rPr>
                <a:t>VM with </a:t>
              </a:r>
              <a:r>
                <a:rPr kumimoji="0" lang="en-US" sz="1372" b="0" i="0" u="none" strike="noStrike" kern="0" cap="none" spc="0" normalizeH="0" baseline="0" noProof="0" err="1">
                  <a:ln>
                    <a:noFill/>
                  </a:ln>
                  <a:solidFill>
                    <a:srgbClr val="282828"/>
                  </a:solidFill>
                  <a:effectLst/>
                  <a:uLnTx/>
                  <a:uFillTx/>
                  <a:latin typeface="Segoe UI Semibold"/>
                  <a:ea typeface="+mn-ea"/>
                  <a:cs typeface="+mn-cs"/>
                </a:rPr>
                <a:t>FSLogix</a:t>
              </a:r>
              <a:r>
                <a:rPr kumimoji="0" lang="en-US" sz="1372" b="0" i="0" u="none" strike="noStrike" kern="0" cap="none" spc="0" normalizeH="0" baseline="0" noProof="0">
                  <a:ln>
                    <a:noFill/>
                  </a:ln>
                  <a:solidFill>
                    <a:srgbClr val="282828"/>
                  </a:solidFill>
                  <a:effectLst/>
                  <a:uLnTx/>
                  <a:uFillTx/>
                  <a:latin typeface="Segoe UI Semibold"/>
                  <a:ea typeface="+mn-ea"/>
                  <a:cs typeface="+mn-cs"/>
                </a:rPr>
                <a:t> profile and</a:t>
              </a:r>
              <a:br>
                <a:rPr kumimoji="0" lang="en-US" sz="1372" b="0" i="0" u="none" strike="noStrike" kern="0" cap="none" spc="0" normalizeH="0" baseline="0" noProof="0">
                  <a:ln>
                    <a:noFill/>
                  </a:ln>
                  <a:solidFill>
                    <a:srgbClr val="282828"/>
                  </a:solidFill>
                  <a:effectLst/>
                  <a:uLnTx/>
                  <a:uFillTx/>
                  <a:latin typeface="Segoe UI Semibold"/>
                  <a:ea typeface="+mn-ea"/>
                  <a:cs typeface="+mn-cs"/>
                </a:rPr>
              </a:br>
              <a:r>
                <a:rPr kumimoji="0" lang="en-US" sz="1372" b="0" i="0" u="none" strike="noStrike" kern="0" cap="none" spc="0" normalizeH="0" baseline="0" noProof="0">
                  <a:ln>
                    <a:noFill/>
                  </a:ln>
                  <a:solidFill>
                    <a:srgbClr val="282828"/>
                  </a:solidFill>
                  <a:effectLst/>
                  <a:uLnTx/>
                  <a:uFillTx/>
                  <a:latin typeface="Segoe UI Semibold"/>
                  <a:ea typeface="+mn-ea"/>
                  <a:cs typeface="+mn-cs"/>
                </a:rPr>
                <a:t>Azure Files</a:t>
              </a:r>
            </a:p>
          </p:txBody>
        </p:sp>
        <p:sp>
          <p:nvSpPr>
            <p:cNvPr id="523" name="TextBox 522">
              <a:extLst>
                <a:ext uri="{FF2B5EF4-FFF2-40B4-BE49-F238E27FC236}">
                  <a16:creationId xmlns:a16="http://schemas.microsoft.com/office/drawing/2014/main" id="{9B4E452B-5EC4-436E-BC42-D9BA61E96A48}"/>
                </a:ext>
              </a:extLst>
            </p:cNvPr>
            <p:cNvSpPr txBox="1"/>
            <p:nvPr/>
          </p:nvSpPr>
          <p:spPr>
            <a:xfrm>
              <a:off x="932273" y="4420461"/>
              <a:ext cx="431945" cy="286307"/>
            </a:xfrm>
            <a:prstGeom prst="rect">
              <a:avLst/>
            </a:prstGeom>
            <a:noFill/>
          </p:spPr>
          <p:txBody>
            <a:bodyPr wrap="none"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029" b="0" i="0" u="none" strike="noStrike" kern="0" cap="none" spc="0" normalizeH="0" baseline="0" noProof="0">
                  <a:ln>
                    <a:noFill/>
                  </a:ln>
                  <a:solidFill>
                    <a:srgbClr val="282828"/>
                  </a:solidFill>
                  <a:effectLst/>
                  <a:uLnTx/>
                  <a:uFillTx/>
                  <a:latin typeface="Segoe UI"/>
                  <a:ea typeface="+mn-ea"/>
                  <a:cs typeface="+mn-cs"/>
                </a:rPr>
                <a:t>VM</a:t>
              </a:r>
            </a:p>
          </p:txBody>
        </p:sp>
        <p:cxnSp>
          <p:nvCxnSpPr>
            <p:cNvPr id="525" name="Straight Arrow Connector 524">
              <a:extLst>
                <a:ext uri="{FF2B5EF4-FFF2-40B4-BE49-F238E27FC236}">
                  <a16:creationId xmlns:a16="http://schemas.microsoft.com/office/drawing/2014/main" id="{DA47DE7C-0635-4DFE-AB7B-349B2596F621}"/>
                </a:ext>
              </a:extLst>
            </p:cNvPr>
            <p:cNvCxnSpPr>
              <a:cxnSpLocks/>
            </p:cNvCxnSpPr>
            <p:nvPr/>
          </p:nvCxnSpPr>
          <p:spPr>
            <a:xfrm>
              <a:off x="1148245" y="5188884"/>
              <a:ext cx="0" cy="304769"/>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529" name="TextBox 528">
              <a:extLst>
                <a:ext uri="{FF2B5EF4-FFF2-40B4-BE49-F238E27FC236}">
                  <a16:creationId xmlns:a16="http://schemas.microsoft.com/office/drawing/2014/main" id="{9FD35B0B-1DA2-4442-A3CD-E677F54A0BE5}"/>
                </a:ext>
              </a:extLst>
            </p:cNvPr>
            <p:cNvSpPr txBox="1"/>
            <p:nvPr/>
          </p:nvSpPr>
          <p:spPr>
            <a:xfrm>
              <a:off x="505691" y="6012674"/>
              <a:ext cx="1285108" cy="286307"/>
            </a:xfrm>
            <a:prstGeom prst="rect">
              <a:avLst/>
            </a:prstGeom>
            <a:noFill/>
          </p:spPr>
          <p:txBody>
            <a:bodyPr wrap="square"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029" b="0" i="0" u="none" strike="noStrike" kern="0" cap="none" spc="0" normalizeH="0" baseline="0" noProof="0">
                  <a:ln>
                    <a:noFill/>
                  </a:ln>
                  <a:solidFill>
                    <a:srgbClr val="282828"/>
                  </a:solidFill>
                  <a:effectLst/>
                  <a:uLnTx/>
                  <a:uFillTx/>
                  <a:latin typeface="Segoe UI"/>
                  <a:ea typeface="+mn-ea"/>
                  <a:cs typeface="+mn-cs"/>
                </a:rPr>
                <a:t>Temporary Disk</a:t>
              </a:r>
            </a:p>
          </p:txBody>
        </p:sp>
        <p:cxnSp>
          <p:nvCxnSpPr>
            <p:cNvPr id="531" name="Straight Arrow Connector 530">
              <a:extLst>
                <a:ext uri="{FF2B5EF4-FFF2-40B4-BE49-F238E27FC236}">
                  <a16:creationId xmlns:a16="http://schemas.microsoft.com/office/drawing/2014/main" id="{1E4569CC-37F1-4214-B990-28C26AF4BDFC}"/>
                </a:ext>
              </a:extLst>
            </p:cNvPr>
            <p:cNvCxnSpPr>
              <a:cxnSpLocks/>
            </p:cNvCxnSpPr>
            <p:nvPr/>
          </p:nvCxnSpPr>
          <p:spPr>
            <a:xfrm>
              <a:off x="1480429" y="4924794"/>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532" name="TextBox 531">
              <a:extLst>
                <a:ext uri="{FF2B5EF4-FFF2-40B4-BE49-F238E27FC236}">
                  <a16:creationId xmlns:a16="http://schemas.microsoft.com/office/drawing/2014/main" id="{BCBADC80-EBA9-4848-95FE-0503C3B471D0}"/>
                </a:ext>
              </a:extLst>
            </p:cNvPr>
            <p:cNvSpPr txBox="1"/>
            <p:nvPr/>
          </p:nvSpPr>
          <p:spPr>
            <a:xfrm>
              <a:off x="2032960" y="6012674"/>
              <a:ext cx="924640" cy="286307"/>
            </a:xfrm>
            <a:prstGeom prst="rect">
              <a:avLst/>
            </a:prstGeom>
            <a:noFill/>
          </p:spPr>
          <p:txBody>
            <a:bodyPr wrap="square"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029" b="0" i="0" u="none" strike="noStrike" kern="0" cap="none" spc="0" normalizeH="0" baseline="0" noProof="0">
                  <a:ln>
                    <a:noFill/>
                  </a:ln>
                  <a:solidFill>
                    <a:srgbClr val="282828"/>
                  </a:solidFill>
                  <a:effectLst/>
                  <a:uLnTx/>
                  <a:uFillTx/>
                  <a:latin typeface="Segoe UI"/>
                  <a:ea typeface="+mn-ea"/>
                  <a:cs typeface="+mn-cs"/>
                </a:rPr>
                <a:t>Data Disks</a:t>
              </a:r>
            </a:p>
          </p:txBody>
        </p:sp>
        <p:sp>
          <p:nvSpPr>
            <p:cNvPr id="541" name="Rectangle 540">
              <a:extLst>
                <a:ext uri="{FF2B5EF4-FFF2-40B4-BE49-F238E27FC236}">
                  <a16:creationId xmlns:a16="http://schemas.microsoft.com/office/drawing/2014/main" id="{886D6CA3-F836-487C-A5FF-EC242CE0B042}"/>
                </a:ext>
              </a:extLst>
            </p:cNvPr>
            <p:cNvSpPr/>
            <p:nvPr/>
          </p:nvSpPr>
          <p:spPr>
            <a:xfrm>
              <a:off x="1943101" y="5353953"/>
              <a:ext cx="1104358" cy="943832"/>
            </a:xfrm>
            <a:prstGeom prst="rect">
              <a:avLst/>
            </a:prstGeom>
            <a:noFill/>
            <a:ln w="6350" cap="flat" cmpd="sng" algn="ctr">
              <a:solidFill>
                <a:schemeClr val="bg1">
                  <a:lumMod val="75000"/>
                </a:schemeClr>
              </a:solidFill>
              <a:prstDash val="solid"/>
            </a:ln>
            <a:effectLst/>
          </p:spPr>
          <p:txBody>
            <a:bodyPr tIns="89642" bIns="89642" rtlCol="0" anchor="t"/>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latin typeface="Segoe UI"/>
                <a:ea typeface="+mn-ea"/>
                <a:cs typeface="+mn-cs"/>
              </a:endParaRPr>
            </a:p>
          </p:txBody>
        </p:sp>
        <p:cxnSp>
          <p:nvCxnSpPr>
            <p:cNvPr id="542" name="Straight Arrow Connector 541">
              <a:extLst>
                <a:ext uri="{FF2B5EF4-FFF2-40B4-BE49-F238E27FC236}">
                  <a16:creationId xmlns:a16="http://schemas.microsoft.com/office/drawing/2014/main" id="{4AE3F505-3CD3-46CE-965D-4D017E747777}"/>
                </a:ext>
              </a:extLst>
            </p:cNvPr>
            <p:cNvCxnSpPr>
              <a:cxnSpLocks/>
            </p:cNvCxnSpPr>
            <p:nvPr/>
          </p:nvCxnSpPr>
          <p:spPr>
            <a:xfrm flipV="1">
              <a:off x="1382246" y="4219796"/>
              <a:ext cx="2278534" cy="362166"/>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543" name="Straight Arrow Connector 542">
              <a:extLst>
                <a:ext uri="{FF2B5EF4-FFF2-40B4-BE49-F238E27FC236}">
                  <a16:creationId xmlns:a16="http://schemas.microsoft.com/office/drawing/2014/main" id="{2C7F8F2F-5698-46E8-B2B5-43331EF78906}"/>
                </a:ext>
              </a:extLst>
            </p:cNvPr>
            <p:cNvCxnSpPr>
              <a:cxnSpLocks/>
            </p:cNvCxnSpPr>
            <p:nvPr/>
          </p:nvCxnSpPr>
          <p:spPr>
            <a:xfrm>
              <a:off x="2782533" y="4924794"/>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544" name="TextBox 543">
              <a:extLst>
                <a:ext uri="{FF2B5EF4-FFF2-40B4-BE49-F238E27FC236}">
                  <a16:creationId xmlns:a16="http://schemas.microsoft.com/office/drawing/2014/main" id="{B017EB7C-5873-4D24-B808-2D21526D6C69}"/>
                </a:ext>
              </a:extLst>
            </p:cNvPr>
            <p:cNvSpPr txBox="1"/>
            <p:nvPr/>
          </p:nvSpPr>
          <p:spPr>
            <a:xfrm>
              <a:off x="2133717" y="4420461"/>
              <a:ext cx="769926" cy="286307"/>
            </a:xfrm>
            <a:prstGeom prst="rect">
              <a:avLst/>
            </a:prstGeom>
            <a:noFill/>
          </p:spPr>
          <p:txBody>
            <a:bodyPr wrap="none"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029" b="0" i="0" u="none" strike="noStrike" kern="0" cap="none" spc="0" normalizeH="0" baseline="0" noProof="0">
                  <a:ln>
                    <a:noFill/>
                  </a:ln>
                  <a:solidFill>
                    <a:srgbClr val="282828"/>
                  </a:solidFill>
                  <a:effectLst/>
                  <a:uLnTx/>
                  <a:uFillTx/>
                  <a:latin typeface="Segoe UI"/>
                  <a:ea typeface="+mn-ea"/>
                  <a:cs typeface="+mn-cs"/>
                </a:rPr>
                <a:t>OS Disk</a:t>
              </a:r>
            </a:p>
          </p:txBody>
        </p:sp>
        <p:sp>
          <p:nvSpPr>
            <p:cNvPr id="545" name="Rectangle 544">
              <a:extLst>
                <a:ext uri="{FF2B5EF4-FFF2-40B4-BE49-F238E27FC236}">
                  <a16:creationId xmlns:a16="http://schemas.microsoft.com/office/drawing/2014/main" id="{7F7F066E-FA52-4C79-8F81-5B1E6522B801}"/>
                </a:ext>
              </a:extLst>
            </p:cNvPr>
            <p:cNvSpPr/>
            <p:nvPr/>
          </p:nvSpPr>
          <p:spPr>
            <a:xfrm>
              <a:off x="3692874" y="3993866"/>
              <a:ext cx="1920525" cy="2303915"/>
            </a:xfrm>
            <a:prstGeom prst="rect">
              <a:avLst/>
            </a:prstGeom>
            <a:noFill/>
            <a:ln w="6350" cap="flat" cmpd="sng" algn="ctr">
              <a:solidFill>
                <a:schemeClr val="bg1">
                  <a:lumMod val="75000"/>
                </a:schemeClr>
              </a:solidFill>
              <a:prstDash val="solid"/>
            </a:ln>
            <a:effectLst/>
          </p:spPr>
          <p:txBody>
            <a:bodyPr tIns="89642" bIns="89642" rtlCol="0" anchor="t"/>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latin typeface="Segoe UI"/>
                <a:ea typeface="+mn-ea"/>
                <a:cs typeface="+mn-cs"/>
              </a:endParaRPr>
            </a:p>
          </p:txBody>
        </p:sp>
        <p:sp>
          <p:nvSpPr>
            <p:cNvPr id="654" name="TextBox 653">
              <a:extLst>
                <a:ext uri="{FF2B5EF4-FFF2-40B4-BE49-F238E27FC236}">
                  <a16:creationId xmlns:a16="http://schemas.microsoft.com/office/drawing/2014/main" id="{B5425662-9D66-4539-986A-F5FDAB2A15BA}"/>
                </a:ext>
              </a:extLst>
            </p:cNvPr>
            <p:cNvSpPr txBox="1"/>
            <p:nvPr/>
          </p:nvSpPr>
          <p:spPr>
            <a:xfrm>
              <a:off x="3972099" y="6297785"/>
              <a:ext cx="1362074" cy="250434"/>
            </a:xfrm>
            <a:prstGeom prst="rect">
              <a:avLst/>
            </a:prstGeom>
            <a:noFill/>
          </p:spPr>
          <p:txBody>
            <a:bodyPr wrap="square"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029" b="0" i="0" u="none" strike="noStrike" kern="0" cap="none" spc="0" normalizeH="0" baseline="0" noProof="0">
                  <a:ln>
                    <a:noFill/>
                  </a:ln>
                  <a:solidFill>
                    <a:srgbClr val="282828"/>
                  </a:solidFill>
                  <a:effectLst/>
                  <a:uLnTx/>
                  <a:uFillTx/>
                  <a:latin typeface="Segoe UI"/>
                  <a:ea typeface="+mn-ea"/>
                  <a:cs typeface="+mn-cs"/>
                </a:rPr>
                <a:t>Azure Storage</a:t>
              </a:r>
            </a:p>
          </p:txBody>
        </p:sp>
        <p:sp>
          <p:nvSpPr>
            <p:cNvPr id="655" name="TextBox 654">
              <a:extLst>
                <a:ext uri="{FF2B5EF4-FFF2-40B4-BE49-F238E27FC236}">
                  <a16:creationId xmlns:a16="http://schemas.microsoft.com/office/drawing/2014/main" id="{F67BE59F-2AD5-4E99-BDEB-FD05F4608A38}"/>
                </a:ext>
              </a:extLst>
            </p:cNvPr>
            <p:cNvSpPr txBox="1"/>
            <p:nvPr/>
          </p:nvSpPr>
          <p:spPr>
            <a:xfrm>
              <a:off x="4617800" y="4851214"/>
              <a:ext cx="1016822" cy="286307"/>
            </a:xfrm>
            <a:prstGeom prst="rect">
              <a:avLst/>
            </a:prstGeom>
            <a:noFill/>
          </p:spPr>
          <p:txBody>
            <a:bodyPr wrap="square"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029" b="0" i="0" u="none" strike="noStrike" kern="0" cap="none" spc="0" normalizeH="0" baseline="0" noProof="0">
                  <a:ln>
                    <a:noFill/>
                  </a:ln>
                  <a:solidFill>
                    <a:srgbClr val="282828"/>
                  </a:solidFill>
                  <a:effectLst/>
                  <a:uLnTx/>
                  <a:uFillTx/>
                  <a:latin typeface="Segoe UI"/>
                  <a:ea typeface="+mn-ea"/>
                  <a:cs typeface="+mn-cs"/>
                </a:rPr>
                <a:t>Page Blob</a:t>
              </a:r>
            </a:p>
          </p:txBody>
        </p:sp>
        <p:cxnSp>
          <p:nvCxnSpPr>
            <p:cNvPr id="656" name="Straight Arrow Connector 655">
              <a:extLst>
                <a:ext uri="{FF2B5EF4-FFF2-40B4-BE49-F238E27FC236}">
                  <a16:creationId xmlns:a16="http://schemas.microsoft.com/office/drawing/2014/main" id="{420B2677-9F46-4400-B5C7-089497E10FC9}"/>
                </a:ext>
              </a:extLst>
            </p:cNvPr>
            <p:cNvCxnSpPr>
              <a:cxnSpLocks/>
            </p:cNvCxnSpPr>
            <p:nvPr/>
          </p:nvCxnSpPr>
          <p:spPr>
            <a:xfrm>
              <a:off x="2957600" y="5574481"/>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657" name="Straight Arrow Connector 656">
              <a:extLst>
                <a:ext uri="{FF2B5EF4-FFF2-40B4-BE49-F238E27FC236}">
                  <a16:creationId xmlns:a16="http://schemas.microsoft.com/office/drawing/2014/main" id="{0B3D32B9-854E-4756-A126-53210A1025CD}"/>
                </a:ext>
              </a:extLst>
            </p:cNvPr>
            <p:cNvCxnSpPr>
              <a:cxnSpLocks/>
            </p:cNvCxnSpPr>
            <p:nvPr/>
          </p:nvCxnSpPr>
          <p:spPr>
            <a:xfrm>
              <a:off x="2957600" y="5745931"/>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658" name="Straight Arrow Connector 657">
              <a:extLst>
                <a:ext uri="{FF2B5EF4-FFF2-40B4-BE49-F238E27FC236}">
                  <a16:creationId xmlns:a16="http://schemas.microsoft.com/office/drawing/2014/main" id="{EF57C146-CB0E-445C-A281-06FA99E4D612}"/>
                </a:ext>
              </a:extLst>
            </p:cNvPr>
            <p:cNvCxnSpPr>
              <a:cxnSpLocks/>
            </p:cNvCxnSpPr>
            <p:nvPr/>
          </p:nvCxnSpPr>
          <p:spPr>
            <a:xfrm>
              <a:off x="2957600" y="5917381"/>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660" name="Straight Connector 659">
              <a:extLst>
                <a:ext uri="{FF2B5EF4-FFF2-40B4-BE49-F238E27FC236}">
                  <a16:creationId xmlns:a16="http://schemas.microsoft.com/office/drawing/2014/main" id="{E513C75D-A9EB-446C-B0B2-E734E832F321}"/>
                </a:ext>
              </a:extLst>
            </p:cNvPr>
            <p:cNvCxnSpPr>
              <a:cxnSpLocks/>
            </p:cNvCxnSpPr>
            <p:nvPr/>
          </p:nvCxnSpPr>
          <p:spPr>
            <a:xfrm>
              <a:off x="3689402" y="4721850"/>
              <a:ext cx="1923997" cy="0"/>
            </a:xfrm>
            <a:prstGeom prst="line">
              <a:avLst/>
            </a:prstGeom>
            <a:solidFill>
              <a:schemeClr val="bg1">
                <a:lumMod val="95000"/>
              </a:schemeClr>
            </a:solidFill>
            <a:ln w="6350" cap="flat" cmpd="sng" algn="ctr">
              <a:solidFill>
                <a:schemeClr val="bg1">
                  <a:lumMod val="75000"/>
                </a:schemeClr>
              </a:solidFill>
              <a:prstDash val="solid"/>
            </a:ln>
            <a:effectLst/>
          </p:spPr>
        </p:cxnSp>
        <p:sp>
          <p:nvSpPr>
            <p:cNvPr id="662" name="TextBox 661">
              <a:extLst>
                <a:ext uri="{FF2B5EF4-FFF2-40B4-BE49-F238E27FC236}">
                  <a16:creationId xmlns:a16="http://schemas.microsoft.com/office/drawing/2014/main" id="{70C82977-ACCC-496C-B95D-E9CE614D6141}"/>
                </a:ext>
              </a:extLst>
            </p:cNvPr>
            <p:cNvSpPr txBox="1"/>
            <p:nvPr/>
          </p:nvSpPr>
          <p:spPr>
            <a:xfrm>
              <a:off x="4070524" y="4476187"/>
              <a:ext cx="1362074" cy="250434"/>
            </a:xfrm>
            <a:prstGeom prst="rect">
              <a:avLst/>
            </a:prstGeom>
            <a:noFill/>
          </p:spPr>
          <p:txBody>
            <a:bodyPr wrap="square"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029" b="0" i="0" u="none" strike="noStrike" kern="0" cap="none" spc="0" normalizeH="0" baseline="0" noProof="0">
                  <a:ln>
                    <a:noFill/>
                  </a:ln>
                  <a:solidFill>
                    <a:srgbClr val="282828"/>
                  </a:solidFill>
                  <a:effectLst/>
                  <a:uLnTx/>
                  <a:uFillTx/>
                  <a:latin typeface="Segoe UI"/>
                  <a:ea typeface="+mn-ea"/>
                  <a:cs typeface="+mn-cs"/>
                </a:rPr>
                <a:t>Azure Files*</a:t>
              </a:r>
            </a:p>
          </p:txBody>
        </p:sp>
        <p:sp>
          <p:nvSpPr>
            <p:cNvPr id="775" name="chip" title="Icon of a computer chip">
              <a:extLst>
                <a:ext uri="{FF2B5EF4-FFF2-40B4-BE49-F238E27FC236}">
                  <a16:creationId xmlns:a16="http://schemas.microsoft.com/office/drawing/2014/main" id="{9BA0146A-94CB-40DD-87F7-D8F27223F900}"/>
                </a:ext>
              </a:extLst>
            </p:cNvPr>
            <p:cNvSpPr>
              <a:spLocks noChangeAspect="1" noEditPoints="1"/>
            </p:cNvSpPr>
            <p:nvPr/>
          </p:nvSpPr>
          <p:spPr bwMode="auto">
            <a:xfrm>
              <a:off x="3973971" y="4904116"/>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6" name="chip" title="Icon of a computer chip">
              <a:extLst>
                <a:ext uri="{FF2B5EF4-FFF2-40B4-BE49-F238E27FC236}">
                  <a16:creationId xmlns:a16="http://schemas.microsoft.com/office/drawing/2014/main" id="{27D471F2-975D-4C73-8942-66F69EAF4D05}"/>
                </a:ext>
              </a:extLst>
            </p:cNvPr>
            <p:cNvSpPr>
              <a:spLocks noChangeAspect="1" noEditPoints="1"/>
            </p:cNvSpPr>
            <p:nvPr/>
          </p:nvSpPr>
          <p:spPr bwMode="auto">
            <a:xfrm>
              <a:off x="4012071" y="5680404"/>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7" name="chip" title="Icon of a computer chip">
              <a:extLst>
                <a:ext uri="{FF2B5EF4-FFF2-40B4-BE49-F238E27FC236}">
                  <a16:creationId xmlns:a16="http://schemas.microsoft.com/office/drawing/2014/main" id="{7C8BF9E0-1800-438E-A4DA-927B46484844}"/>
                </a:ext>
              </a:extLst>
            </p:cNvPr>
            <p:cNvSpPr>
              <a:spLocks noChangeAspect="1" noEditPoints="1"/>
            </p:cNvSpPr>
            <p:nvPr/>
          </p:nvSpPr>
          <p:spPr bwMode="auto">
            <a:xfrm>
              <a:off x="4573747" y="5680404"/>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8" name="chip" title="Icon of a computer chip">
              <a:extLst>
                <a:ext uri="{FF2B5EF4-FFF2-40B4-BE49-F238E27FC236}">
                  <a16:creationId xmlns:a16="http://schemas.microsoft.com/office/drawing/2014/main" id="{6467B3A7-3772-4337-A013-08D8066120AB}"/>
                </a:ext>
              </a:extLst>
            </p:cNvPr>
            <p:cNvSpPr>
              <a:spLocks noChangeAspect="1" noEditPoints="1"/>
            </p:cNvSpPr>
            <p:nvPr/>
          </p:nvSpPr>
          <p:spPr bwMode="auto">
            <a:xfrm>
              <a:off x="5146971" y="5680404"/>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9" name="chip" title="Icon of a computer chip">
              <a:extLst>
                <a:ext uri="{FF2B5EF4-FFF2-40B4-BE49-F238E27FC236}">
                  <a16:creationId xmlns:a16="http://schemas.microsoft.com/office/drawing/2014/main" id="{AE11F34E-F4B0-457D-AB8E-BE14B05CC551}"/>
                </a:ext>
              </a:extLst>
            </p:cNvPr>
            <p:cNvSpPr>
              <a:spLocks noChangeAspect="1" noEditPoints="1"/>
            </p:cNvSpPr>
            <p:nvPr/>
          </p:nvSpPr>
          <p:spPr bwMode="auto">
            <a:xfrm>
              <a:off x="3973971" y="4080203"/>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0" name="StorageOptical_E958" title="Icon of a hard disk">
              <a:extLst>
                <a:ext uri="{FF2B5EF4-FFF2-40B4-BE49-F238E27FC236}">
                  <a16:creationId xmlns:a16="http://schemas.microsoft.com/office/drawing/2014/main" id="{B622FB09-6C33-4CC9-AC66-5F3146F5F4C6}"/>
                </a:ext>
              </a:extLst>
            </p:cNvPr>
            <p:cNvSpPr>
              <a:spLocks noChangeAspect="1" noEditPoints="1"/>
            </p:cNvSpPr>
            <p:nvPr/>
          </p:nvSpPr>
          <p:spPr bwMode="auto">
            <a:xfrm>
              <a:off x="912447" y="5559167"/>
              <a:ext cx="469212" cy="469324"/>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nvGrpSpPr>
            <p:cNvPr id="801" name="Group 800">
              <a:extLst>
                <a:ext uri="{FF2B5EF4-FFF2-40B4-BE49-F238E27FC236}">
                  <a16:creationId xmlns:a16="http://schemas.microsoft.com/office/drawing/2014/main" id="{E2A50716-95B3-410B-B78D-03CBA6220C2C}"/>
                </a:ext>
              </a:extLst>
            </p:cNvPr>
            <p:cNvGrpSpPr/>
            <p:nvPr/>
          </p:nvGrpSpPr>
          <p:grpSpPr>
            <a:xfrm>
              <a:off x="2248834" y="4706860"/>
              <a:ext cx="431182" cy="431182"/>
              <a:chOff x="2412526" y="3500120"/>
              <a:chExt cx="365672" cy="365760"/>
            </a:xfrm>
          </p:grpSpPr>
          <p:sp>
            <p:nvSpPr>
              <p:cNvPr id="802" name="StorageOptical_E958" title="Icon of a hard disk">
                <a:extLst>
                  <a:ext uri="{FF2B5EF4-FFF2-40B4-BE49-F238E27FC236}">
                    <a16:creationId xmlns:a16="http://schemas.microsoft.com/office/drawing/2014/main" id="{76DDFDC2-3EAA-44A5-B8E5-D48CC909980E}"/>
                  </a:ext>
                </a:extLst>
              </p:cNvPr>
              <p:cNvSpPr>
                <a:spLocks noChangeAspect="1" noEditPoints="1"/>
              </p:cNvSpPr>
              <p:nvPr/>
            </p:nvSpPr>
            <p:spPr bwMode="auto">
              <a:xfrm>
                <a:off x="2412526" y="3500120"/>
                <a:ext cx="365672" cy="365760"/>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282828"/>
                  </a:solidFill>
                  <a:effectLst/>
                  <a:uLnTx/>
                  <a:uFillTx/>
                  <a:latin typeface="Segoe UI"/>
                  <a:ea typeface="+mn-ea"/>
                  <a:cs typeface="+mn-cs"/>
                </a:endParaRPr>
              </a:p>
            </p:txBody>
          </p:sp>
          <p:cxnSp>
            <p:nvCxnSpPr>
              <p:cNvPr id="803" name="Straight Connector 802">
                <a:extLst>
                  <a:ext uri="{FF2B5EF4-FFF2-40B4-BE49-F238E27FC236}">
                    <a16:creationId xmlns:a16="http://schemas.microsoft.com/office/drawing/2014/main" id="{E5B2948B-C584-47B9-82E2-7D607F94A381}"/>
                  </a:ext>
                </a:extLst>
              </p:cNvPr>
              <p:cNvCxnSpPr>
                <a:cxnSpLocks/>
              </p:cNvCxnSpPr>
              <p:nvPr/>
            </p:nvCxnSpPr>
            <p:spPr>
              <a:xfrm flipH="1">
                <a:off x="2640330" y="3577590"/>
                <a:ext cx="55245" cy="5715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A3DF6CB9-5516-4CEB-8633-D684152F4E83}"/>
                  </a:ext>
                </a:extLst>
              </p:cNvPr>
              <p:cNvCxnSpPr>
                <a:cxnSpLocks/>
              </p:cNvCxnSpPr>
              <p:nvPr/>
            </p:nvCxnSpPr>
            <p:spPr>
              <a:xfrm flipH="1">
                <a:off x="2492138" y="3728085"/>
                <a:ext cx="55245" cy="5715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05" name="Oval 804">
                <a:extLst>
                  <a:ext uri="{FF2B5EF4-FFF2-40B4-BE49-F238E27FC236}">
                    <a16:creationId xmlns:a16="http://schemas.microsoft.com/office/drawing/2014/main" id="{95AB5E82-5481-4CD2-AB22-BC6A3250BD2A}"/>
                  </a:ext>
                </a:extLst>
              </p:cNvPr>
              <p:cNvSpPr/>
              <p:nvPr/>
            </p:nvSpPr>
            <p:spPr bwMode="auto">
              <a:xfrm>
                <a:off x="2525629" y="3613267"/>
                <a:ext cx="139466" cy="139466"/>
              </a:xfrm>
              <a:prstGeom prst="ellips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GB"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06" name="desktop" title="a desktop PC">
              <a:extLst>
                <a:ext uri="{FF2B5EF4-FFF2-40B4-BE49-F238E27FC236}">
                  <a16:creationId xmlns:a16="http://schemas.microsoft.com/office/drawing/2014/main" id="{CD5A4C3F-BB33-4B3C-8331-35CD3027A57E}"/>
                </a:ext>
              </a:extLst>
            </p:cNvPr>
            <p:cNvSpPr>
              <a:spLocks noChangeAspect="1" noEditPoints="1"/>
            </p:cNvSpPr>
            <p:nvPr/>
          </p:nvSpPr>
          <p:spPr bwMode="auto">
            <a:xfrm>
              <a:off x="914244" y="4729800"/>
              <a:ext cx="430490" cy="42346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7" name="network_3" title="Icon of a server connected to a network">
              <a:extLst>
                <a:ext uri="{FF2B5EF4-FFF2-40B4-BE49-F238E27FC236}">
                  <a16:creationId xmlns:a16="http://schemas.microsoft.com/office/drawing/2014/main" id="{9203848C-A7C3-498F-8209-C67F50F67B35}"/>
                </a:ext>
              </a:extLst>
            </p:cNvPr>
            <p:cNvSpPr>
              <a:spLocks noChangeAspect="1" noEditPoints="1"/>
            </p:cNvSpPr>
            <p:nvPr/>
          </p:nvSpPr>
          <p:spPr bwMode="auto">
            <a:xfrm>
              <a:off x="2242838" y="5467980"/>
              <a:ext cx="504884" cy="52393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282828"/>
                </a:solidFill>
                <a:effectLst/>
                <a:uLnTx/>
                <a:uFillTx/>
                <a:latin typeface="Segoe UI"/>
                <a:ea typeface="+mn-ea"/>
                <a:cs typeface="+mn-cs"/>
              </a:endParaRPr>
            </a:p>
          </p:txBody>
        </p:sp>
        <p:sp>
          <p:nvSpPr>
            <p:cNvPr id="692" name="&quot;Not Allowed&quot; Symbol 691">
              <a:extLst>
                <a:ext uri="{FF2B5EF4-FFF2-40B4-BE49-F238E27FC236}">
                  <a16:creationId xmlns:a16="http://schemas.microsoft.com/office/drawing/2014/main" id="{868108CC-ACE0-4829-AED2-57E1F1147F6A}"/>
                </a:ext>
              </a:extLst>
            </p:cNvPr>
            <p:cNvSpPr/>
            <p:nvPr/>
          </p:nvSpPr>
          <p:spPr>
            <a:xfrm>
              <a:off x="2041062" y="5369828"/>
              <a:ext cx="926564" cy="924949"/>
            </a:xfrm>
            <a:prstGeom prst="noSmoking">
              <a:avLst/>
            </a:prstGeom>
            <a:solidFill>
              <a:srgbClr val="FF0000"/>
            </a:solidFill>
            <a:ln w="12700" cap="flat" cmpd="sng" algn="ctr">
              <a:no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282828"/>
                </a:solidFill>
                <a:effectLst/>
                <a:uLnTx/>
                <a:uFillTx/>
                <a:latin typeface="Segoe UI"/>
                <a:ea typeface="+mn-ea"/>
                <a:cs typeface="+mn-cs"/>
              </a:endParaRPr>
            </a:p>
          </p:txBody>
        </p:sp>
        <p:sp>
          <p:nvSpPr>
            <p:cNvPr id="810" name="people_4" title="Icon of a person">
              <a:extLst>
                <a:ext uri="{FF2B5EF4-FFF2-40B4-BE49-F238E27FC236}">
                  <a16:creationId xmlns:a16="http://schemas.microsoft.com/office/drawing/2014/main" id="{4F28009D-99BE-4B66-A877-274E6B77C62E}"/>
                </a:ext>
              </a:extLst>
            </p:cNvPr>
            <p:cNvSpPr>
              <a:spLocks noChangeAspect="1" noEditPoints="1"/>
            </p:cNvSpPr>
            <p:nvPr/>
          </p:nvSpPr>
          <p:spPr bwMode="auto">
            <a:xfrm>
              <a:off x="3773516" y="4036573"/>
              <a:ext cx="169768" cy="18979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811" name="people_4" title="Icon of a person">
              <a:extLst>
                <a:ext uri="{FF2B5EF4-FFF2-40B4-BE49-F238E27FC236}">
                  <a16:creationId xmlns:a16="http://schemas.microsoft.com/office/drawing/2014/main" id="{D776FD40-86C7-46C1-BFC0-FC9D7CF61EFA}"/>
                </a:ext>
              </a:extLst>
            </p:cNvPr>
            <p:cNvSpPr>
              <a:spLocks noChangeAspect="1" noEditPoints="1"/>
            </p:cNvSpPr>
            <p:nvPr/>
          </p:nvSpPr>
          <p:spPr bwMode="auto">
            <a:xfrm>
              <a:off x="675895" y="4572437"/>
              <a:ext cx="169768" cy="18979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spTree>
    <p:extLst>
      <p:ext uri="{BB962C8B-B14F-4D97-AF65-F5344CB8AC3E}">
        <p14:creationId xmlns:p14="http://schemas.microsoft.com/office/powerpoint/2010/main" val="15897019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9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 grpId="0" animBg="1"/>
      <p:bldP spid="697" grpId="0" animBg="1"/>
      <p:bldP spid="70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8D0DB-C445-420F-8F37-603984D6ACE9}"/>
              </a:ext>
            </a:extLst>
          </p:cNvPr>
          <p:cNvSpPr>
            <a:spLocks noGrp="1"/>
          </p:cNvSpPr>
          <p:nvPr>
            <p:ph type="title"/>
          </p:nvPr>
        </p:nvSpPr>
        <p:spPr>
          <a:xfrm>
            <a:off x="816416" y="443923"/>
            <a:ext cx="6980107" cy="757914"/>
          </a:xfrm>
        </p:spPr>
        <p:txBody>
          <a:bodyPr/>
          <a:lstStyle/>
          <a:p>
            <a:r>
              <a:rPr lang="en-US" err="1"/>
              <a:t>FSLogix</a:t>
            </a:r>
            <a:r>
              <a:rPr lang="en-US"/>
              <a:t> profiles</a:t>
            </a:r>
          </a:p>
        </p:txBody>
      </p:sp>
      <p:sp>
        <p:nvSpPr>
          <p:cNvPr id="15" name="Text Placeholder 2">
            <a:extLst>
              <a:ext uri="{FF2B5EF4-FFF2-40B4-BE49-F238E27FC236}">
                <a16:creationId xmlns:a16="http://schemas.microsoft.com/office/drawing/2014/main" id="{1A16F22E-D3A4-4D70-A4AE-9EDE724F82B2}"/>
              </a:ext>
            </a:extLst>
          </p:cNvPr>
          <p:cNvSpPr txBox="1">
            <a:spLocks/>
          </p:cNvSpPr>
          <p:nvPr/>
        </p:nvSpPr>
        <p:spPr>
          <a:xfrm>
            <a:off x="4914337" y="1876597"/>
            <a:ext cx="6577019" cy="3880619"/>
          </a:xfrm>
          <a:prstGeom prst="rect">
            <a:avLst/>
          </a:prstGeom>
        </p:spPr>
        <p:txBody>
          <a:bodyPr/>
          <a:lst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6346" marR="0" lvl="0" indent="-286346" algn="l" defTabSz="914192" rtl="0" eaLnBrk="1" fontAlgn="auto" latinLnBrk="0" hangingPunct="1">
              <a:lnSpc>
                <a:spcPct val="100000"/>
              </a:lnSpc>
              <a:spcBef>
                <a:spcPts val="588"/>
              </a:spcBef>
              <a:spcAft>
                <a:spcPts val="0"/>
              </a:spcAft>
              <a:buClrTx/>
              <a:buSzPct val="90000"/>
              <a:buFont typeface="Arial" panose="020B0604020202020204" pitchFamily="34" charset="0"/>
              <a:buChar char="•"/>
              <a:tabLst/>
              <a:defRPr/>
            </a:pPr>
            <a:r>
              <a:rPr kumimoji="0" lang="en-US" sz="1961" b="0" i="0" u="none" strike="noStrike" kern="1200" cap="none" spc="0" normalizeH="0" baseline="0" noProof="0">
                <a:ln>
                  <a:noFill/>
                </a:ln>
                <a:solidFill>
                  <a:srgbClr val="282828"/>
                </a:solidFill>
                <a:effectLst/>
                <a:uLnTx/>
                <a:uFillTx/>
                <a:latin typeface="Segoe UI"/>
                <a:ea typeface="+mn-ea"/>
                <a:cs typeface="+mn-cs"/>
              </a:rPr>
              <a:t>Profile is stored in VHD/VHD(X)</a:t>
            </a:r>
          </a:p>
          <a:p>
            <a:pPr marL="286346" marR="0" lvl="0" indent="-286346" algn="l" defTabSz="914192" rtl="0" eaLnBrk="1" fontAlgn="auto" latinLnBrk="0" hangingPunct="1">
              <a:lnSpc>
                <a:spcPct val="100000"/>
              </a:lnSpc>
              <a:spcBef>
                <a:spcPts val="588"/>
              </a:spcBef>
              <a:spcAft>
                <a:spcPts val="0"/>
              </a:spcAft>
              <a:buClrTx/>
              <a:buSzPct val="90000"/>
              <a:buFont typeface="Arial" panose="020B0604020202020204" pitchFamily="34" charset="0"/>
              <a:buChar char="•"/>
              <a:tabLst/>
              <a:defRPr/>
            </a:pPr>
            <a:r>
              <a:rPr kumimoji="0" lang="en-US" sz="1961" b="0" i="0" u="none" strike="noStrike" kern="1200" cap="none" spc="0" normalizeH="0" baseline="0" noProof="0">
                <a:ln>
                  <a:noFill/>
                </a:ln>
                <a:solidFill>
                  <a:srgbClr val="282828"/>
                </a:solidFill>
                <a:effectLst/>
                <a:uLnTx/>
                <a:uFillTx/>
                <a:latin typeface="Segoe UI"/>
                <a:ea typeface="+mn-ea"/>
                <a:cs typeface="+mn-cs"/>
              </a:rPr>
              <a:t>Same approach used by UPD</a:t>
            </a:r>
          </a:p>
          <a:p>
            <a:pPr marL="286346" marR="0" lvl="0" indent="-286346" algn="l" defTabSz="914192" rtl="0" eaLnBrk="1" fontAlgn="auto" latinLnBrk="0" hangingPunct="1">
              <a:lnSpc>
                <a:spcPct val="100000"/>
              </a:lnSpc>
              <a:spcBef>
                <a:spcPts val="588"/>
              </a:spcBef>
              <a:spcAft>
                <a:spcPts val="0"/>
              </a:spcAft>
              <a:buClrTx/>
              <a:buSzPct val="90000"/>
              <a:buFont typeface="Arial" panose="020B0604020202020204" pitchFamily="34" charset="0"/>
              <a:buChar char="•"/>
              <a:tabLst/>
              <a:defRPr/>
            </a:pPr>
            <a:r>
              <a:rPr kumimoji="0" lang="en-US" sz="1961" b="0" i="0" u="none" strike="noStrike" kern="1200" cap="none" spc="0" normalizeH="0" baseline="0" noProof="0">
                <a:ln>
                  <a:noFill/>
                </a:ln>
                <a:solidFill>
                  <a:srgbClr val="282828"/>
                </a:solidFill>
                <a:effectLst/>
                <a:uLnTx/>
                <a:uFillTx/>
                <a:latin typeface="Segoe UI"/>
                <a:ea typeface="+mn-ea"/>
                <a:cs typeface="+mn-cs"/>
              </a:rPr>
              <a:t>Mounted at Login – faster login and no target storage requirement</a:t>
            </a:r>
          </a:p>
          <a:p>
            <a:pPr marL="286346" marR="0" lvl="0" indent="-286346" algn="l" defTabSz="914192" rtl="0" eaLnBrk="1" fontAlgn="auto" latinLnBrk="0" hangingPunct="1">
              <a:lnSpc>
                <a:spcPct val="100000"/>
              </a:lnSpc>
              <a:spcBef>
                <a:spcPts val="588"/>
              </a:spcBef>
              <a:spcAft>
                <a:spcPts val="0"/>
              </a:spcAft>
              <a:buClrTx/>
              <a:buSzPct val="90000"/>
              <a:buFont typeface="Arial" panose="020B0604020202020204" pitchFamily="34" charset="0"/>
              <a:buChar char="•"/>
              <a:tabLst/>
              <a:defRPr/>
            </a:pPr>
            <a:r>
              <a:rPr kumimoji="0" lang="en-US" sz="1961" b="0" i="0" u="none" strike="noStrike" kern="1200" cap="none" spc="0" normalizeH="0" baseline="0" noProof="0">
                <a:ln>
                  <a:noFill/>
                </a:ln>
                <a:solidFill>
                  <a:srgbClr val="282828"/>
                </a:solidFill>
                <a:effectLst/>
                <a:uLnTx/>
                <a:uFillTx/>
                <a:latin typeface="Segoe UI"/>
                <a:ea typeface="+mn-ea"/>
                <a:cs typeface="+mn-cs"/>
              </a:rPr>
              <a:t>Size of Profile doesn’t impact logon time</a:t>
            </a:r>
          </a:p>
          <a:p>
            <a:pPr marL="286346" marR="0" lvl="0" indent="-286346" algn="l" defTabSz="914192" rtl="0" eaLnBrk="1" fontAlgn="auto" latinLnBrk="0" hangingPunct="1">
              <a:lnSpc>
                <a:spcPct val="100000"/>
              </a:lnSpc>
              <a:spcBef>
                <a:spcPts val="588"/>
              </a:spcBef>
              <a:spcAft>
                <a:spcPts val="0"/>
              </a:spcAft>
              <a:buClrTx/>
              <a:buSzPct val="90000"/>
              <a:buFont typeface="Arial" panose="020B0604020202020204" pitchFamily="34" charset="0"/>
              <a:buChar char="•"/>
              <a:tabLst/>
              <a:defRPr/>
            </a:pPr>
            <a:r>
              <a:rPr kumimoji="0" lang="en-US" sz="1961" b="0" i="0" u="none" strike="noStrike" kern="1200" cap="none" spc="0" normalizeH="0" baseline="0" noProof="0">
                <a:ln>
                  <a:noFill/>
                </a:ln>
                <a:solidFill>
                  <a:srgbClr val="282828"/>
                </a:solidFill>
                <a:effectLst/>
                <a:uLnTx/>
                <a:uFillTx/>
                <a:latin typeface="Segoe UI"/>
                <a:ea typeface="+mn-ea"/>
                <a:cs typeface="+mn-cs"/>
              </a:rPr>
              <a:t>VHD(X) = Block Transfer decreases network utilization</a:t>
            </a:r>
          </a:p>
          <a:p>
            <a:pPr marL="286346" marR="0" lvl="0" indent="-286346" algn="l" defTabSz="914192" rtl="0" eaLnBrk="1" fontAlgn="auto" latinLnBrk="0" hangingPunct="1">
              <a:lnSpc>
                <a:spcPct val="100000"/>
              </a:lnSpc>
              <a:spcBef>
                <a:spcPts val="588"/>
              </a:spcBef>
              <a:spcAft>
                <a:spcPts val="0"/>
              </a:spcAft>
              <a:buClrTx/>
              <a:buSzPct val="90000"/>
              <a:buFont typeface="Arial" panose="020B0604020202020204" pitchFamily="34" charset="0"/>
              <a:buChar char="•"/>
              <a:tabLst/>
              <a:defRPr/>
            </a:pPr>
            <a:r>
              <a:rPr kumimoji="0" lang="en-US" sz="1961" b="0" i="0" u="none" strike="noStrike" kern="1200" cap="none" spc="0" normalizeH="0" baseline="0" noProof="0">
                <a:ln>
                  <a:noFill/>
                </a:ln>
                <a:solidFill>
                  <a:srgbClr val="282828"/>
                </a:solidFill>
                <a:effectLst/>
                <a:uLnTx/>
                <a:uFillTx/>
                <a:latin typeface="Segoe UI"/>
                <a:ea typeface="+mn-ea"/>
                <a:cs typeface="+mn-cs"/>
              </a:rPr>
              <a:t>Caching from Windows Cache Manager</a:t>
            </a:r>
          </a:p>
          <a:p>
            <a:pPr marL="286346" marR="0" lvl="0" indent="-286346" algn="l" defTabSz="914192" rtl="0" eaLnBrk="1" fontAlgn="auto" latinLnBrk="0" hangingPunct="1">
              <a:lnSpc>
                <a:spcPct val="100000"/>
              </a:lnSpc>
              <a:spcBef>
                <a:spcPts val="588"/>
              </a:spcBef>
              <a:spcAft>
                <a:spcPts val="0"/>
              </a:spcAft>
              <a:buClrTx/>
              <a:buSzPct val="90000"/>
              <a:buFont typeface="Arial" panose="020B0604020202020204" pitchFamily="34" charset="0"/>
              <a:buChar char="•"/>
              <a:tabLst/>
              <a:defRPr/>
            </a:pPr>
            <a:r>
              <a:rPr kumimoji="0" lang="en-US" sz="1961" b="0" i="0" u="none" strike="noStrike" kern="1200" cap="none" spc="0" normalizeH="0" baseline="0" noProof="0">
                <a:ln>
                  <a:noFill/>
                </a:ln>
                <a:solidFill>
                  <a:srgbClr val="282828"/>
                </a:solidFill>
                <a:effectLst/>
                <a:uLnTx/>
                <a:uFillTx/>
                <a:latin typeface="Segoe UI"/>
                <a:ea typeface="+mn-ea"/>
                <a:cs typeface="+mn-cs"/>
              </a:rPr>
              <a:t>Profile Container redirects everything from the user profile.</a:t>
            </a:r>
          </a:p>
          <a:p>
            <a:pPr marL="286346" marR="0" lvl="0" indent="-286346" algn="l" defTabSz="914192" rtl="0" eaLnBrk="1" fontAlgn="auto" latinLnBrk="0" hangingPunct="1">
              <a:lnSpc>
                <a:spcPct val="100000"/>
              </a:lnSpc>
              <a:spcBef>
                <a:spcPts val="588"/>
              </a:spcBef>
              <a:spcAft>
                <a:spcPts val="0"/>
              </a:spcAft>
              <a:buClrTx/>
              <a:buSzPct val="90000"/>
              <a:buFont typeface="Arial" panose="020B0604020202020204" pitchFamily="34" charset="0"/>
              <a:buChar char="•"/>
              <a:tabLst/>
              <a:defRPr/>
            </a:pPr>
            <a:r>
              <a:rPr kumimoji="0" lang="en-US" sz="1961" b="0" i="0" u="none" strike="noStrike" kern="1200" cap="none" spc="0" normalizeH="0" baseline="0" noProof="0">
                <a:ln>
                  <a:noFill/>
                </a:ln>
                <a:solidFill>
                  <a:srgbClr val="282828"/>
                </a:solidFill>
                <a:effectLst/>
                <a:uLnTx/>
                <a:uFillTx/>
                <a:latin typeface="Segoe UI"/>
                <a:ea typeface="+mn-ea"/>
                <a:cs typeface="+mn-cs"/>
              </a:rPr>
              <a:t>Filter driver causes profile to appear local – broader application support</a:t>
            </a:r>
          </a:p>
        </p:txBody>
      </p:sp>
      <p:grpSp>
        <p:nvGrpSpPr>
          <p:cNvPr id="22" name="Group 21">
            <a:extLst>
              <a:ext uri="{FF2B5EF4-FFF2-40B4-BE49-F238E27FC236}">
                <a16:creationId xmlns:a16="http://schemas.microsoft.com/office/drawing/2014/main" id="{1AD5AC3B-9954-451A-927A-7BEDC982168E}"/>
              </a:ext>
            </a:extLst>
          </p:cNvPr>
          <p:cNvGrpSpPr/>
          <p:nvPr/>
        </p:nvGrpSpPr>
        <p:grpSpPr>
          <a:xfrm>
            <a:off x="693900" y="1803812"/>
            <a:ext cx="3651529" cy="4023918"/>
            <a:chOff x="707814" y="1689219"/>
            <a:chExt cx="3724750" cy="4104606"/>
          </a:xfrm>
        </p:grpSpPr>
        <p:pic>
          <p:nvPicPr>
            <p:cNvPr id="18" name="Picture 2" descr="https://docs.fslogix.com/download/attachments/6554065/editJavaRule.PNG?version=1&amp;modificationDate=1494421279291&amp;api=v2">
              <a:extLst>
                <a:ext uri="{FF2B5EF4-FFF2-40B4-BE49-F238E27FC236}">
                  <a16:creationId xmlns:a16="http://schemas.microsoft.com/office/drawing/2014/main" id="{FFD93F2E-55EA-48ED-B7ED-372CAA8B1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244" y="1689219"/>
              <a:ext cx="1608943" cy="70041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E2B721B9-8AC3-4EED-9CC8-4E2691918C12}"/>
                </a:ext>
              </a:extLst>
            </p:cNvPr>
            <p:cNvPicPr>
              <a:picLocks noChangeAspect="1"/>
            </p:cNvPicPr>
            <p:nvPr/>
          </p:nvPicPr>
          <p:blipFill>
            <a:blip r:embed="rId4"/>
            <a:stretch>
              <a:fillRect/>
            </a:stretch>
          </p:blipFill>
          <p:spPr>
            <a:xfrm>
              <a:off x="707814" y="2039425"/>
              <a:ext cx="2131101" cy="1889802"/>
            </a:xfrm>
            <a:prstGeom prst="rect">
              <a:avLst/>
            </a:prstGeom>
          </p:spPr>
        </p:pic>
        <p:pic>
          <p:nvPicPr>
            <p:cNvPr id="20" name="Picture 19">
              <a:extLst>
                <a:ext uri="{FF2B5EF4-FFF2-40B4-BE49-F238E27FC236}">
                  <a16:creationId xmlns:a16="http://schemas.microsoft.com/office/drawing/2014/main" id="{9A229B84-81A5-47A9-91AF-D24C8E7DAE4C}"/>
                </a:ext>
              </a:extLst>
            </p:cNvPr>
            <p:cNvPicPr>
              <a:picLocks noChangeAspect="1"/>
            </p:cNvPicPr>
            <p:nvPr/>
          </p:nvPicPr>
          <p:blipFill>
            <a:blip r:embed="rId5"/>
            <a:stretch>
              <a:fillRect/>
            </a:stretch>
          </p:blipFill>
          <p:spPr>
            <a:xfrm>
              <a:off x="2174320" y="3194819"/>
              <a:ext cx="2258244" cy="1331990"/>
            </a:xfrm>
            <a:prstGeom prst="rect">
              <a:avLst/>
            </a:prstGeom>
          </p:spPr>
        </p:pic>
        <p:pic>
          <p:nvPicPr>
            <p:cNvPr id="21" name="Picture 20">
              <a:extLst>
                <a:ext uri="{FF2B5EF4-FFF2-40B4-BE49-F238E27FC236}">
                  <a16:creationId xmlns:a16="http://schemas.microsoft.com/office/drawing/2014/main" id="{B0B64E64-FE23-4D9C-A237-BA185E1B8812}"/>
                </a:ext>
              </a:extLst>
            </p:cNvPr>
            <p:cNvPicPr>
              <a:picLocks noChangeAspect="1"/>
            </p:cNvPicPr>
            <p:nvPr/>
          </p:nvPicPr>
          <p:blipFill>
            <a:blip r:embed="rId6"/>
            <a:stretch>
              <a:fillRect/>
            </a:stretch>
          </p:blipFill>
          <p:spPr>
            <a:xfrm>
              <a:off x="832787" y="4461835"/>
              <a:ext cx="2328275" cy="1331990"/>
            </a:xfrm>
            <a:prstGeom prst="rect">
              <a:avLst/>
            </a:prstGeom>
          </p:spPr>
        </p:pic>
      </p:grpSp>
    </p:spTree>
    <p:extLst>
      <p:ext uri="{BB962C8B-B14F-4D97-AF65-F5344CB8AC3E}">
        <p14:creationId xmlns:p14="http://schemas.microsoft.com/office/powerpoint/2010/main" val="414657201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vio8ZppPduPCAo5sRN9wR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7OT.sAplSW6rI8MmbVZN5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qTUP5fhnN86iCplWa.ZSN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sDK9jIqZxMKTSWTtpTZaIw"/>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2_Microsoft 365 PPT Template - 2018">
  <a:themeElements>
    <a:clrScheme name="Microsoft 365">
      <a:dk1>
        <a:srgbClr val="282828"/>
      </a:dk1>
      <a:lt1>
        <a:srgbClr val="FFFFFF"/>
      </a:lt1>
      <a:dk2>
        <a:srgbClr val="282828"/>
      </a:dk2>
      <a:lt2>
        <a:srgbClr val="FFFFFF"/>
      </a:lt2>
      <a:accent1>
        <a:srgbClr val="0078D7"/>
      </a:accent1>
      <a:accent2>
        <a:srgbClr val="002050"/>
      </a:accent2>
      <a:accent3>
        <a:srgbClr val="939393"/>
      </a:accent3>
      <a:accent4>
        <a:srgbClr val="00BCF2"/>
      </a:accent4>
      <a:accent5>
        <a:srgbClr val="6C6E6C"/>
      </a:accent5>
      <a:accent6>
        <a:srgbClr val="2E2F2E"/>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3EB1BD4-8DD0-42C8-81CF-E8FE58869E13}" vid="{7127501C-7AE5-48D0-B874-F536F38BF7C1}"/>
    </a:ext>
  </a:extLst>
</a:theme>
</file>

<file path=ppt/theme/theme4.xml><?xml version="1.0" encoding="utf-8"?>
<a:theme xmlns:a="http://schemas.openxmlformats.org/drawingml/2006/main" name="2_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Ignite PowerPoint Template 2019 (1).pptx" id="{978A29C7-CBCE-4B75-A3E1-974122E0A309}" vid="{9A08A301-13D3-4C00-9919-376B948250C9}"/>
    </a:ext>
  </a:extLst>
</a:theme>
</file>

<file path=ppt/theme/theme6.xml><?xml version="1.0" encoding="utf-8"?>
<a:theme xmlns:a="http://schemas.openxmlformats.org/drawingml/2006/main" name="2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3295</Words>
  <Application>Microsoft Macintosh PowerPoint</Application>
  <PresentationFormat>Widescreen</PresentationFormat>
  <Paragraphs>503</Paragraphs>
  <Slides>22</Slides>
  <Notes>20</Notes>
  <HiddenSlides>0</HiddenSlides>
  <MMClips>0</MMClips>
  <ScaleCrop>false</ScaleCrop>
  <HeadingPairs>
    <vt:vector size="8" baseType="variant">
      <vt:variant>
        <vt:lpstr>Fonts Used</vt:lpstr>
      </vt:variant>
      <vt:variant>
        <vt:i4>11</vt:i4>
      </vt:variant>
      <vt:variant>
        <vt:lpstr>Theme</vt:lpstr>
      </vt:variant>
      <vt:variant>
        <vt:i4>6</vt:i4>
      </vt:variant>
      <vt:variant>
        <vt:lpstr>Embedded OLE Servers</vt:lpstr>
      </vt:variant>
      <vt:variant>
        <vt:i4>1</vt:i4>
      </vt:variant>
      <vt:variant>
        <vt:lpstr>Slide Titles</vt:lpstr>
      </vt:variant>
      <vt:variant>
        <vt:i4>22</vt:i4>
      </vt:variant>
    </vt:vector>
  </HeadingPairs>
  <TitlesOfParts>
    <vt:vector size="40" baseType="lpstr">
      <vt:lpstr>Arial</vt:lpstr>
      <vt:lpstr>Calibri</vt:lpstr>
      <vt:lpstr>Calibri Light</vt:lpstr>
      <vt:lpstr>Consolas</vt:lpstr>
      <vt:lpstr>Segoe Pro Semibold</vt:lpstr>
      <vt:lpstr>Segoe UI</vt:lpstr>
      <vt:lpstr>Segoe UI </vt:lpstr>
      <vt:lpstr>Segoe UI Light</vt:lpstr>
      <vt:lpstr>Segoe UI Semibold</vt:lpstr>
      <vt:lpstr>Segoe UI Semilight</vt:lpstr>
      <vt:lpstr>Wingdings</vt:lpstr>
      <vt:lpstr>Office Theme</vt:lpstr>
      <vt:lpstr>Black Template</vt:lpstr>
      <vt:lpstr>2_Microsoft 365 PPT Template - 2018</vt:lpstr>
      <vt:lpstr>2_Office Theme</vt:lpstr>
      <vt:lpstr>White Template</vt:lpstr>
      <vt:lpstr>2_WHITE TEMPLATE</vt:lpstr>
      <vt:lpstr>think-cell Slide</vt:lpstr>
      <vt:lpstr>PowerPoint Presentation</vt:lpstr>
      <vt:lpstr>Virtualization helps address specific business needs</vt:lpstr>
      <vt:lpstr>PowerPoint Presentation</vt:lpstr>
      <vt:lpstr>PowerPoint Presentation</vt:lpstr>
      <vt:lpstr>Compute </vt:lpstr>
      <vt:lpstr>Design and Architecture</vt:lpstr>
      <vt:lpstr>PowerPoint Presentation</vt:lpstr>
      <vt:lpstr>Storage options in WVD </vt:lpstr>
      <vt:lpstr>FSLogix profiles</vt:lpstr>
      <vt:lpstr>3rd Party Tools</vt:lpstr>
      <vt:lpstr>WVD ISV partner environment</vt:lpstr>
      <vt:lpstr>Best Practices</vt:lpstr>
      <vt:lpstr>Windows Virtual Desktop Host Sizing Recommendations</vt:lpstr>
      <vt:lpstr>Rely on multi-layered security controls across hybrid environments</vt:lpstr>
      <vt:lpstr>Network Requirements and Considerations</vt:lpstr>
      <vt:lpstr>Patch management</vt:lpstr>
      <vt:lpstr>Profile Management</vt:lpstr>
      <vt:lpstr>Master image management</vt:lpstr>
      <vt:lpstr>Host management – things to remember</vt:lpstr>
      <vt:lpstr>Licensing and Pricing</vt:lpstr>
      <vt:lpstr>Most customers are already eligible for WVD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Neil Sly (pro•duhk•tiv)</dc:creator>
  <cp:lastModifiedBy>Neil Sly (pro•duhk•tiv)</cp:lastModifiedBy>
  <cp:revision>1</cp:revision>
  <dcterms:created xsi:type="dcterms:W3CDTF">2021-02-23T05:09:20Z</dcterms:created>
  <dcterms:modified xsi:type="dcterms:W3CDTF">2021-02-23T05:19:13Z</dcterms:modified>
</cp:coreProperties>
</file>